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8" r:id="rId2"/>
    <p:sldId id="552" r:id="rId3"/>
    <p:sldId id="553" r:id="rId4"/>
    <p:sldId id="554" r:id="rId5"/>
    <p:sldId id="555" r:id="rId6"/>
    <p:sldId id="556" r:id="rId7"/>
    <p:sldId id="557" r:id="rId8"/>
    <p:sldId id="558" r:id="rId9"/>
    <p:sldId id="545" r:id="rId10"/>
    <p:sldId id="550" r:id="rId11"/>
    <p:sldId id="559" r:id="rId12"/>
    <p:sldId id="548" r:id="rId13"/>
    <p:sldId id="546" r:id="rId14"/>
    <p:sldId id="549" r:id="rId15"/>
    <p:sldId id="551" r:id="rId16"/>
    <p:sldId id="560" r:id="rId17"/>
    <p:sldId id="561" r:id="rId18"/>
    <p:sldId id="562" r:id="rId19"/>
    <p:sldId id="544" r:id="rId2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48"/>
    <a:srgbClr val="A50021"/>
    <a:srgbClr val="97E4FF"/>
    <a:srgbClr val="800000"/>
    <a:srgbClr val="000066"/>
    <a:srgbClr val="80ED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7012" autoAdjust="0"/>
  </p:normalViewPr>
  <p:slideViewPr>
    <p:cSldViewPr>
      <p:cViewPr varScale="1">
        <p:scale>
          <a:sx n="56" d="100"/>
          <a:sy n="56" d="100"/>
        </p:scale>
        <p:origin x="10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pPr>
              <a:defRPr/>
            </a:pPr>
            <a:fld id="{4A81FA37-7999-4886-B2CC-6761CB30263C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pPr>
              <a:defRPr/>
            </a:pPr>
            <a:fld id="{D5F81F8A-0978-4E8A-8878-F39ECC46A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8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E3DA97-3688-4E11-B59B-2E6B317EB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17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sz="1400" smtClean="0"/>
          </a:p>
        </p:txBody>
      </p:sp>
    </p:spTree>
    <p:extLst>
      <p:ext uri="{BB962C8B-B14F-4D97-AF65-F5344CB8AC3E}">
        <p14:creationId xmlns:p14="http://schemas.microsoft.com/office/powerpoint/2010/main" val="2080364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89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332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944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554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362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086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053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200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81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21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02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13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88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13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01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82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32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47713"/>
            <a:ext cx="4967288" cy="3725862"/>
          </a:xfrm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xfrm>
            <a:off x="687388" y="4724400"/>
            <a:ext cx="5483225" cy="4476750"/>
          </a:xfrm>
          <a:noFill/>
          <a:ln/>
        </p:spPr>
        <p:txBody>
          <a:bodyPr/>
          <a:lstStyle/>
          <a:p>
            <a:endParaRPr lang="ru-RU" altLang="ru-RU" dirty="0" smtClean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</p:spPr>
        <p:txBody>
          <a:bodyPr lIns="91989" tIns="45994" rIns="91989" bIns="4599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69FF32-CAC7-4300-83DC-6534AC285918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98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F7BD-EEA7-4383-B11B-BF1F4FACC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545F-CA35-410D-83F8-9CC1B02EA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62EBE-03F0-431E-A233-1EDEDA76B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460D-0540-4EB8-AB62-C332D0B48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AABAB-A36A-437B-BC32-08EDB3F14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B9AF1-C317-42D8-B27C-5DDAB9744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09FD-73CC-4783-82A8-B4F653D27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BBE01-CA38-4A1E-A172-9BE6E9B99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5F3F-1D70-47EB-B935-EB4419584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90E2-8D53-4570-BB8C-AA6CF925D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DA19-F18B-4849-A4A0-99096C1CC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7E71-89F1-4F7E-8B15-A1A8E7D5B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D812E-5009-47CD-B7DA-9260B06C6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7B3470-1485-42BD-9F91-E43F95713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viro.edu.ru/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.gl/forms/6nwK5V5MSheaRf4B2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3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63500"/>
            <a:ext cx="1273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0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3" y="3763789"/>
            <a:ext cx="3110656" cy="249731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1763713" y="188913"/>
            <a:ext cx="7380287" cy="80021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>
                <a:solidFill>
                  <a:srgbClr val="333399"/>
                </a:solidFill>
                <a:latin typeface="Arial" charset="0"/>
                <a:cs typeface="Arial" charset="0"/>
              </a:rPr>
              <a:t>Автономное образовательное учреждение Вологодской области </a:t>
            </a:r>
            <a:br>
              <a:rPr lang="ru-RU" altLang="ru-RU" sz="1400" dirty="0">
                <a:solidFill>
                  <a:srgbClr val="333399"/>
                </a:solidFill>
                <a:latin typeface="Arial" charset="0"/>
                <a:cs typeface="Arial" charset="0"/>
              </a:rPr>
            </a:br>
            <a:r>
              <a:rPr lang="ru-RU" altLang="ru-RU" sz="1400" dirty="0">
                <a:solidFill>
                  <a:srgbClr val="333399"/>
                </a:solidFill>
                <a:latin typeface="Arial" charset="0"/>
                <a:cs typeface="Arial" charset="0"/>
              </a:rPr>
              <a:t>дополнительного профессионального образования</a:t>
            </a:r>
          </a:p>
          <a:p>
            <a:pPr algn="ctr"/>
            <a:r>
              <a:rPr lang="en-US" altLang="ru-RU" sz="18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«</a:t>
            </a:r>
            <a:r>
              <a:rPr lang="ru-RU" altLang="ru-RU" sz="1800" b="1" dirty="0">
                <a:solidFill>
                  <a:srgbClr val="333399"/>
                </a:solidFill>
                <a:latin typeface="Arial" charset="0"/>
                <a:cs typeface="Arial" charset="0"/>
              </a:rPr>
              <a:t>Вологодский институт развития образования</a:t>
            </a:r>
            <a:r>
              <a:rPr lang="en-US" altLang="ru-RU" sz="1800" b="1" dirty="0">
                <a:solidFill>
                  <a:srgbClr val="333399"/>
                </a:solidFill>
                <a:latin typeface="Arial" charset="0"/>
                <a:cs typeface="Arial" charset="0"/>
              </a:rPr>
              <a:t>»</a:t>
            </a:r>
            <a:endParaRPr lang="ru-RU" altLang="ru-RU" sz="1800" b="1" dirty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32273" y="1289928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7000" y="1412875"/>
            <a:ext cx="9017000" cy="213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95000"/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Региональный этап Всероссийского конкурса профессионального мастерства работников сферы дополнительного образования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«Сердце отдаю детям» </a:t>
            </a:r>
            <a:endParaRPr lang="ru-RU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Line 15"/>
          <p:cNvSpPr>
            <a:spLocks noChangeShapeType="1"/>
          </p:cNvSpPr>
          <p:nvPr/>
        </p:nvSpPr>
        <p:spPr bwMode="auto">
          <a:xfrm>
            <a:off x="0" y="63785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611188" y="6381750"/>
            <a:ext cx="7885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333399"/>
                </a:solidFill>
                <a:latin typeface="Arial" charset="0"/>
                <a:cs typeface="Arial" charset="0"/>
              </a:rPr>
              <a:t>Вологда </a:t>
            </a:r>
            <a:r>
              <a:rPr lang="ru-RU" altLang="ru-RU" sz="16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2019 </a:t>
            </a:r>
            <a:r>
              <a:rPr lang="ru-RU" altLang="ru-RU" sz="1600" b="1" dirty="0">
                <a:solidFill>
                  <a:srgbClr val="333399"/>
                </a:solidFill>
                <a:latin typeface="Arial" charset="0"/>
                <a:cs typeface="Arial" charset="0"/>
              </a:rPr>
              <a:t>год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3563888" y="4868863"/>
            <a:ext cx="5329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Путилова </a:t>
            </a:r>
            <a:r>
              <a:rPr lang="ru-RU" altLang="ru-RU" sz="1800" smtClean="0">
                <a:solidFill>
                  <a:srgbClr val="000099"/>
                </a:solidFill>
                <a:latin typeface="Arial" charset="0"/>
                <a:cs typeface="Arial" charset="0"/>
              </a:rPr>
              <a:t>Надежда Владимировна,</a:t>
            </a:r>
            <a:endParaRPr lang="ru-RU" altLang="ru-RU" sz="18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r"/>
            <a:r>
              <a:rPr lang="ru-RU" alt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к.п.н., доцент кафедры воспитания и социализации, АОУ </a:t>
            </a:r>
            <a:r>
              <a:rPr lang="ru-RU" altLang="ru-RU" sz="1800" dirty="0">
                <a:solidFill>
                  <a:srgbClr val="000099"/>
                </a:solidFill>
                <a:latin typeface="Arial" charset="0"/>
                <a:cs typeface="Arial" charset="0"/>
              </a:rPr>
              <a:t>ВО </a:t>
            </a:r>
            <a:r>
              <a:rPr lang="ru-RU" altLang="ru-RU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ДПО «Вологодский </a:t>
            </a:r>
            <a:r>
              <a:rPr lang="ru-RU" altLang="ru-RU" sz="1800" dirty="0">
                <a:solidFill>
                  <a:srgbClr val="000099"/>
                </a:solidFill>
                <a:latin typeface="Arial" charset="0"/>
                <a:cs typeface="Arial" charset="0"/>
              </a:rPr>
              <a:t>институт развития образования»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75275"/>
              </p:ext>
            </p:extLst>
          </p:nvPr>
        </p:nvGraphicFramePr>
        <p:xfrm>
          <a:off x="611560" y="1384201"/>
          <a:ext cx="8064896" cy="8401848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2588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 smtClean="0"/>
                    </a:p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  <a:tabLst>
                          <a:tab pos="94996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541338" indent="-3587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обобщить и представить опыт своей профессиональной педагогической деятельности;</a:t>
                      </a:r>
                    </a:p>
                    <a:p>
                      <a:pPr marL="541338" indent="-3587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наличие сведений об участии педагога и обучающихся в образовательных, досуговых, культурно-просветительских и других мероприятиях на муниципальном, региональном и федеральном уровнях.</a:t>
                      </a:r>
                    </a:p>
                    <a:p>
                      <a:pPr indent="482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82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Максимальная оценка видеоматериалов «Визитная карточка» - 18 баллов.</a:t>
                      </a:r>
                    </a:p>
                    <a:p>
                      <a:pPr indent="482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1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63538"/>
            <a:ext cx="83887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Конкурсное задание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Видеоматериалы 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</a:rPr>
              <a:t>«Визитная карточка</a:t>
            </a: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»</a:t>
            </a:r>
            <a:endParaRPr lang="ru-RU" sz="20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78711"/>
              </p:ext>
            </p:extLst>
          </p:nvPr>
        </p:nvGraphicFramePr>
        <p:xfrm>
          <a:off x="611560" y="1384201"/>
          <a:ext cx="8064896" cy="5079891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2588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  <a:tabLst>
                          <a:tab pos="94996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541338" indent="-3587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82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1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63538"/>
            <a:ext cx="83887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Конкурсное задание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Видеоматериалы 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</a:rPr>
              <a:t>«Визитная карточка</a:t>
            </a: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»</a:t>
            </a:r>
            <a:endParaRPr lang="ru-RU" sz="20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1" y="1412057"/>
            <a:ext cx="7560766" cy="558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96307"/>
              </p:ext>
            </p:extLst>
          </p:nvPr>
        </p:nvGraphicFramePr>
        <p:xfrm>
          <a:off x="611560" y="1384201"/>
          <a:ext cx="8064896" cy="7427504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2588151">
                <a:tc>
                  <a:txBody>
                    <a:bodyPr/>
                    <a:lstStyle/>
                    <a:p>
                      <a:pPr indent="469900" algn="ctr">
                        <a:spcBef>
                          <a:spcPts val="87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69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Продолжительность видеоролика не должна превышать 15 минут. </a:t>
                      </a:r>
                    </a:p>
                    <a:p>
                      <a:pPr indent="469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Рекомендуется отразить процесс и результаты педагогической деятельности по реализации дополнительной общеобразовательной программы, в том числе: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фрагмент занятия,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образовательные достижения обучающихся,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индивидуальные особенности, творческие достижения 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и (или) увлечения участника Конкурса.</a:t>
                      </a:r>
                    </a:p>
                    <a:p>
                      <a:pPr indent="469900"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69900"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indent="469900"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1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92138"/>
            <a:ext cx="8316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ctr">
              <a:spcBef>
                <a:spcPts val="87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Видеоматериалы 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</a:rPr>
              <a:t>«Визитная карточка»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1340768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53576"/>
              </p:ext>
            </p:extLst>
          </p:nvPr>
        </p:nvGraphicFramePr>
        <p:xfrm>
          <a:off x="107504" y="1659856"/>
          <a:ext cx="8857109" cy="9461303"/>
        </p:xfrm>
        <a:graphic>
          <a:graphicData uri="http://schemas.openxmlformats.org/drawingml/2006/table">
            <a:tbl>
              <a:tblPr/>
              <a:tblGrid>
                <a:gridCol w="8857109"/>
              </a:tblGrid>
              <a:tr h="5250489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98475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программно-методического комплекта реализуемой программы (дополнительной общеразвивающей или дополнительной предпрофессиональной), включает разделы: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498475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аннотация программы (до 4 листов), 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498475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аннотация основных методических разработок к программе (до 5 листов),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498475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динамика результативности реализации программы за период обучения в таблицах или графиках (до 2 листов),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ссылками на полные тексты указанных программно-методических документов, размещенных на официальном сайте образовательной организации.</a:t>
                      </a:r>
                    </a:p>
                    <a:p>
                      <a:pPr marL="0" indent="357188">
                        <a:lnSpc>
                          <a:spcPct val="150000"/>
                        </a:lnSpc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печатным материалам: формат листа - А4, межстрочный интервал - 1,5, шрифт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TimesNewRoman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размер шрифта - 14.</a:t>
                      </a:r>
                    </a:p>
                    <a:p>
                      <a:pPr marL="742950" lvl="1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498475" algn="l"/>
                        </a:tabLs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83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1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63539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Критерии и показатели оценки конкурсного задания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Презентация программно-методического комплекта реализуемой дополнительной общеобразовательной </a:t>
            </a:r>
            <a:r>
              <a:rPr lang="ru-RU" sz="2000" b="1" dirty="0" smtClean="0">
                <a:solidFill>
                  <a:srgbClr val="FF0000"/>
                </a:solidFill>
              </a:rPr>
              <a:t>программы»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1340768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950133"/>
              </p:ext>
            </p:extLst>
          </p:nvPr>
        </p:nvGraphicFramePr>
        <p:xfrm>
          <a:off x="539552" y="1628800"/>
          <a:ext cx="8136904" cy="9492359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6233152">
                <a:tc>
                  <a:txBody>
                    <a:bodyPr/>
                    <a:lstStyle/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Критерии</a:t>
                      </a:r>
                    </a:p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определять педагогические цели и задачи, планировать занятия и (или) циклы занятий, направленные на освоение избранного вида деятельности;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наличие актуальности, новизны и нормативного правового соответствия разработанной программы;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разрабатывать программно-методическое обеспечение реализации дополнительной общеобразовательной программы;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разрабатывать систему оценки достижения планируемых результатов освоения программы;</a:t>
                      </a:r>
                    </a:p>
                    <a:p>
                      <a:pPr indent="469900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971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0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63539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Конкурсное задание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Презентация программно-методического комплекта реализуемой дополнительной общеобразовательной </a:t>
            </a:r>
            <a:r>
              <a:rPr lang="ru-RU" sz="2000" b="1" dirty="0" smtClean="0">
                <a:solidFill>
                  <a:srgbClr val="FF0000"/>
                </a:solidFill>
              </a:rPr>
              <a:t>программы»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107142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15932"/>
              </p:ext>
            </p:extLst>
          </p:nvPr>
        </p:nvGraphicFramePr>
        <p:xfrm>
          <a:off x="395535" y="1196753"/>
          <a:ext cx="8569077" cy="9924406"/>
        </p:xfrm>
        <a:graphic>
          <a:graphicData uri="http://schemas.openxmlformats.org/drawingml/2006/table">
            <a:tbl>
              <a:tblPr/>
              <a:tblGrid>
                <a:gridCol w="8569077"/>
              </a:tblGrid>
              <a:tr h="6749764">
                <a:tc>
                  <a:txBody>
                    <a:bodyPr/>
                    <a:lstStyle/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Критерии</a:t>
                      </a:r>
                    </a:p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создание педагогических условий для формирования и развития самоконтроля и самооценки обучающимися процесса и результатов освоения программы;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осуществлять педагогический контроль и оценку освоения дополнительной общеобразовательной программы;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положительная динамика результативности за период реализации программы.</a:t>
                      </a:r>
                    </a:p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Максимальная оценка - 28 баллов.</a:t>
                      </a:r>
                    </a:p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619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669" y="363539"/>
            <a:ext cx="8964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Конкурсное задание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Презентация программно-методического комплекта реализуемой дополнительной общеобразовательной </a:t>
            </a:r>
            <a:r>
              <a:rPr lang="ru-RU" sz="2000" b="1" dirty="0" smtClean="0">
                <a:solidFill>
                  <a:srgbClr val="FF0000"/>
                </a:solidFill>
              </a:rPr>
              <a:t>программы»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107142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69065"/>
              </p:ext>
            </p:extLst>
          </p:nvPr>
        </p:nvGraphicFramePr>
        <p:xfrm>
          <a:off x="395535" y="1196753"/>
          <a:ext cx="8569077" cy="9924406"/>
        </p:xfrm>
        <a:graphic>
          <a:graphicData uri="http://schemas.openxmlformats.org/drawingml/2006/table">
            <a:tbl>
              <a:tblPr/>
              <a:tblGrid>
                <a:gridCol w="8569077"/>
              </a:tblGrid>
              <a:tr h="6749764">
                <a:tc>
                  <a:txBody>
                    <a:bodyPr/>
                    <a:lstStyle/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Критерии</a:t>
                      </a:r>
                    </a:p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619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669" y="363539"/>
            <a:ext cx="8964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Конкурсное задание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Презентация программно-методического комплекта реализуемой дополнительной общеобразовательной </a:t>
            </a:r>
            <a:r>
              <a:rPr lang="ru-RU" sz="2000" b="1" dirty="0" smtClean="0">
                <a:solidFill>
                  <a:srgbClr val="FF0000"/>
                </a:solidFill>
              </a:rPr>
              <a:t>программы»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69" y="1185672"/>
            <a:ext cx="8856663" cy="57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107142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95535" y="1196753"/>
          <a:ext cx="8569077" cy="9924406"/>
        </p:xfrm>
        <a:graphic>
          <a:graphicData uri="http://schemas.openxmlformats.org/drawingml/2006/table">
            <a:tbl>
              <a:tblPr/>
              <a:tblGrid>
                <a:gridCol w="8569077"/>
              </a:tblGrid>
              <a:tr h="6749764">
                <a:tc>
                  <a:txBody>
                    <a:bodyPr/>
                    <a:lstStyle/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Критерии</a:t>
                      </a:r>
                    </a:p>
                    <a:p>
                      <a:pPr indent="469900"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619"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669" y="363539"/>
            <a:ext cx="8964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Конкурсное задание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Презентация программно-методического комплекта реализуемой дополнительной общеобразовательной </a:t>
            </a:r>
            <a:r>
              <a:rPr lang="ru-RU" sz="2000" b="1" dirty="0" smtClean="0">
                <a:solidFill>
                  <a:srgbClr val="FF0000"/>
                </a:solidFill>
              </a:rPr>
              <a:t>программы»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738035"/>
            <a:ext cx="8569077" cy="47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Контакты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-35719" y="908720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49323"/>
              </p:ext>
            </p:extLst>
          </p:nvPr>
        </p:nvGraphicFramePr>
        <p:xfrm>
          <a:off x="179388" y="1028452"/>
          <a:ext cx="8857108" cy="5208859"/>
        </p:xfrm>
        <a:graphic>
          <a:graphicData uri="http://schemas.openxmlformats.org/drawingml/2006/table">
            <a:tbl>
              <a:tblPr/>
              <a:tblGrid>
                <a:gridCol w="8857108"/>
              </a:tblGrid>
              <a:tr h="1647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hlinkClick r:id="rId5"/>
                        </a:rPr>
                        <a:t>http://viro.edu.ru/</a:t>
                      </a:r>
                      <a:r>
                        <a:rPr lang="ru-RU" sz="1800" dirty="0" smtClean="0"/>
                        <a:t> - АОУ ВО ДПО «Вологодский институт развития образования», баннер</a:t>
                      </a:r>
                      <a:endParaRPr lang="ru-RU" sz="18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georgia" panose="02040502050405020303" pitchFamily="18" charset="0"/>
                        </a:rPr>
                        <a:t/>
                      </a:r>
                      <a:br>
                        <a:rPr lang="ru-RU" sz="1200" b="1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400" b="1" dirty="0" smtClean="0">
                          <a:effectLst/>
                          <a:latin typeface="georgia" panose="02040502050405020303" pitchFamily="18" charset="0"/>
                        </a:rPr>
                        <a:t>Раздел «Документы»</a:t>
                      </a:r>
                    </a:p>
                    <a:p>
                      <a:pPr algn="ctr" fontAlgn="base"/>
                      <a:endParaRPr lang="en-US" sz="12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 fontAlgn="base"/>
                      <a:r>
                        <a:rPr lang="ru-RU" sz="1200" b="1" dirty="0" smtClean="0">
                          <a:effectLst/>
                          <a:latin typeface="georgia" panose="02040502050405020303" pitchFamily="18" charset="0"/>
                        </a:rPr>
                        <a:t>2019 </a:t>
                      </a:r>
                      <a:r>
                        <a:rPr lang="ru-RU" sz="1200" b="1" dirty="0">
                          <a:effectLst/>
                          <a:latin typeface="georgia" panose="02040502050405020303" pitchFamily="18" charset="0"/>
                        </a:rPr>
                        <a:t>г</a:t>
                      </a:r>
                      <a:r>
                        <a:rPr lang="ru-RU" sz="1200" b="1" dirty="0" smtClean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dirty="0">
                        <a:effectLst/>
                      </a:endParaRPr>
                    </a:p>
                    <a:p>
                      <a:pPr algn="l" fontAlgn="base"/>
                      <a:r>
                        <a:rPr lang="ru-RU" sz="1200" u="none" strike="noStrike" dirty="0">
                          <a:solidFill>
                            <a:srgbClr val="571586"/>
                          </a:solidFill>
                          <a:effectLst/>
                          <a:latin typeface="georgia" panose="02040502050405020303" pitchFamily="18" charset="0"/>
                        </a:rPr>
                        <a:t>Положение о региональном этапе Всероссийского конкурса профессионального мастерства работников сферы дополнительного образования «Сердце отдаю детям</a:t>
                      </a:r>
                      <a:r>
                        <a:rPr lang="ru-RU" sz="1200" u="none" strike="noStrike" dirty="0" smtClean="0">
                          <a:solidFill>
                            <a:srgbClr val="571586"/>
                          </a:solidFill>
                          <a:effectLst/>
                          <a:latin typeface="georgia" panose="02040502050405020303" pitchFamily="18" charset="0"/>
                        </a:rPr>
                        <a:t>»</a:t>
                      </a:r>
                    </a:p>
                    <a:p>
                      <a:pPr algn="l" fontAlgn="base"/>
                      <a:endParaRPr lang="ru-RU" dirty="0" smtClean="0">
                        <a:effectLst/>
                      </a:endParaRPr>
                    </a:p>
                    <a:p>
                      <a:pPr algn="ctr" fontAlgn="base"/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8(8172) 75-78-19 </a:t>
                      </a:r>
                      <a:r>
                        <a:rPr lang="ru-RU" sz="1600" dirty="0" smtClean="0">
                          <a:effectLst/>
                        </a:rPr>
                        <a:t>– Путилова Надежда Владимировна, доцент кафедры воспитания и социализации</a:t>
                      </a:r>
                    </a:p>
                    <a:p>
                      <a:pPr algn="ctr" fontAlgn="base"/>
                      <a:endParaRPr lang="en-US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</a:rPr>
                        <a:t>lab-vospit@viro.edu.ru</a:t>
                      </a:r>
                      <a:endParaRPr lang="ru-RU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1" y="1412627"/>
            <a:ext cx="2974857" cy="18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 !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388" y="1124744"/>
          <a:ext cx="8857108" cy="4604250"/>
        </p:xfrm>
        <a:graphic>
          <a:graphicData uri="http://schemas.openxmlformats.org/drawingml/2006/table">
            <a:tbl>
              <a:tblPr/>
              <a:tblGrid>
                <a:gridCol w="8857108"/>
              </a:tblGrid>
              <a:tr h="964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9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2" r="11818" b="5026"/>
          <a:stretch/>
        </p:blipFill>
        <p:spPr>
          <a:xfrm>
            <a:off x="1691680" y="1844674"/>
            <a:ext cx="5472607" cy="41046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3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275968"/>
              </p:ext>
            </p:extLst>
          </p:nvPr>
        </p:nvGraphicFramePr>
        <p:xfrm>
          <a:off x="539552" y="1051594"/>
          <a:ext cx="8136904" cy="8252491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5665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Конкурс проводится в заочной форме в период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       1 сентября по 15 декабря 2019 года</a:t>
                      </a:r>
                      <a:r>
                        <a:rPr lang="ru-RU" sz="2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номинациям: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техническая;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естественнонаучная;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художественная;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туристско-краеведческая;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физкультурно-спортивная;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социально-педагогическая.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3537"/>
            <a:ext cx="860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Условия проведения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33810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95423"/>
              </p:ext>
            </p:extLst>
          </p:nvPr>
        </p:nvGraphicFramePr>
        <p:xfrm>
          <a:off x="107504" y="1051594"/>
          <a:ext cx="8892828" cy="8252491"/>
        </p:xfrm>
        <a:graphic>
          <a:graphicData uri="http://schemas.openxmlformats.org/drawingml/2006/table">
            <a:tbl>
              <a:tblPr/>
              <a:tblGrid>
                <a:gridCol w="8892828"/>
              </a:tblGrid>
              <a:tr h="5665296">
                <a:tc>
                  <a:txBody>
                    <a:bodyPr/>
                    <a:lstStyle/>
                    <a:p>
                      <a:pPr marL="357188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значимости и престижа профессии педагога дополнительного образования детей, профессиональное и общественное признание статуса педагогических работников сферы дополнительного образования детей и образовательных организаций, которые они представляют.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7188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41338" indent="-27146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содействие профессиональному развитию, квалификационному и карьерному росту педагогических работников сферы дополнительного образования детей;</a:t>
                      </a:r>
                    </a:p>
                    <a:p>
                      <a:pPr marL="541338" indent="-27146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выявление и поддержка талантливых педагогов и инновационного педагогического опыта в сфере дополнительного образования детей;</a:t>
                      </a:r>
                    </a:p>
                    <a:p>
                      <a:pPr marL="541338" indent="-27146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представление профессиональному сообществу лучших образцов педагогической деятельности, обеспечивающих высокие результаты в сфере дополнительного образования детей;</a:t>
                      </a:r>
                    </a:p>
                    <a:p>
                      <a:pPr marL="541338" indent="-27146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обновление содержания и технологий дополнительного образования детей;</a:t>
                      </a:r>
                    </a:p>
                    <a:p>
                      <a:pPr marL="541338" indent="-27146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создание условий для самовыражения творческой и профессиональной индивидуальности, реализации личностного потенциала педагогических работников сферы дополнительного образования детей;</a:t>
                      </a:r>
                    </a:p>
                    <a:p>
                      <a:pPr marL="541338" indent="-27146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привлечение внимания органов исполнительной власти области и местного самоуправления, всех заинтересованных организаций, средств массовой информации, широкой педагогической и родительской общественности к актуальным задачам развития дополнительного образования детей.</a:t>
                      </a: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3537"/>
            <a:ext cx="860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и задачи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4983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292371"/>
              </p:ext>
            </p:extLst>
          </p:nvPr>
        </p:nvGraphicFramePr>
        <p:xfrm>
          <a:off x="107504" y="1051594"/>
          <a:ext cx="8928992" cy="8252491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665296">
                <a:tc>
                  <a:txBody>
                    <a:bodyPr/>
                    <a:lstStyle/>
                    <a:p>
                      <a:pPr marL="357188" lvl="1" indent="3587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Участниками Конкурса могут стать педагоги дополнительного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образования, старшие педагоги дополнительного образования, педагоги- организаторы, преподаватели детских школ искусств, тренеры-преподаватели (старшие тренеры-преподаватели),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реализующие дополнительные общеобразовательные программы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образовательных организациях различных типов региональной системы образования, имеющие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 стаж работы не менее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лет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являющиеся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победителями и лауреатами муниципальных педагогических конкурсов в сфере дополнительного образования и воспитания, победителями и лауреатами конкурсов педагогических работников, проводимых образовательными организациями, подведомственных Департаменту образования области,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2018-2019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годах,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также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педагоги, являющиеся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самовыдвиженцами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7188" indent="3587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Возраст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участников не ограничивается.</a:t>
                      </a:r>
                    </a:p>
                    <a:p>
                      <a:pPr marL="357188" indent="3587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14070" algn="l"/>
                        </a:tabLst>
                      </a:pPr>
                      <a:r>
                        <a:rPr lang="ru-RU" sz="160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Педагогические работники, принимавшие участие в Конкурсе,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имеют право повторно участвовать в Конкурсе не ранее чем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через два года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3537"/>
            <a:ext cx="860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Участники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19890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22603"/>
              </p:ext>
            </p:extLst>
          </p:nvPr>
        </p:nvGraphicFramePr>
        <p:xfrm>
          <a:off x="107504" y="1051594"/>
          <a:ext cx="8928992" cy="8252491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665296">
                <a:tc>
                  <a:txBody>
                    <a:bodyPr/>
                    <a:lstStyle/>
                    <a:p>
                      <a:pPr marL="357188" lvl="1" indent="3587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7188" lvl="1" indent="3587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Специалист, отвечающий за организацию и проведение Конкурса в муниципальном районе (городском округе), в образовательной организации, подведомственной Департаменту образования области,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срок с 1 по 30 сентября 2019 года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собственную регистрацию и регистрацию участника Конкурса, являющегося победителем или лауреатом муниципального конкурса (конкурса образовательной организации), в электронной форме, доступную по ссылке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https://goo.gl/forms/6nwK5V5MSheaRf4B2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форме согласно приложению 3.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7188" lvl="1" indent="3587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7188" lvl="1" indent="3587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Педагог-самовыдвиженец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самостоятельно осуществляет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регистрацию участника Конкурса в электронной форме, доступную по ссылке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https://goo.gl/forms/6nwK5V5MSheaRf4B2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форме согласно приложению 3.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7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3537"/>
            <a:ext cx="860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Порядок проведения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40355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4600"/>
              </p:ext>
            </p:extLst>
          </p:nvPr>
        </p:nvGraphicFramePr>
        <p:xfrm>
          <a:off x="107504" y="832644"/>
          <a:ext cx="8928992" cy="6148487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432423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ЗАЯВКА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участие в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региональном этапе Всероссийского конкурса профессионального мастерства работников сферы дополнительного образования «Сердце отдаю детям»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__________________________________________________________________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 район (городской округ), образовательная организация, подведомственная Департаменту образования области 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Сведения о муниципальном (институциональном*) операторе Конкурса: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Наименование организации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Ф.И.О. (полностью) руководителя организации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Ф.И.О. специалиста, отвечающего за участие в Конкурсе педагогического работника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Должность специалиста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Телефон (с указанием кода населенного пункта)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Электронная почта</a:t>
                      </a:r>
                      <a:endParaRPr lang="ru-RU" sz="1200" dirty="0" smtClean="0">
                        <a:effectLst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 Сведения об участнике Конкурса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Ф.И.О. (полностью)  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Дата рождения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Место работы, должность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Адрес места работы, телефон, электронная почта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Домашний адрес, телефон, электронная почта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Сведения об образовании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Стаж работы в системе образования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Стаж работы в данной должности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Квалификационная категория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Государственные и отраслевые награды 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Формы повышения квалификации за последние 5 лет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Название регионального/муниципального/институционального педагогического конкурса в сфере дополнительного образования и воспитания, победителем или лауреатом которого является участник; год проведения конкурса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(если участник является самовыдвиженцем, в данном пункте указать - «самовыдвиженец»)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Направленность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</a:rPr>
                        <a:t>Название дополнительной общеобразовательной программы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                _____________________ / ___________________ (подпись)               (расшифровка)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М.П.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3537"/>
            <a:ext cx="8604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Заявка на участие в Конкурсе</a:t>
            </a:r>
          </a:p>
        </p:txBody>
      </p:sp>
    </p:spTree>
    <p:extLst>
      <p:ext uri="{BB962C8B-B14F-4D97-AF65-F5344CB8AC3E}">
        <p14:creationId xmlns:p14="http://schemas.microsoft.com/office/powerpoint/2010/main" val="42880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52738"/>
              </p:ext>
            </p:extLst>
          </p:nvPr>
        </p:nvGraphicFramePr>
        <p:xfrm>
          <a:off x="107504" y="832644"/>
          <a:ext cx="8928992" cy="582051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4324237">
                <a:tc>
                  <a:txBody>
                    <a:bodyPr/>
                    <a:lstStyle/>
                    <a:p>
                      <a:pPr marL="457200" lvl="1" indent="2587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 Конкурса, в том числе самовыдвиженцы,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срок с 1 по 30 сентября 2019 года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направляют в адрес Оргкомитета konkurs.serdce@viro.edu.ru с указанием темы письма «Сердце отдаю детям»,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файлов: </a:t>
                      </a:r>
                    </a:p>
                    <a:p>
                      <a:pPr marL="457200" lvl="1" indent="2587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муниципальный район (городской округ, или образовательная организация, подведомственная Департаменту образования области), Ф.И.О., название документа; например: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Вологодский_Иванов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А.И._Заявка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в электронном виде следующие документы: 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5963" indent="-271463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</a:rPr>
                        <a:t>скан копию заявки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 подписью в форматах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</a:rPr>
                        <a:t>PDF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 и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</a:rPr>
                        <a:t>Word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 по форме согласно приложению 3 к Положению;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715963" indent="-2714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скан-копию согласия на обработку и передачу персональных данных </a:t>
                      </a:r>
                      <a:r>
                        <a:rPr lang="ru-RU" sz="1400" b="1" spc="1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b="1" spc="-5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пользование представленными материалами участника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Конкурса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подписями по форме согласно приложению 2 к Положению;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5963" indent="-271463" algn="just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презентацию конкурсного программно-методического комплекта реализуемой дополнительной общеобразовательной программы (далее - программа),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включающую разделы:</a:t>
                      </a:r>
                    </a:p>
                    <a:p>
                      <a:pPr marL="715963" indent="-271463" algn="just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аннотация программы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(до 4 листов),</a:t>
                      </a:r>
                    </a:p>
                    <a:p>
                      <a:pPr marL="715963" indent="-271463" algn="just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аннотация основных методических разработок к программе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(до 5 листов),</a:t>
                      </a:r>
                    </a:p>
                    <a:p>
                      <a:pPr marL="715963" indent="-271463" algn="just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динамика результативности реализации программы за сопоставимые периоды обучения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представленная в таблицах или графиках (до 2 листов), </a:t>
                      </a: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 ссылками на полные тексты указанных программно-методических документов, размещенных на официальном сайте образовательной организации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(представление материалов презентации в формате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doc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или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pdf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; титульный лист с подписью руководителя и печатью образовательной организации, в которой утверждена программа, размещается в сканированном виде);</a:t>
                      </a:r>
                    </a:p>
                    <a:p>
                      <a:pPr marL="715963" indent="-271463" algn="just">
                        <a:lnSpc>
                          <a:spcPts val="162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цветную фотографию участника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;</a:t>
                      </a:r>
                    </a:p>
                    <a:p>
                      <a:pPr marL="715963" indent="-271463" algn="just">
                        <a:lnSpc>
                          <a:spcPts val="1565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видеоматериалы «Визитная карточка»</a:t>
                      </a:r>
                      <a:r>
                        <a:rPr lang="ru-RU" sz="140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участника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формате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avi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или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wmv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(продолжительность видеоролика до 15 минут; видеоролик должен иметь качественное изображение и звучание).</a:t>
                      </a:r>
                    </a:p>
                    <a:p>
                      <a:pPr marL="44450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3537"/>
            <a:ext cx="8604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Порядок проведения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2477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764704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61475"/>
              </p:ext>
            </p:extLst>
          </p:nvPr>
        </p:nvGraphicFramePr>
        <p:xfrm>
          <a:off x="107504" y="832644"/>
          <a:ext cx="8928992" cy="5606705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4324237">
                <a:tc>
                  <a:txBody>
                    <a:bodyPr/>
                    <a:lstStyle/>
                    <a:p>
                      <a:pPr marL="457200" lvl="1" indent="25876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82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Документы, поступившие в Оргкомитет позднее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сентября 2019 года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а также с нарушением требований к ним, не рассматриваются; лица, направившие их, не становятся участниками Конкурса.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82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Документы, присланные на Конкурс, не возвращаются и не рецензируются. </a:t>
                      </a:r>
                      <a:endParaRPr lang="ru-RU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82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участников Конкурса АОУ ВО ДПО «ВИРО» проводятся консультации в дистанционной форме.</a:t>
                      </a:r>
                      <a:endParaRPr lang="ru-RU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lvl="1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Жюри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30 ноября 2019 года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осуществляет экспертную оценку направленных и размещенных материалов; определяет рейтинг участников по каждой номинации отдельно. </a:t>
                      </a:r>
                    </a:p>
                    <a:p>
                      <a:pPr marL="457200" lvl="1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Лидеры рейтинга по каждой номинации, набравшие наибольшее количество баллов, становятся победителями в номинациях Конкурса. </a:t>
                      </a:r>
                    </a:p>
                    <a:p>
                      <a:pPr marL="0" indent="357188"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Конкурса размещаются на официальном сайте АОУ ВО ДПО «ВИРО»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позднее 15 декабря 2019 года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3537"/>
            <a:ext cx="8604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Порядок проведения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40086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4" descr="подложка_светл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9275"/>
            <a:ext cx="8785225" cy="215429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55650" y="44450"/>
            <a:ext cx="8388350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333399"/>
                </a:solidFill>
                <a:latin typeface="Arial" charset="0"/>
                <a:cs typeface="Arial" charset="0"/>
              </a:rPr>
              <a:t>АОУ ВО ДПО «Вологодский институт развития образования»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900113" y="404813"/>
            <a:ext cx="8243887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5605" name="Picture 5" descr="логотип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450"/>
            <a:ext cx="576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38100" cmpd="thinThick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80286"/>
              </p:ext>
            </p:extLst>
          </p:nvPr>
        </p:nvGraphicFramePr>
        <p:xfrm>
          <a:off x="611560" y="1384201"/>
          <a:ext cx="8064896" cy="7873528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2588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2400" dirty="0" smtClean="0"/>
                    </a:p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  <a:tabLst>
                          <a:tab pos="94996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541338" indent="-358775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определять педагогические цели и задачи;</a:t>
                      </a:r>
                    </a:p>
                    <a:p>
                      <a:pPr marL="541338" indent="-3587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взаимодействовать с членами педагогического коллектива, представителями профессионального сообщества, родителями обучающихся;</a:t>
                      </a:r>
                    </a:p>
                    <a:p>
                      <a:pPr marL="541338" indent="-3587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устанавливать педагогически целесообразные взаимоотношения с обучающимися;</a:t>
                      </a:r>
                    </a:p>
                    <a:p>
                      <a:pPr marL="541338" indent="-3587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знание и применение принципов и приемов презентации;</a:t>
                      </a:r>
                    </a:p>
                    <a:p>
                      <a:pPr indent="482600"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622" marR="6622" marT="6622" marB="66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1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-806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63538"/>
            <a:ext cx="83887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Конкурсное задание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Видеоматериалы 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</a:rPr>
              <a:t>«Визитная карточка</a:t>
            </a: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»</a:t>
            </a:r>
            <a:endParaRPr lang="ru-RU" sz="20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5629</TotalTime>
  <Words>1570</Words>
  <Application>Microsoft Office PowerPoint</Application>
  <PresentationFormat>Экран (4:3)</PresentationFormat>
  <Paragraphs>331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georgia</vt:lpstr>
      <vt:lpstr>Times New Roman</vt:lpstr>
      <vt:lpstr>Wingdings</vt:lpstr>
      <vt:lpstr>Оформление по умолчанию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Контакты</vt:lpstr>
      <vt:lpstr>  Спасибо за внимание !</vt:lpstr>
    </vt:vector>
  </TitlesOfParts>
  <Company>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НОО как нововведение  в рамках модернизации  региональной системы образования</dc:title>
  <dc:creator>DENker</dc:creator>
  <cp:lastModifiedBy>Anna</cp:lastModifiedBy>
  <cp:revision>560</cp:revision>
  <cp:lastPrinted>2017-02-05T12:42:53Z</cp:lastPrinted>
  <dcterms:created xsi:type="dcterms:W3CDTF">2010-11-10T18:32:47Z</dcterms:created>
  <dcterms:modified xsi:type="dcterms:W3CDTF">2019-04-25T06:36:58Z</dcterms:modified>
</cp:coreProperties>
</file>