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2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219201"/>
            <a:ext cx="8305800" cy="2363162"/>
          </a:xfrm>
        </p:spPr>
        <p:txBody>
          <a:bodyPr>
            <a:noAutofit/>
          </a:bodyPr>
          <a:lstStyle/>
          <a:p>
            <a:pPr algn="ctr"/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  <a:t>Методическое сопровождение педагогических работников при аттестации в целях установления квалификационной категории </a:t>
            </a:r>
            <a:b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  <a:t>(из опыта работы)</a:t>
            </a:r>
            <a:endParaRPr lang="ru-RU" sz="3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077511"/>
          </a:xfrm>
        </p:spPr>
        <p:txBody>
          <a:bodyPr>
            <a:noAutofit/>
          </a:bodyPr>
          <a:lstStyle/>
          <a:p>
            <a:pPr algn="r"/>
            <a:r>
              <a:rPr lang="ru-RU" sz="1800" b="1" i="1" dirty="0" smtClean="0"/>
              <a:t>Лохичева Елена Львовна</a:t>
            </a:r>
            <a:r>
              <a:rPr lang="ru-RU" sz="1800" i="1" dirty="0" smtClean="0"/>
              <a:t>, старший воспитатель </a:t>
            </a:r>
          </a:p>
          <a:p>
            <a:pPr algn="r"/>
            <a:r>
              <a:rPr lang="ru-RU" sz="1800" i="1" dirty="0" smtClean="0"/>
              <a:t>Муниципального дошкольного образовательного учреждения «Детский сад общеразвивающего вида № 92 «Ивушка»</a:t>
            </a:r>
            <a:endParaRPr lang="ru-RU" sz="18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52400" y="1481328"/>
            <a:ext cx="8991600" cy="4995672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Задачи</a:t>
            </a:r>
            <a:r>
              <a:rPr lang="ru-RU" dirty="0" smtClean="0"/>
              <a:t>: сохранение психологического комфорта педагога </a:t>
            </a:r>
            <a:r>
              <a:rPr lang="ru-RU" dirty="0" smtClean="0"/>
              <a:t>при подготовке к предстоящей </a:t>
            </a:r>
            <a:r>
              <a:rPr lang="ru-RU" dirty="0" smtClean="0"/>
              <a:t>аттестации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Содержание работы:</a:t>
            </a:r>
          </a:p>
          <a:p>
            <a:pPr>
              <a:buNone/>
            </a:pPr>
            <a:r>
              <a:rPr lang="ru-RU" dirty="0" smtClean="0"/>
              <a:t>- оказание по­мощи  атте­сту­емому педагогу в преодолении профессио­нальных и лич­ностных про­блем;</a:t>
            </a:r>
          </a:p>
          <a:p>
            <a:pPr>
              <a:buNone/>
            </a:pPr>
            <a:r>
              <a:rPr lang="ru-RU" dirty="0" smtClean="0"/>
              <a:t>- мобилизация скрытых психо­логи­ческих ре­сурсов, обеспе­чива­ющих са­мо­стоятельное решение  про­блем;</a:t>
            </a:r>
          </a:p>
          <a:p>
            <a:pPr>
              <a:buNone/>
            </a:pPr>
            <a:r>
              <a:rPr lang="ru-RU" dirty="0" smtClean="0"/>
              <a:t>- коррекция нарушений личностных </a:t>
            </a:r>
            <a:r>
              <a:rPr lang="ru-RU" dirty="0" smtClean="0"/>
              <a:t>дисгармоний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Формы и методы:</a:t>
            </a:r>
          </a:p>
          <a:p>
            <a:pPr>
              <a:buNone/>
            </a:pPr>
            <a:r>
              <a:rPr lang="ru-RU" dirty="0" smtClean="0"/>
              <a:t>- групповая дискуссия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- разбор педагогических ситуаций</a:t>
            </a:r>
            <a:r>
              <a:rPr lang="ru-RU" dirty="0" smtClean="0"/>
              <a:t>; </a:t>
            </a:r>
          </a:p>
          <a:p>
            <a:pPr>
              <a:buNone/>
            </a:pPr>
            <a:r>
              <a:rPr lang="ru-RU" dirty="0" smtClean="0"/>
              <a:t>- продуктивное рисование</a:t>
            </a:r>
            <a:r>
              <a:rPr lang="ru-RU" dirty="0" smtClean="0"/>
              <a:t>; 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err="1" smtClean="0"/>
              <a:t>психогимнастика</a:t>
            </a:r>
            <a:r>
              <a:rPr lang="ru-RU" dirty="0" smtClean="0"/>
              <a:t>; </a:t>
            </a:r>
            <a:r>
              <a:rPr lang="ru-RU" dirty="0" smtClean="0"/>
              <a:t>музыкотерапия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Психолого-педагогическое направление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28600" y="1481328"/>
            <a:ext cx="8686800" cy="4525963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Задачи</a:t>
            </a:r>
            <a:r>
              <a:rPr lang="ru-RU" dirty="0" smtClean="0"/>
              <a:t>: оказание консультативной помощи педагогическому работнику </a:t>
            </a:r>
            <a:r>
              <a:rPr lang="ru-RU" dirty="0" smtClean="0"/>
              <a:t>по вопросам </a:t>
            </a:r>
            <a:r>
              <a:rPr lang="ru-RU" dirty="0" smtClean="0"/>
              <a:t>подготовки </a:t>
            </a:r>
            <a:r>
              <a:rPr lang="ru-RU" dirty="0" smtClean="0"/>
              <a:t>к </a:t>
            </a:r>
            <a:r>
              <a:rPr lang="ru-RU" dirty="0" smtClean="0"/>
              <a:t>аттестации 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Содержание работы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	проведение разъяснительной работы </a:t>
            </a:r>
            <a:r>
              <a:rPr lang="ru-RU" dirty="0" smtClean="0"/>
              <a:t>по всем </a:t>
            </a:r>
            <a:r>
              <a:rPr lang="ru-RU" dirty="0" smtClean="0"/>
              <a:t>направлениям сопровождения аттестации </a:t>
            </a:r>
            <a:r>
              <a:rPr lang="ru-RU" dirty="0" smtClean="0"/>
              <a:t>в </a:t>
            </a:r>
            <a:r>
              <a:rPr lang="ru-RU" dirty="0" smtClean="0"/>
              <a:t>форме индивидуальных </a:t>
            </a:r>
            <a:r>
              <a:rPr lang="ru-RU" dirty="0" smtClean="0"/>
              <a:t>и </a:t>
            </a:r>
            <a:r>
              <a:rPr lang="ru-RU" dirty="0" smtClean="0"/>
              <a:t>групповых консультаций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Формы и методы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	беседа</a:t>
            </a:r>
            <a:r>
              <a:rPr lang="ru-RU" dirty="0" smtClean="0"/>
              <a:t>, </a:t>
            </a:r>
            <a:r>
              <a:rPr lang="ru-RU" dirty="0" smtClean="0"/>
              <a:t>убеждение</a:t>
            </a:r>
            <a:r>
              <a:rPr lang="ru-RU" dirty="0" smtClean="0"/>
              <a:t>, </a:t>
            </a:r>
            <a:r>
              <a:rPr lang="ru-RU" dirty="0" smtClean="0"/>
              <a:t>активное </a:t>
            </a:r>
            <a:r>
              <a:rPr lang="ru-RU" dirty="0" smtClean="0"/>
              <a:t>слушание, анализ </a:t>
            </a:r>
            <a:r>
              <a:rPr lang="ru-RU" dirty="0" smtClean="0"/>
              <a:t>жизненных ситуаций</a:t>
            </a:r>
            <a:r>
              <a:rPr lang="ru-RU" dirty="0" smtClean="0"/>
              <a:t>,  </a:t>
            </a:r>
            <a:r>
              <a:rPr lang="ru-RU" dirty="0" smtClean="0"/>
              <a:t>моделирование </a:t>
            </a:r>
            <a:r>
              <a:rPr lang="ru-RU" dirty="0" smtClean="0"/>
              <a:t>и др.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Консультационное направление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082" y="2967335"/>
            <a:ext cx="7859845" cy="923330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Спасибо за внимание!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Основные задачи аттестации:</a:t>
            </a:r>
            <a:endParaRPr lang="ru-RU" dirty="0" smtClean="0"/>
          </a:p>
          <a:p>
            <a:pPr lvl="0"/>
            <a:r>
              <a:rPr lang="ru-RU" dirty="0" smtClean="0"/>
              <a:t>  стимулирование целенаправленного, непрерывного повышения уровня квалификации педагогических работников, их методологической культуры, личностного профессионального роста, использования ими современных педагогических технологий; </a:t>
            </a:r>
          </a:p>
          <a:p>
            <a:pPr lvl="0"/>
            <a:r>
              <a:rPr lang="ru-RU" dirty="0" smtClean="0"/>
              <a:t>  повышение эффективности и качества педагогического труда; </a:t>
            </a:r>
          </a:p>
          <a:p>
            <a:pPr lvl="0"/>
            <a:r>
              <a:rPr lang="ru-RU" dirty="0" smtClean="0"/>
              <a:t>  обеспечение дифференциации уровня оплаты труда педагогических работников.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Аттестация</a:t>
            </a:r>
            <a:r>
              <a:rPr lang="ru-RU" sz="2200" dirty="0" smtClean="0"/>
              <a:t> </a:t>
            </a:r>
            <a:r>
              <a:rPr lang="ru-RU" sz="2200" b="0" dirty="0" smtClean="0"/>
              <a:t>является основным средством оценки уровня компетентности педагогических работников и стимулирования их профессионального развития.</a:t>
            </a:r>
            <a:endParaRPr lang="ru-RU" b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это комплекс взаимосвязанных целенаправленных действий по оказанию всесторонней помощи педагогу к предстоящей аттестации, систематическое взаимодействие старшего воспитателя и воспитателя, направленное на оказание помощи педагогу в выборе путей решения задач и типичных проблем, возникающих в ситуации профессионального совершенствования, с учетом имеющегося у него уровня профессиональной компетентности.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Методическое сопровождение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400" b="1" dirty="0" smtClean="0"/>
              <a:t>Цель: </a:t>
            </a:r>
            <a:r>
              <a:rPr lang="ru-RU" sz="2400" dirty="0" smtClean="0"/>
              <a:t>обеспечение всестороннего содействия педагогу в построении и реализации индивидуаль­ного маршрута подготовки к предстоящей аттестации.</a:t>
            </a:r>
          </a:p>
          <a:p>
            <a:endParaRPr lang="ru-RU" sz="2400" dirty="0" smtClean="0"/>
          </a:p>
          <a:p>
            <a:r>
              <a:rPr lang="ru-RU" sz="2400" b="1" dirty="0" smtClean="0"/>
              <a:t>Принципы: </a:t>
            </a:r>
            <a:r>
              <a:rPr lang="ru-RU" sz="2400" dirty="0" err="1" smtClean="0"/>
              <a:t>гуманизации</a:t>
            </a:r>
            <a:r>
              <a:rPr lang="ru-RU" sz="2400" dirty="0" smtClean="0"/>
              <a:t>, рефлексии, индивидуализации, вариативности, добровольности, си­стематичности и последовательности </a:t>
            </a:r>
          </a:p>
          <a:p>
            <a:endParaRPr lang="ru-RU" sz="2400" dirty="0" smtClean="0"/>
          </a:p>
          <a:p>
            <a:r>
              <a:rPr lang="ru-RU" sz="2400" b="1" dirty="0" smtClean="0"/>
              <a:t>Педагогические подходы: </a:t>
            </a:r>
            <a:r>
              <a:rPr lang="ru-RU" sz="2400" dirty="0" err="1" smtClean="0"/>
              <a:t>деятельностный</a:t>
            </a:r>
            <a:r>
              <a:rPr lang="ru-RU" sz="2400" dirty="0" smtClean="0"/>
              <a:t>, ситуативный, личностно-ориентированный и системный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Система деятельности методической службы </a:t>
            </a:r>
            <a:b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по сопровождению аттестации педагогических работников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/>
              <a:t>Диагностическо-аналитическое</a:t>
            </a:r>
            <a:endParaRPr lang="ru-RU" b="1" dirty="0" smtClean="0"/>
          </a:p>
          <a:p>
            <a:r>
              <a:rPr lang="ru-RU" b="1" dirty="0" smtClean="0"/>
              <a:t>Информационное</a:t>
            </a:r>
          </a:p>
          <a:p>
            <a:r>
              <a:rPr lang="ru-RU" b="1" dirty="0" smtClean="0"/>
              <a:t>Организационно-методическое</a:t>
            </a:r>
          </a:p>
          <a:p>
            <a:r>
              <a:rPr lang="ru-RU" b="1" dirty="0" smtClean="0"/>
              <a:t>Учебно-методическое</a:t>
            </a:r>
          </a:p>
          <a:p>
            <a:r>
              <a:rPr lang="ru-RU" b="1" dirty="0" smtClean="0"/>
              <a:t>Психолого-педагогическое</a:t>
            </a:r>
          </a:p>
          <a:p>
            <a:r>
              <a:rPr lang="ru-RU" b="1" dirty="0" smtClean="0"/>
              <a:t>Консультационное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Направления деятельности </a:t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методического сопровождения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Задачи:</a:t>
            </a:r>
            <a:r>
              <a:rPr lang="ru-RU" dirty="0" smtClean="0"/>
              <a:t> изучение результатов деятельности педагогов с их последующим анализом и определением образовательных потребностей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Содержание работы:</a:t>
            </a:r>
          </a:p>
          <a:p>
            <a:pPr>
              <a:buNone/>
            </a:pPr>
            <a:r>
              <a:rPr lang="ru-RU" dirty="0" smtClean="0"/>
              <a:t>- диагностика потребностей аттестуемого педагога;</a:t>
            </a:r>
          </a:p>
          <a:p>
            <a:pPr>
              <a:buNone/>
            </a:pPr>
            <a:r>
              <a:rPr lang="ru-RU" dirty="0" smtClean="0"/>
              <a:t>- анализ полученных данных,  их обобщение и систематизация с фиксацией типичных затруднений в развитии;</a:t>
            </a:r>
          </a:p>
          <a:p>
            <a:pPr>
              <a:buNone/>
            </a:pPr>
            <a:r>
              <a:rPr lang="ru-RU" dirty="0" smtClean="0"/>
              <a:t>- проектирование индивидуального  маршрута педагога в подготовке к предстоящей аттестации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Формы и методы: </a:t>
            </a:r>
          </a:p>
          <a:p>
            <a:pPr>
              <a:buNone/>
            </a:pPr>
            <a:r>
              <a:rPr lang="ru-RU" dirty="0" smtClean="0"/>
              <a:t>Мониторинговые исследования, включающие:</a:t>
            </a:r>
          </a:p>
          <a:p>
            <a:pPr>
              <a:buNone/>
            </a:pPr>
            <a:r>
              <a:rPr lang="ru-RU" dirty="0" smtClean="0"/>
              <a:t>- наблюдение;</a:t>
            </a:r>
          </a:p>
          <a:p>
            <a:pPr>
              <a:buNone/>
            </a:pPr>
            <a:r>
              <a:rPr lang="ru-RU" dirty="0" smtClean="0"/>
              <a:t>- опрос;</a:t>
            </a:r>
          </a:p>
          <a:p>
            <a:pPr>
              <a:buNone/>
            </a:pPr>
            <a:r>
              <a:rPr lang="ru-RU" dirty="0" smtClean="0"/>
              <a:t>- беседа;</a:t>
            </a:r>
          </a:p>
          <a:p>
            <a:pPr>
              <a:buNone/>
            </a:pPr>
            <a:r>
              <a:rPr lang="ru-RU" dirty="0" smtClean="0"/>
              <a:t>- тестирование; </a:t>
            </a:r>
          </a:p>
          <a:p>
            <a:pPr>
              <a:buNone/>
            </a:pPr>
            <a:r>
              <a:rPr lang="ru-RU" dirty="0" smtClean="0"/>
              <a:t>- анкетирование;</a:t>
            </a:r>
          </a:p>
          <a:p>
            <a:pPr>
              <a:buNone/>
            </a:pPr>
            <a:r>
              <a:rPr lang="ru-RU" dirty="0" smtClean="0"/>
              <a:t>- самоанализ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Диагностическо-аналитическое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направление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Задачи:</a:t>
            </a:r>
            <a:r>
              <a:rPr lang="ru-RU" dirty="0" smtClean="0"/>
              <a:t> формирование информационного потока по вопросам нормативно-правового характера и процессуальной составляющей порядка  аттестации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Содержание работы: </a:t>
            </a:r>
          </a:p>
          <a:p>
            <a:pPr>
              <a:buNone/>
            </a:pPr>
            <a:r>
              <a:rPr lang="ru-RU" dirty="0" smtClean="0"/>
              <a:t>	формирование банка педагогической информации (нормативно-правовой, научно-методической, методической и др.) по вопросу подготовки к аттестации;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Формы и методы:</a:t>
            </a:r>
          </a:p>
          <a:p>
            <a:pPr>
              <a:buNone/>
            </a:pPr>
            <a:r>
              <a:rPr lang="ru-RU" dirty="0" smtClean="0"/>
              <a:t>	отбор, редак­тирование, рецензирова­ние и презен­тация матери­алов инфор­мационно-ме­тодического содержания по вопросам аттестации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Информационное направление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52400" y="1481328"/>
            <a:ext cx="8763000" cy="5224272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Задачи</a:t>
            </a:r>
            <a:r>
              <a:rPr lang="ru-RU" dirty="0" smtClean="0"/>
              <a:t>: обеспечение условий для реализации </a:t>
            </a:r>
            <a:r>
              <a:rPr lang="ru-RU" dirty="0" smtClean="0"/>
              <a:t>индивидуального </a:t>
            </a:r>
            <a:r>
              <a:rPr lang="ru-RU" dirty="0" smtClean="0"/>
              <a:t>маршрута педагога в подготовке к предстоящей </a:t>
            </a:r>
            <a:r>
              <a:rPr lang="ru-RU" dirty="0" smtClean="0"/>
              <a:t>аттестации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Содержание работы: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smtClean="0"/>
              <a:t>планирование и организация курсовой </a:t>
            </a:r>
            <a:r>
              <a:rPr lang="ru-RU" dirty="0" smtClean="0"/>
              <a:t>подготовки</a:t>
            </a:r>
            <a:r>
              <a:rPr lang="ru-RU" dirty="0" smtClean="0"/>
              <a:t>, 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i="1" dirty="0" smtClean="0"/>
              <a:t>планирование и организация</a:t>
            </a:r>
            <a:r>
              <a:rPr lang="ru-RU" dirty="0" smtClean="0"/>
              <a:t> </a:t>
            </a:r>
            <a:r>
              <a:rPr lang="ru-RU" dirty="0" smtClean="0"/>
              <a:t>инновационного </a:t>
            </a:r>
            <a:r>
              <a:rPr lang="ru-RU" dirty="0" smtClean="0"/>
              <a:t>опыта, а также </a:t>
            </a:r>
            <a:r>
              <a:rPr lang="ru-RU" dirty="0" smtClean="0"/>
              <a:t>представление передового педагогического </a:t>
            </a:r>
            <a:r>
              <a:rPr lang="ru-RU" dirty="0" smtClean="0"/>
              <a:t>опыта на </a:t>
            </a:r>
            <a:r>
              <a:rPr lang="ru-RU" dirty="0" smtClean="0"/>
              <a:t>различных методических мероприятиях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- экспертиза программно-методической продукции </a:t>
            </a:r>
            <a:r>
              <a:rPr lang="ru-RU" dirty="0" smtClean="0"/>
              <a:t>педагога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- оказание </a:t>
            </a:r>
            <a:r>
              <a:rPr lang="ru-RU" dirty="0" smtClean="0"/>
              <a:t>помощи </a:t>
            </a:r>
            <a:r>
              <a:rPr lang="ru-RU" dirty="0" smtClean="0"/>
              <a:t>при оформлении </a:t>
            </a:r>
            <a:r>
              <a:rPr lang="ru-RU" dirty="0" smtClean="0"/>
              <a:t>аттестационного </a:t>
            </a:r>
            <a:r>
              <a:rPr lang="ru-RU" dirty="0" err="1" smtClean="0"/>
              <a:t>портфолио</a:t>
            </a:r>
            <a:endParaRPr lang="ru-RU" dirty="0" smtClean="0"/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Формы и методы:</a:t>
            </a:r>
          </a:p>
          <a:p>
            <a:pPr>
              <a:buNone/>
            </a:pPr>
            <a:r>
              <a:rPr lang="ru-RU" dirty="0" smtClean="0"/>
              <a:t>Диагностические</a:t>
            </a:r>
            <a:r>
              <a:rPr lang="ru-RU" dirty="0" smtClean="0"/>
              <a:t>, </a:t>
            </a:r>
            <a:r>
              <a:rPr lang="ru-RU" dirty="0" smtClean="0"/>
              <a:t>прогностические</a:t>
            </a:r>
            <a:r>
              <a:rPr lang="ru-RU" dirty="0" smtClean="0"/>
              <a:t>, </a:t>
            </a:r>
            <a:r>
              <a:rPr lang="ru-RU" dirty="0" smtClean="0"/>
              <a:t>стимулирующие </a:t>
            </a:r>
            <a:r>
              <a:rPr lang="ru-RU" dirty="0" smtClean="0"/>
              <a:t>(</a:t>
            </a:r>
            <a:r>
              <a:rPr lang="ru-RU" dirty="0" err="1" smtClean="0"/>
              <a:t>деятельностно-практические</a:t>
            </a:r>
            <a:r>
              <a:rPr lang="ru-RU" dirty="0" smtClean="0"/>
              <a:t>) </a:t>
            </a:r>
            <a:r>
              <a:rPr lang="ru-RU" dirty="0" smtClean="0"/>
              <a:t>методы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Организационно-методическое направление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Задачи</a:t>
            </a:r>
            <a:r>
              <a:rPr lang="ru-RU" dirty="0" smtClean="0"/>
              <a:t>: обеспечение непрерывности профессионального образования</a:t>
            </a:r>
            <a:r>
              <a:rPr lang="ru-RU" dirty="0" smtClean="0"/>
              <a:t>, </a:t>
            </a:r>
            <a:r>
              <a:rPr lang="ru-RU" dirty="0" smtClean="0"/>
              <a:t>осуществляемого </a:t>
            </a:r>
            <a:r>
              <a:rPr lang="ru-RU" dirty="0" smtClean="0"/>
              <a:t>в разных </a:t>
            </a:r>
            <a:r>
              <a:rPr lang="ru-RU" dirty="0" smtClean="0"/>
              <a:t>формах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Содержание работы:</a:t>
            </a:r>
          </a:p>
          <a:p>
            <a:pPr>
              <a:buNone/>
            </a:pPr>
            <a:r>
              <a:rPr lang="ru-RU" dirty="0" smtClean="0"/>
              <a:t>	проведение </a:t>
            </a:r>
            <a:r>
              <a:rPr lang="ru-RU" dirty="0" smtClean="0"/>
              <a:t>циклов </a:t>
            </a:r>
            <a:r>
              <a:rPr lang="ru-RU" dirty="0" smtClean="0"/>
              <a:t>проблемных обучающих семинаров</a:t>
            </a:r>
            <a:r>
              <a:rPr lang="ru-RU" dirty="0" smtClean="0"/>
              <a:t>, </a:t>
            </a:r>
            <a:r>
              <a:rPr lang="ru-RU" dirty="0" smtClean="0"/>
              <a:t>семинаров-практикумов</a:t>
            </a:r>
            <a:r>
              <a:rPr lang="ru-RU" dirty="0" smtClean="0"/>
              <a:t>, </a:t>
            </a:r>
            <a:r>
              <a:rPr lang="ru-RU" dirty="0" smtClean="0"/>
              <a:t>мастер-классов</a:t>
            </a:r>
            <a:r>
              <a:rPr lang="ru-RU" dirty="0" smtClean="0"/>
              <a:t>, </a:t>
            </a:r>
            <a:r>
              <a:rPr lang="ru-RU" dirty="0" smtClean="0"/>
              <a:t>тренингов</a:t>
            </a:r>
            <a:r>
              <a:rPr lang="ru-RU" dirty="0" smtClean="0"/>
              <a:t>, круглых столов  по различным аспектам </a:t>
            </a:r>
            <a:r>
              <a:rPr lang="ru-RU" dirty="0" smtClean="0"/>
              <a:t>подготовки педагога </a:t>
            </a:r>
            <a:r>
              <a:rPr lang="ru-RU" dirty="0" smtClean="0"/>
              <a:t>к </a:t>
            </a:r>
            <a:r>
              <a:rPr lang="ru-RU" dirty="0" smtClean="0"/>
              <a:t>предстоящей аттестации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Формы и методы:</a:t>
            </a:r>
          </a:p>
          <a:p>
            <a:pPr>
              <a:buNone/>
            </a:pPr>
            <a:r>
              <a:rPr lang="ru-RU" dirty="0" smtClean="0"/>
              <a:t>	решение ситуативных </a:t>
            </a:r>
            <a:r>
              <a:rPr lang="ru-RU" dirty="0" smtClean="0"/>
              <a:t>задач; </a:t>
            </a:r>
            <a:r>
              <a:rPr lang="ru-RU" dirty="0" smtClean="0"/>
              <a:t>имитационный</a:t>
            </a:r>
            <a:r>
              <a:rPr lang="ru-RU" dirty="0" smtClean="0"/>
              <a:t>, проблемно-поисковый, групповой </a:t>
            </a:r>
            <a:r>
              <a:rPr lang="ru-RU" dirty="0" smtClean="0"/>
              <a:t>работы </a:t>
            </a:r>
            <a:r>
              <a:rPr lang="ru-RU" dirty="0" smtClean="0"/>
              <a:t>и </a:t>
            </a:r>
            <a:r>
              <a:rPr lang="ru-RU" dirty="0" err="1" smtClean="0"/>
              <a:t>др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Учебно-методическое направление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</TotalTime>
  <Words>356</Words>
  <Application>Microsoft Office PowerPoint</Application>
  <PresentationFormat>Экран (4:3)</PresentationFormat>
  <Paragraphs>76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Методическое сопровождение педагогических работников при аттестации в целях установления квалификационной категории  (из опыта работы)</vt:lpstr>
      <vt:lpstr>Аттестация является основным средством оценки уровня компетентности педагогических работников и стимулирования их профессионального развития.</vt:lpstr>
      <vt:lpstr>Методическое сопровождение </vt:lpstr>
      <vt:lpstr>Система деятельности методической службы  по сопровождению аттестации педагогических работников</vt:lpstr>
      <vt:lpstr>Направления деятельности  методического сопровождения</vt:lpstr>
      <vt:lpstr>Диагностическо-аналитическое направление</vt:lpstr>
      <vt:lpstr>Информационное направление</vt:lpstr>
      <vt:lpstr>Организационно-методическое направление</vt:lpstr>
      <vt:lpstr>Учебно-методическое направление</vt:lpstr>
      <vt:lpstr>Психолого-педагогическое направление</vt:lpstr>
      <vt:lpstr>Консультационное направление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Методическое сопровождение педагогических работников при аттестации в целях установления квалификационной категории  (из опыта работы)</dc:title>
  <dc:creator>пк</dc:creator>
  <cp:lastModifiedBy>пк</cp:lastModifiedBy>
  <cp:revision>15</cp:revision>
  <dcterms:created xsi:type="dcterms:W3CDTF">2017-08-18T00:22:36Z</dcterms:created>
  <dcterms:modified xsi:type="dcterms:W3CDTF">2017-08-18T05:03:06Z</dcterms:modified>
</cp:coreProperties>
</file>