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66" r:id="rId9"/>
    <p:sldId id="271" r:id="rId10"/>
    <p:sldId id="272" r:id="rId11"/>
    <p:sldId id="273" r:id="rId12"/>
    <p:sldId id="274" r:id="rId13"/>
    <p:sldId id="267" r:id="rId14"/>
    <p:sldId id="268" r:id="rId15"/>
    <p:sldId id="269" r:id="rId16"/>
    <p:sldId id="277" r:id="rId17"/>
    <p:sldId id="275" r:id="rId18"/>
    <p:sldId id="276" r:id="rId19"/>
  </p:sldIdLst>
  <p:sldSz cx="12195175" cy="6859588"/>
  <p:notesSz cx="6858000" cy="100599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85788" indent="-128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71575" indent="-257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757363" indent="-385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344738" indent="-5159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4F"/>
    <a:srgbClr val="FF3300"/>
    <a:srgbClr val="3333CC"/>
    <a:srgbClr val="99FF33"/>
    <a:srgbClr val="66FF33"/>
    <a:srgbClr val="FF9966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59" y="-197"/>
      </p:cViewPr>
      <p:guideLst>
        <p:guide orient="horz" pos="2161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91441-B693-42E7-AF8A-E269D0E7C42E}" type="doc">
      <dgm:prSet loTypeId="urn:microsoft.com/office/officeart/2005/8/layout/target3" loCatId="relationship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7ED0E80B-EA58-4328-B08C-37E8684B251B}">
      <dgm:prSet custT="1"/>
      <dgm:spPr/>
      <dgm:t>
        <a:bodyPr/>
        <a:lstStyle/>
        <a:p>
          <a:pPr algn="l" rtl="0"/>
          <a:r>
            <a:rPr lang="ru-RU" sz="1600" b="1" smtClean="0"/>
            <a:t>1.Формирование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законом.</a:t>
          </a:r>
          <a:endParaRPr lang="ru-RU" sz="1600"/>
        </a:p>
      </dgm:t>
    </dgm:pt>
    <dgm:pt modelId="{9DEC5836-1E60-47BF-AABD-D38E919AA155}" type="parTrans" cxnId="{0F4224AA-DA3B-4CC2-B002-F74A3640CC74}">
      <dgm:prSet/>
      <dgm:spPr/>
      <dgm:t>
        <a:bodyPr/>
        <a:lstStyle/>
        <a:p>
          <a:pPr algn="l"/>
          <a:endParaRPr lang="ru-RU" sz="2000"/>
        </a:p>
      </dgm:t>
    </dgm:pt>
    <dgm:pt modelId="{E37FFCF4-906B-412B-9CB2-8E4213939F83}" type="sibTrans" cxnId="{0F4224AA-DA3B-4CC2-B002-F74A3640CC74}">
      <dgm:prSet/>
      <dgm:spPr/>
      <dgm:t>
        <a:bodyPr/>
        <a:lstStyle/>
        <a:p>
          <a:pPr algn="l"/>
          <a:endParaRPr lang="ru-RU" sz="2000"/>
        </a:p>
      </dgm:t>
    </dgm:pt>
    <dgm:pt modelId="{704585D2-1748-4497-9B05-A9235A1DD163}">
      <dgm:prSet custT="1"/>
      <dgm:spPr/>
      <dgm:t>
        <a:bodyPr/>
        <a:lstStyle/>
        <a:p>
          <a:pPr algn="l" rtl="0"/>
          <a:r>
            <a:rPr lang="ru-RU" sz="1600" b="1" smtClean="0"/>
            <a:t>2. Формирование умения разрешать конфликты мирным путем; </a:t>
          </a:r>
          <a:endParaRPr lang="ru-RU" sz="1600"/>
        </a:p>
      </dgm:t>
    </dgm:pt>
    <dgm:pt modelId="{7EB8CCA5-4509-4A2D-A6C8-1E8B5E51B8A4}" type="parTrans" cxnId="{AAADAD02-DD80-47EC-9B84-487867CDE63F}">
      <dgm:prSet/>
      <dgm:spPr/>
      <dgm:t>
        <a:bodyPr/>
        <a:lstStyle/>
        <a:p>
          <a:pPr algn="l"/>
          <a:endParaRPr lang="ru-RU" sz="2000"/>
        </a:p>
      </dgm:t>
    </dgm:pt>
    <dgm:pt modelId="{47A8A8DB-60D7-45ED-B0EE-525CB58CCB84}" type="sibTrans" cxnId="{AAADAD02-DD80-47EC-9B84-487867CDE63F}">
      <dgm:prSet/>
      <dgm:spPr/>
      <dgm:t>
        <a:bodyPr/>
        <a:lstStyle/>
        <a:p>
          <a:pPr algn="l"/>
          <a:endParaRPr lang="ru-RU" sz="2000"/>
        </a:p>
      </dgm:t>
    </dgm:pt>
    <dgm:pt modelId="{E740038B-E869-4CEC-8666-1D68EDF11226}">
      <dgm:prSet custT="1"/>
      <dgm:spPr/>
      <dgm:t>
        <a:bodyPr/>
        <a:lstStyle/>
        <a:p>
          <a:pPr algn="l" rtl="0"/>
          <a:r>
            <a:rPr lang="ru-RU" sz="1600" b="1" smtClean="0"/>
            <a:t>3. Оказание консультационных услуг, привлечение для оказания консультационных услуг специалистов из других сфер и структур.</a:t>
          </a:r>
          <a:endParaRPr lang="ru-RU" sz="1600"/>
        </a:p>
      </dgm:t>
    </dgm:pt>
    <dgm:pt modelId="{DE70347E-34D1-4FF5-9FB3-F88D65062B41}" type="parTrans" cxnId="{BA2E4D52-521E-41CA-B6A2-60A9F7A7B189}">
      <dgm:prSet/>
      <dgm:spPr/>
      <dgm:t>
        <a:bodyPr/>
        <a:lstStyle/>
        <a:p>
          <a:pPr algn="l"/>
          <a:endParaRPr lang="ru-RU" sz="2000"/>
        </a:p>
      </dgm:t>
    </dgm:pt>
    <dgm:pt modelId="{7E399799-7761-4380-B56A-4EB30230274A}" type="sibTrans" cxnId="{BA2E4D52-521E-41CA-B6A2-60A9F7A7B189}">
      <dgm:prSet/>
      <dgm:spPr/>
      <dgm:t>
        <a:bodyPr/>
        <a:lstStyle/>
        <a:p>
          <a:pPr algn="l"/>
          <a:endParaRPr lang="ru-RU" sz="2000"/>
        </a:p>
      </dgm:t>
    </dgm:pt>
    <dgm:pt modelId="{E61461FF-14F6-4B05-B154-0BDB9E0A9C89}">
      <dgm:prSet custT="1"/>
      <dgm:spPr/>
      <dgm:t>
        <a:bodyPr/>
        <a:lstStyle/>
        <a:p>
          <a:pPr algn="l" rtl="0"/>
          <a:r>
            <a:rPr lang="ru-RU" sz="1600" b="1" smtClean="0"/>
            <a:t>4.Рассмотрение спорных и конфликтных ситуаций, возникших между участниками образовательного процесса или юридическими лицами. </a:t>
          </a:r>
          <a:endParaRPr lang="ru-RU" sz="1600"/>
        </a:p>
      </dgm:t>
    </dgm:pt>
    <dgm:pt modelId="{2034ED1A-A73C-406E-8267-38AD68BBE53D}" type="parTrans" cxnId="{3950C0CF-87D5-4A62-BC37-FA71820096E8}">
      <dgm:prSet/>
      <dgm:spPr/>
      <dgm:t>
        <a:bodyPr/>
        <a:lstStyle/>
        <a:p>
          <a:pPr algn="l"/>
          <a:endParaRPr lang="ru-RU" sz="2000"/>
        </a:p>
      </dgm:t>
    </dgm:pt>
    <dgm:pt modelId="{09779F5E-23EF-4009-87C5-C6836D7376C1}" type="sibTrans" cxnId="{3950C0CF-87D5-4A62-BC37-FA71820096E8}">
      <dgm:prSet/>
      <dgm:spPr/>
      <dgm:t>
        <a:bodyPr/>
        <a:lstStyle/>
        <a:p>
          <a:pPr algn="l"/>
          <a:endParaRPr lang="ru-RU" sz="2000"/>
        </a:p>
      </dgm:t>
    </dgm:pt>
    <dgm:pt modelId="{C958F1A6-8D75-47A7-B121-27A1BAF8F5A8}" type="pres">
      <dgm:prSet presAssocID="{86191441-B693-42E7-AF8A-E269D0E7C42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3A653B-3190-4248-B518-A767B9C46BA3}" type="pres">
      <dgm:prSet presAssocID="{7ED0E80B-EA58-4328-B08C-37E8684B251B}" presName="circle1" presStyleLbl="node1" presStyleIdx="0" presStyleCnt="4"/>
      <dgm:spPr/>
    </dgm:pt>
    <dgm:pt modelId="{09CA99D1-BCC5-4416-9CE6-7937489E71AF}" type="pres">
      <dgm:prSet presAssocID="{7ED0E80B-EA58-4328-B08C-37E8684B251B}" presName="space" presStyleCnt="0"/>
      <dgm:spPr/>
    </dgm:pt>
    <dgm:pt modelId="{036DB8E8-92E9-4356-A73F-6C414B1E370D}" type="pres">
      <dgm:prSet presAssocID="{7ED0E80B-EA58-4328-B08C-37E8684B251B}" presName="rect1" presStyleLbl="alignAcc1" presStyleIdx="0" presStyleCnt="4"/>
      <dgm:spPr/>
      <dgm:t>
        <a:bodyPr/>
        <a:lstStyle/>
        <a:p>
          <a:endParaRPr lang="ru-RU"/>
        </a:p>
      </dgm:t>
    </dgm:pt>
    <dgm:pt modelId="{B22B36E6-BD0F-40E7-B978-14EEF6777E08}" type="pres">
      <dgm:prSet presAssocID="{704585D2-1748-4497-9B05-A9235A1DD163}" presName="vertSpace2" presStyleLbl="node1" presStyleIdx="0" presStyleCnt="4"/>
      <dgm:spPr/>
    </dgm:pt>
    <dgm:pt modelId="{872C9A0A-7E39-45F6-99DA-4A4448383B51}" type="pres">
      <dgm:prSet presAssocID="{704585D2-1748-4497-9B05-A9235A1DD163}" presName="circle2" presStyleLbl="node1" presStyleIdx="1" presStyleCnt="4"/>
      <dgm:spPr/>
    </dgm:pt>
    <dgm:pt modelId="{EBB37562-422A-49D2-91C9-4EFD21D9594C}" type="pres">
      <dgm:prSet presAssocID="{704585D2-1748-4497-9B05-A9235A1DD163}" presName="rect2" presStyleLbl="alignAcc1" presStyleIdx="1" presStyleCnt="4"/>
      <dgm:spPr/>
      <dgm:t>
        <a:bodyPr/>
        <a:lstStyle/>
        <a:p>
          <a:endParaRPr lang="ru-RU"/>
        </a:p>
      </dgm:t>
    </dgm:pt>
    <dgm:pt modelId="{128A8708-EB84-4308-A295-7C6FED325FEF}" type="pres">
      <dgm:prSet presAssocID="{E740038B-E869-4CEC-8666-1D68EDF11226}" presName="vertSpace3" presStyleLbl="node1" presStyleIdx="1" presStyleCnt="4"/>
      <dgm:spPr/>
    </dgm:pt>
    <dgm:pt modelId="{08928979-6B71-4A77-B38D-DC20670A6C76}" type="pres">
      <dgm:prSet presAssocID="{E740038B-E869-4CEC-8666-1D68EDF11226}" presName="circle3" presStyleLbl="node1" presStyleIdx="2" presStyleCnt="4"/>
      <dgm:spPr/>
    </dgm:pt>
    <dgm:pt modelId="{8851EC50-1E85-4192-A7E9-81FD3E387947}" type="pres">
      <dgm:prSet presAssocID="{E740038B-E869-4CEC-8666-1D68EDF11226}" presName="rect3" presStyleLbl="alignAcc1" presStyleIdx="2" presStyleCnt="4"/>
      <dgm:spPr/>
      <dgm:t>
        <a:bodyPr/>
        <a:lstStyle/>
        <a:p>
          <a:endParaRPr lang="ru-RU"/>
        </a:p>
      </dgm:t>
    </dgm:pt>
    <dgm:pt modelId="{51880565-DB17-4B4E-9448-6EA955A294F1}" type="pres">
      <dgm:prSet presAssocID="{E61461FF-14F6-4B05-B154-0BDB9E0A9C89}" presName="vertSpace4" presStyleLbl="node1" presStyleIdx="2" presStyleCnt="4"/>
      <dgm:spPr/>
    </dgm:pt>
    <dgm:pt modelId="{EA63EC0F-A5AD-4EA3-A3F9-4AE748C74DD2}" type="pres">
      <dgm:prSet presAssocID="{E61461FF-14F6-4B05-B154-0BDB9E0A9C89}" presName="circle4" presStyleLbl="node1" presStyleIdx="3" presStyleCnt="4"/>
      <dgm:spPr/>
    </dgm:pt>
    <dgm:pt modelId="{238B949F-7FB1-4084-BD39-F9AF5832FE29}" type="pres">
      <dgm:prSet presAssocID="{E61461FF-14F6-4B05-B154-0BDB9E0A9C89}" presName="rect4" presStyleLbl="alignAcc1" presStyleIdx="3" presStyleCnt="4"/>
      <dgm:spPr/>
      <dgm:t>
        <a:bodyPr/>
        <a:lstStyle/>
        <a:p>
          <a:endParaRPr lang="ru-RU"/>
        </a:p>
      </dgm:t>
    </dgm:pt>
    <dgm:pt modelId="{9FBF4A2B-3E7E-4679-A197-0CADC0D8CDD9}" type="pres">
      <dgm:prSet presAssocID="{7ED0E80B-EA58-4328-B08C-37E8684B251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00C4A-A656-4DF8-B70C-D1B46A10211B}" type="pres">
      <dgm:prSet presAssocID="{704585D2-1748-4497-9B05-A9235A1DD163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0087F-6E15-44E4-AC1B-2B22CFB04207}" type="pres">
      <dgm:prSet presAssocID="{E740038B-E869-4CEC-8666-1D68EDF11226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FDFEB-D0E3-4EE6-BF9B-F073A61539D3}" type="pres">
      <dgm:prSet presAssocID="{E61461FF-14F6-4B05-B154-0BDB9E0A9C8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50C0CF-87D5-4A62-BC37-FA71820096E8}" srcId="{86191441-B693-42E7-AF8A-E269D0E7C42E}" destId="{E61461FF-14F6-4B05-B154-0BDB9E0A9C89}" srcOrd="3" destOrd="0" parTransId="{2034ED1A-A73C-406E-8267-38AD68BBE53D}" sibTransId="{09779F5E-23EF-4009-87C5-C6836D7376C1}"/>
    <dgm:cxn modelId="{4EB0D7FA-7A0E-4382-B9BA-957BFB669B3D}" type="presOf" srcId="{86191441-B693-42E7-AF8A-E269D0E7C42E}" destId="{C958F1A6-8D75-47A7-B121-27A1BAF8F5A8}" srcOrd="0" destOrd="0" presId="urn:microsoft.com/office/officeart/2005/8/layout/target3"/>
    <dgm:cxn modelId="{E02A9675-EE3D-4DD5-A718-65C2CBB739D1}" type="presOf" srcId="{E61461FF-14F6-4B05-B154-0BDB9E0A9C89}" destId="{238B949F-7FB1-4084-BD39-F9AF5832FE29}" srcOrd="0" destOrd="0" presId="urn:microsoft.com/office/officeart/2005/8/layout/target3"/>
    <dgm:cxn modelId="{724BCC5A-A261-4EF3-B31B-902F9F454908}" type="presOf" srcId="{E740038B-E869-4CEC-8666-1D68EDF11226}" destId="{8851EC50-1E85-4192-A7E9-81FD3E387947}" srcOrd="0" destOrd="0" presId="urn:microsoft.com/office/officeart/2005/8/layout/target3"/>
    <dgm:cxn modelId="{AAADAD02-DD80-47EC-9B84-487867CDE63F}" srcId="{86191441-B693-42E7-AF8A-E269D0E7C42E}" destId="{704585D2-1748-4497-9B05-A9235A1DD163}" srcOrd="1" destOrd="0" parTransId="{7EB8CCA5-4509-4A2D-A6C8-1E8B5E51B8A4}" sibTransId="{47A8A8DB-60D7-45ED-B0EE-525CB58CCB84}"/>
    <dgm:cxn modelId="{FD12C38A-7F83-4513-8C4A-BA853DC2BEAC}" type="presOf" srcId="{7ED0E80B-EA58-4328-B08C-37E8684B251B}" destId="{9FBF4A2B-3E7E-4679-A197-0CADC0D8CDD9}" srcOrd="1" destOrd="0" presId="urn:microsoft.com/office/officeart/2005/8/layout/target3"/>
    <dgm:cxn modelId="{BA2E4D52-521E-41CA-B6A2-60A9F7A7B189}" srcId="{86191441-B693-42E7-AF8A-E269D0E7C42E}" destId="{E740038B-E869-4CEC-8666-1D68EDF11226}" srcOrd="2" destOrd="0" parTransId="{DE70347E-34D1-4FF5-9FB3-F88D65062B41}" sibTransId="{7E399799-7761-4380-B56A-4EB30230274A}"/>
    <dgm:cxn modelId="{1C62673E-D14F-4EF1-939D-AFBCF383D2CB}" type="presOf" srcId="{704585D2-1748-4497-9B05-A9235A1DD163}" destId="{EBB37562-422A-49D2-91C9-4EFD21D9594C}" srcOrd="0" destOrd="0" presId="urn:microsoft.com/office/officeart/2005/8/layout/target3"/>
    <dgm:cxn modelId="{4BFD9E9D-56C0-4F1B-B295-FA818C787DC4}" type="presOf" srcId="{E61461FF-14F6-4B05-B154-0BDB9E0A9C89}" destId="{C41FDFEB-D0E3-4EE6-BF9B-F073A61539D3}" srcOrd="1" destOrd="0" presId="urn:microsoft.com/office/officeart/2005/8/layout/target3"/>
    <dgm:cxn modelId="{0F4224AA-DA3B-4CC2-B002-F74A3640CC74}" srcId="{86191441-B693-42E7-AF8A-E269D0E7C42E}" destId="{7ED0E80B-EA58-4328-B08C-37E8684B251B}" srcOrd="0" destOrd="0" parTransId="{9DEC5836-1E60-47BF-AABD-D38E919AA155}" sibTransId="{E37FFCF4-906B-412B-9CB2-8E4213939F83}"/>
    <dgm:cxn modelId="{00739AC3-9FE2-44F3-80D2-9C0D61C904B8}" type="presOf" srcId="{7ED0E80B-EA58-4328-B08C-37E8684B251B}" destId="{036DB8E8-92E9-4356-A73F-6C414B1E370D}" srcOrd="0" destOrd="0" presId="urn:microsoft.com/office/officeart/2005/8/layout/target3"/>
    <dgm:cxn modelId="{E4B4839F-BF0F-434F-8471-C0F80BC3D7B4}" type="presOf" srcId="{E740038B-E869-4CEC-8666-1D68EDF11226}" destId="{2450087F-6E15-44E4-AC1B-2B22CFB04207}" srcOrd="1" destOrd="0" presId="urn:microsoft.com/office/officeart/2005/8/layout/target3"/>
    <dgm:cxn modelId="{F5892677-43E6-4E2C-84B8-9A6FBE2DDE64}" type="presOf" srcId="{704585D2-1748-4497-9B05-A9235A1DD163}" destId="{FA900C4A-A656-4DF8-B70C-D1B46A10211B}" srcOrd="1" destOrd="0" presId="urn:microsoft.com/office/officeart/2005/8/layout/target3"/>
    <dgm:cxn modelId="{B1430559-19AF-4DBB-B175-AA5C1B3882C0}" type="presParOf" srcId="{C958F1A6-8D75-47A7-B121-27A1BAF8F5A8}" destId="{DD3A653B-3190-4248-B518-A767B9C46BA3}" srcOrd="0" destOrd="0" presId="urn:microsoft.com/office/officeart/2005/8/layout/target3"/>
    <dgm:cxn modelId="{00ACE188-9AA2-46B5-B02E-4A1F44C46BE7}" type="presParOf" srcId="{C958F1A6-8D75-47A7-B121-27A1BAF8F5A8}" destId="{09CA99D1-BCC5-4416-9CE6-7937489E71AF}" srcOrd="1" destOrd="0" presId="urn:microsoft.com/office/officeart/2005/8/layout/target3"/>
    <dgm:cxn modelId="{7113D603-5E76-4FFE-B17C-BA7536FBFCAE}" type="presParOf" srcId="{C958F1A6-8D75-47A7-B121-27A1BAF8F5A8}" destId="{036DB8E8-92E9-4356-A73F-6C414B1E370D}" srcOrd="2" destOrd="0" presId="urn:microsoft.com/office/officeart/2005/8/layout/target3"/>
    <dgm:cxn modelId="{98629D81-C062-4A36-9A94-941FC2B3E068}" type="presParOf" srcId="{C958F1A6-8D75-47A7-B121-27A1BAF8F5A8}" destId="{B22B36E6-BD0F-40E7-B978-14EEF6777E08}" srcOrd="3" destOrd="0" presId="urn:microsoft.com/office/officeart/2005/8/layout/target3"/>
    <dgm:cxn modelId="{EED6268C-9280-4C85-AB97-01C620E98073}" type="presParOf" srcId="{C958F1A6-8D75-47A7-B121-27A1BAF8F5A8}" destId="{872C9A0A-7E39-45F6-99DA-4A4448383B51}" srcOrd="4" destOrd="0" presId="urn:microsoft.com/office/officeart/2005/8/layout/target3"/>
    <dgm:cxn modelId="{D92C92F3-2305-4AE8-AA69-C6C1D267E8B4}" type="presParOf" srcId="{C958F1A6-8D75-47A7-B121-27A1BAF8F5A8}" destId="{EBB37562-422A-49D2-91C9-4EFD21D9594C}" srcOrd="5" destOrd="0" presId="urn:microsoft.com/office/officeart/2005/8/layout/target3"/>
    <dgm:cxn modelId="{7246B2AB-8787-43D0-90B3-A951673BAD12}" type="presParOf" srcId="{C958F1A6-8D75-47A7-B121-27A1BAF8F5A8}" destId="{128A8708-EB84-4308-A295-7C6FED325FEF}" srcOrd="6" destOrd="0" presId="urn:microsoft.com/office/officeart/2005/8/layout/target3"/>
    <dgm:cxn modelId="{855EC2C3-9B8A-49BD-A47A-F4FA8B1B149C}" type="presParOf" srcId="{C958F1A6-8D75-47A7-B121-27A1BAF8F5A8}" destId="{08928979-6B71-4A77-B38D-DC20670A6C76}" srcOrd="7" destOrd="0" presId="urn:microsoft.com/office/officeart/2005/8/layout/target3"/>
    <dgm:cxn modelId="{172E4F4D-9A94-4D60-ADB9-F1A8B6C1D63F}" type="presParOf" srcId="{C958F1A6-8D75-47A7-B121-27A1BAF8F5A8}" destId="{8851EC50-1E85-4192-A7E9-81FD3E387947}" srcOrd="8" destOrd="0" presId="urn:microsoft.com/office/officeart/2005/8/layout/target3"/>
    <dgm:cxn modelId="{108CF7BB-A3E4-4DC1-86DC-951E08FEB0B8}" type="presParOf" srcId="{C958F1A6-8D75-47A7-B121-27A1BAF8F5A8}" destId="{51880565-DB17-4B4E-9448-6EA955A294F1}" srcOrd="9" destOrd="0" presId="urn:microsoft.com/office/officeart/2005/8/layout/target3"/>
    <dgm:cxn modelId="{04B0688F-D715-41A4-AAE5-5DBFB1DBB907}" type="presParOf" srcId="{C958F1A6-8D75-47A7-B121-27A1BAF8F5A8}" destId="{EA63EC0F-A5AD-4EA3-A3F9-4AE748C74DD2}" srcOrd="10" destOrd="0" presId="urn:microsoft.com/office/officeart/2005/8/layout/target3"/>
    <dgm:cxn modelId="{B5FE397B-604F-4110-A2B2-088F13EE2127}" type="presParOf" srcId="{C958F1A6-8D75-47A7-B121-27A1BAF8F5A8}" destId="{238B949F-7FB1-4084-BD39-F9AF5832FE29}" srcOrd="11" destOrd="0" presId="urn:microsoft.com/office/officeart/2005/8/layout/target3"/>
    <dgm:cxn modelId="{89A5AF29-2476-48D2-A221-0DCFAF25DE15}" type="presParOf" srcId="{C958F1A6-8D75-47A7-B121-27A1BAF8F5A8}" destId="{9FBF4A2B-3E7E-4679-A197-0CADC0D8CDD9}" srcOrd="12" destOrd="0" presId="urn:microsoft.com/office/officeart/2005/8/layout/target3"/>
    <dgm:cxn modelId="{9A85B0FE-E29F-438D-A9D1-07111535AD66}" type="presParOf" srcId="{C958F1A6-8D75-47A7-B121-27A1BAF8F5A8}" destId="{FA900C4A-A656-4DF8-B70C-D1B46A10211B}" srcOrd="13" destOrd="0" presId="urn:microsoft.com/office/officeart/2005/8/layout/target3"/>
    <dgm:cxn modelId="{27FD2006-0F62-46AE-81E2-985E538B87D9}" type="presParOf" srcId="{C958F1A6-8D75-47A7-B121-27A1BAF8F5A8}" destId="{2450087F-6E15-44E4-AC1B-2B22CFB04207}" srcOrd="14" destOrd="0" presId="urn:microsoft.com/office/officeart/2005/8/layout/target3"/>
    <dgm:cxn modelId="{1B857DFD-1A1E-4A67-809D-332C1A70989B}" type="presParOf" srcId="{C958F1A6-8D75-47A7-B121-27A1BAF8F5A8}" destId="{C41FDFEB-D0E3-4EE6-BF9B-F073A61539D3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3A653B-3190-4248-B518-A767B9C46BA3}">
      <dsp:nvSpPr>
        <dsp:cNvPr id="0" name=""/>
        <dsp:cNvSpPr/>
      </dsp:nvSpPr>
      <dsp:spPr>
        <a:xfrm>
          <a:off x="0" y="0"/>
          <a:ext cx="4439370" cy="44393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6DB8E8-92E9-4356-A73F-6C414B1E370D}">
      <dsp:nvSpPr>
        <dsp:cNvPr id="0" name=""/>
        <dsp:cNvSpPr/>
      </dsp:nvSpPr>
      <dsp:spPr>
        <a:xfrm>
          <a:off x="2219685" y="0"/>
          <a:ext cx="7046931" cy="44393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1.Формирование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законом.</a:t>
          </a:r>
          <a:endParaRPr lang="ru-RU" sz="1600" kern="1200"/>
        </a:p>
      </dsp:txBody>
      <dsp:txXfrm>
        <a:off x="2219685" y="0"/>
        <a:ext cx="7046931" cy="943366"/>
      </dsp:txXfrm>
    </dsp:sp>
    <dsp:sp modelId="{872C9A0A-7E39-45F6-99DA-4A4448383B51}">
      <dsp:nvSpPr>
        <dsp:cNvPr id="0" name=""/>
        <dsp:cNvSpPr/>
      </dsp:nvSpPr>
      <dsp:spPr>
        <a:xfrm>
          <a:off x="582667" y="943366"/>
          <a:ext cx="3274035" cy="32740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2757287"/>
                <a:satOff val="15482"/>
                <a:lumOff val="-719"/>
                <a:alphaOff val="0"/>
                <a:shade val="51000"/>
                <a:satMod val="130000"/>
              </a:schemeClr>
            </a:gs>
            <a:gs pos="80000">
              <a:schemeClr val="accent4">
                <a:hueOff val="-2757287"/>
                <a:satOff val="15482"/>
                <a:lumOff val="-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2757287"/>
                <a:satOff val="15482"/>
                <a:lumOff val="-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B37562-422A-49D2-91C9-4EFD21D9594C}">
      <dsp:nvSpPr>
        <dsp:cNvPr id="0" name=""/>
        <dsp:cNvSpPr/>
      </dsp:nvSpPr>
      <dsp:spPr>
        <a:xfrm>
          <a:off x="2219685" y="943366"/>
          <a:ext cx="7046931" cy="32740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757287"/>
              <a:satOff val="15482"/>
              <a:lumOff val="-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2. Формирование умения разрешать конфликты мирным путем; </a:t>
          </a:r>
          <a:endParaRPr lang="ru-RU" sz="1600" kern="1200"/>
        </a:p>
      </dsp:txBody>
      <dsp:txXfrm>
        <a:off x="2219685" y="943366"/>
        <a:ext cx="7046931" cy="943366"/>
      </dsp:txXfrm>
    </dsp:sp>
    <dsp:sp modelId="{08928979-6B71-4A77-B38D-DC20670A6C76}">
      <dsp:nvSpPr>
        <dsp:cNvPr id="0" name=""/>
        <dsp:cNvSpPr/>
      </dsp:nvSpPr>
      <dsp:spPr>
        <a:xfrm>
          <a:off x="1165334" y="1886732"/>
          <a:ext cx="2108700" cy="21087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5514574"/>
                <a:satOff val="30963"/>
                <a:lumOff val="-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5514574"/>
                <a:satOff val="30963"/>
                <a:lumOff val="-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5514574"/>
                <a:satOff val="30963"/>
                <a:lumOff val="-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1EC50-1E85-4192-A7E9-81FD3E387947}">
      <dsp:nvSpPr>
        <dsp:cNvPr id="0" name=""/>
        <dsp:cNvSpPr/>
      </dsp:nvSpPr>
      <dsp:spPr>
        <a:xfrm>
          <a:off x="2219685" y="1886732"/>
          <a:ext cx="7046931" cy="2108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514574"/>
              <a:satOff val="30963"/>
              <a:lumOff val="-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3. Оказание консультационных услуг, привлечение для оказания консультационных услуг специалистов из других сфер и структур.</a:t>
          </a:r>
          <a:endParaRPr lang="ru-RU" sz="1600" kern="1200"/>
        </a:p>
      </dsp:txBody>
      <dsp:txXfrm>
        <a:off x="2219685" y="1886732"/>
        <a:ext cx="7046931" cy="943366"/>
      </dsp:txXfrm>
    </dsp:sp>
    <dsp:sp modelId="{EA63EC0F-A5AD-4EA3-A3F9-4AE748C74DD2}">
      <dsp:nvSpPr>
        <dsp:cNvPr id="0" name=""/>
        <dsp:cNvSpPr/>
      </dsp:nvSpPr>
      <dsp:spPr>
        <a:xfrm>
          <a:off x="1748001" y="2830098"/>
          <a:ext cx="943366" cy="9433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8271860"/>
                <a:satOff val="46445"/>
                <a:lumOff val="-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B949F-7FB1-4084-BD39-F9AF5832FE29}">
      <dsp:nvSpPr>
        <dsp:cNvPr id="0" name=""/>
        <dsp:cNvSpPr/>
      </dsp:nvSpPr>
      <dsp:spPr>
        <a:xfrm>
          <a:off x="2219685" y="2830098"/>
          <a:ext cx="7046931" cy="9433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271860"/>
              <a:satOff val="46445"/>
              <a:lumOff val="-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4.Рассмотрение спорных и конфликтных ситуаций, возникших между участниками образовательного процесса или юридическими лицами. </a:t>
          </a:r>
          <a:endParaRPr lang="ru-RU" sz="1600" kern="1200"/>
        </a:p>
      </dsp:txBody>
      <dsp:txXfrm>
        <a:off x="2219685" y="2830098"/>
        <a:ext cx="7046931" cy="943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20"/>
            <a:ext cx="10365899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5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9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C292-FC99-4D07-8D1A-4FC064955455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925C-5EDE-41F8-96FC-F70315031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560C-88B9-42BD-B687-27CB84748E0F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F631-11C4-4787-B8DC-109B6802A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5010-ECE4-4384-9E3F-AAC4F7738439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8DFF3-4353-4ECE-8262-CBAE31344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8CA9-19A9-4DBB-AA9E-1D4F2F2B5381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A3DCC-543D-461D-9BF6-E59A626DC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1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6"/>
            <a:ext cx="10365899" cy="150053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26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5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8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5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13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76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3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901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E6982-4465-4C1D-A189-97B61D99E3E0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4B910-F562-488F-B87C-B71091347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477E2-5D15-443F-BAFC-DC2734352A31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D17D7-26FA-4168-B22E-53A3C0FAD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268" indent="0">
              <a:buNone/>
              <a:defRPr sz="2600" b="1"/>
            </a:lvl2pPr>
            <a:lvl3pPr marL="1172535" indent="0">
              <a:buNone/>
              <a:defRPr sz="2300" b="1"/>
            </a:lvl3pPr>
            <a:lvl4pPr marL="1758803" indent="0">
              <a:buNone/>
              <a:defRPr sz="2100" b="1"/>
            </a:lvl4pPr>
            <a:lvl5pPr marL="2345070" indent="0">
              <a:buNone/>
              <a:defRPr sz="2100" b="1"/>
            </a:lvl5pPr>
            <a:lvl6pPr marL="2931338" indent="0">
              <a:buNone/>
              <a:defRPr sz="2100" b="1"/>
            </a:lvl6pPr>
            <a:lvl7pPr marL="3517605" indent="0">
              <a:buNone/>
              <a:defRPr sz="2100" b="1"/>
            </a:lvl7pPr>
            <a:lvl8pPr marL="4103873" indent="0">
              <a:buNone/>
              <a:defRPr sz="2100" b="1"/>
            </a:lvl8pPr>
            <a:lvl9pPr marL="469014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268" indent="0">
              <a:buNone/>
              <a:defRPr sz="2600" b="1"/>
            </a:lvl2pPr>
            <a:lvl3pPr marL="1172535" indent="0">
              <a:buNone/>
              <a:defRPr sz="2300" b="1"/>
            </a:lvl3pPr>
            <a:lvl4pPr marL="1758803" indent="0">
              <a:buNone/>
              <a:defRPr sz="2100" b="1"/>
            </a:lvl4pPr>
            <a:lvl5pPr marL="2345070" indent="0">
              <a:buNone/>
              <a:defRPr sz="2100" b="1"/>
            </a:lvl5pPr>
            <a:lvl6pPr marL="2931338" indent="0">
              <a:buNone/>
              <a:defRPr sz="2100" b="1"/>
            </a:lvl6pPr>
            <a:lvl7pPr marL="3517605" indent="0">
              <a:buNone/>
              <a:defRPr sz="2100" b="1"/>
            </a:lvl7pPr>
            <a:lvl8pPr marL="4103873" indent="0">
              <a:buNone/>
              <a:defRPr sz="2100" b="1"/>
            </a:lvl8pPr>
            <a:lvl9pPr marL="4690140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981" y="2175379"/>
            <a:ext cx="5390437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CB25-C4AF-4320-A480-4DAB133274B3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36161-5CAE-4262-97B4-C7A1376BE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EAEA4-06C9-4D01-9DB8-EADD59E442A2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63F0-D411-465D-91B4-F74E22111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2630-27C2-4092-9BDC-0ED7E4320EB1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CAD5C-A0AC-47CC-8871-FF76B5C04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73114"/>
            <a:ext cx="4012129" cy="116231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1" y="1435433"/>
            <a:ext cx="4012129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6268" indent="0">
              <a:buNone/>
              <a:defRPr sz="1500"/>
            </a:lvl2pPr>
            <a:lvl3pPr marL="1172535" indent="0">
              <a:buNone/>
              <a:defRPr sz="1300"/>
            </a:lvl3pPr>
            <a:lvl4pPr marL="1758803" indent="0">
              <a:buNone/>
              <a:defRPr sz="1200"/>
            </a:lvl4pPr>
            <a:lvl5pPr marL="2345070" indent="0">
              <a:buNone/>
              <a:defRPr sz="1200"/>
            </a:lvl5pPr>
            <a:lvl6pPr marL="2931338" indent="0">
              <a:buNone/>
              <a:defRPr sz="1200"/>
            </a:lvl6pPr>
            <a:lvl7pPr marL="3517605" indent="0">
              <a:buNone/>
              <a:defRPr sz="1200"/>
            </a:lvl7pPr>
            <a:lvl8pPr marL="4103873" indent="0">
              <a:buNone/>
              <a:defRPr sz="1200"/>
            </a:lvl8pPr>
            <a:lvl9pPr marL="469014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AD77C-5D5A-4B37-99E9-993D0F6B577D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8568D-54A8-46D5-B3AE-E370B4E65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1"/>
            <a:ext cx="7317105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6268" indent="0">
              <a:buNone/>
              <a:defRPr sz="3600"/>
            </a:lvl2pPr>
            <a:lvl3pPr marL="1172535" indent="0">
              <a:buNone/>
              <a:defRPr sz="3100"/>
            </a:lvl3pPr>
            <a:lvl4pPr marL="1758803" indent="0">
              <a:buNone/>
              <a:defRPr sz="2600"/>
            </a:lvl4pPr>
            <a:lvl5pPr marL="2345070" indent="0">
              <a:buNone/>
              <a:defRPr sz="2600"/>
            </a:lvl5pPr>
            <a:lvl6pPr marL="2931338" indent="0">
              <a:buNone/>
              <a:defRPr sz="2600"/>
            </a:lvl6pPr>
            <a:lvl7pPr marL="3517605" indent="0">
              <a:buNone/>
              <a:defRPr sz="2600"/>
            </a:lvl7pPr>
            <a:lvl8pPr marL="4103873" indent="0">
              <a:buNone/>
              <a:defRPr sz="2600"/>
            </a:lvl8pPr>
            <a:lvl9pPr marL="4690140" indent="0">
              <a:buNone/>
              <a:defRPr sz="2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800"/>
            </a:lvl1pPr>
            <a:lvl2pPr marL="586268" indent="0">
              <a:buNone/>
              <a:defRPr sz="1500"/>
            </a:lvl2pPr>
            <a:lvl3pPr marL="1172535" indent="0">
              <a:buNone/>
              <a:defRPr sz="1300"/>
            </a:lvl3pPr>
            <a:lvl4pPr marL="1758803" indent="0">
              <a:buNone/>
              <a:defRPr sz="1200"/>
            </a:lvl4pPr>
            <a:lvl5pPr marL="2345070" indent="0">
              <a:buNone/>
              <a:defRPr sz="1200"/>
            </a:lvl5pPr>
            <a:lvl6pPr marL="2931338" indent="0">
              <a:buNone/>
              <a:defRPr sz="1200"/>
            </a:lvl6pPr>
            <a:lvl7pPr marL="3517605" indent="0">
              <a:buNone/>
              <a:defRPr sz="1200"/>
            </a:lvl7pPr>
            <a:lvl8pPr marL="4103873" indent="0">
              <a:buNone/>
              <a:defRPr sz="1200"/>
            </a:lvl8pPr>
            <a:lvl9pPr marL="469014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63C9-39F9-4FDD-B537-EE508BD93F74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19E00-9DD5-4357-B397-45BE8D0B4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54" tIns="58627" rIns="117254" bIns="586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54" tIns="58627" rIns="117254" bIns="58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6388" cy="365125"/>
          </a:xfrm>
          <a:prstGeom prst="rect">
            <a:avLst/>
          </a:prstGeom>
        </p:spPr>
        <p:txBody>
          <a:bodyPr vert="horz" lIns="117254" tIns="58627" rIns="117254" bIns="5862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970155-DFB8-439A-8A80-0D99E8CDC09D}" type="datetimeFigureOut">
              <a:rPr lang="ru-RU"/>
              <a:pPr>
                <a:defRPr/>
              </a:pPr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7188" y="6357938"/>
            <a:ext cx="3860800" cy="365125"/>
          </a:xfrm>
          <a:prstGeom prst="rect">
            <a:avLst/>
          </a:prstGeom>
        </p:spPr>
        <p:txBody>
          <a:bodyPr vert="horz" lIns="117254" tIns="58627" rIns="117254" bIns="5862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188" y="6357938"/>
            <a:ext cx="2846387" cy="365125"/>
          </a:xfrm>
          <a:prstGeom prst="rect">
            <a:avLst/>
          </a:prstGeom>
        </p:spPr>
        <p:txBody>
          <a:bodyPr vert="horz" lIns="117254" tIns="58627" rIns="117254" bIns="5862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8A4204-D979-4721-9B02-69FAB8BD6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mbria" pitchFamily="18" charset="0"/>
        </a:defRPr>
      </a:lvl5pPr>
      <a:lvl6pPr marL="586268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mbria" pitchFamily="18" charset="0"/>
        </a:defRPr>
      </a:lvl6pPr>
      <a:lvl7pPr marL="1172535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mbria" pitchFamily="18" charset="0"/>
        </a:defRPr>
      </a:lvl7pPr>
      <a:lvl8pPr marL="1758803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mbria" pitchFamily="18" charset="0"/>
        </a:defRPr>
      </a:lvl8pPr>
      <a:lvl9pPr marL="234507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mbria" pitchFamily="18" charset="0"/>
        </a:defRPr>
      </a:lvl9pPr>
    </p:titleStyle>
    <p:bodyStyle>
      <a:lvl1pPr marL="438150" indent="-438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365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263" indent="-292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050" indent="-292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6838" indent="-292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4472" indent="-293134" algn="l" defTabSz="11725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10739" indent="-293134" algn="l" defTabSz="11725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7007" indent="-293134" algn="l" defTabSz="11725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3274" indent="-293134" algn="l" defTabSz="11725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25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268" algn="l" defTabSz="11725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535" algn="l" defTabSz="11725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803" algn="l" defTabSz="11725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070" algn="l" defTabSz="11725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1338" algn="l" defTabSz="11725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605" algn="l" defTabSz="11725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873" algn="l" defTabSz="11725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90140" algn="l" defTabSz="117253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edu.ru/journal/2014/3/Konovalov.p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aci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20564"/>
          <a:stretch/>
        </p:blipFill>
        <p:spPr bwMode="auto">
          <a:xfrm>
            <a:off x="-95101" y="646224"/>
            <a:ext cx="4192429" cy="352174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5099" y="1917626"/>
            <a:ext cx="10365899" cy="1470366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Из опыта работы служб примирения в образовательных учреждениях Грязовецкого муниципального района</a:t>
            </a:r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513" y="5676900"/>
            <a:ext cx="9986962" cy="1382713"/>
          </a:xfrm>
        </p:spPr>
        <p:txBody>
          <a:bodyPr/>
          <a:lstStyle/>
          <a:p>
            <a:pPr algn="r" eaLnBrk="1" hangingPunct="1"/>
            <a:r>
              <a:rPr lang="ru-RU" altLang="ru-RU" sz="2800" b="1" i="1" smtClean="0">
                <a:solidFill>
                  <a:schemeClr val="tx1"/>
                </a:solidFill>
              </a:rPr>
              <a:t>Патракеева Т.А., начальник Управления образования Грязовецкого муниципального района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749" y="5417675"/>
            <a:ext cx="12192634" cy="1456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i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" y="491187"/>
            <a:ext cx="12192634" cy="1456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6550" y="954088"/>
          <a:ext cx="11428412" cy="58102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5385"/>
                <a:gridCol w="1108554"/>
                <a:gridCol w="1110841"/>
                <a:gridCol w="1005701"/>
                <a:gridCol w="1010273"/>
                <a:gridCol w="1110841"/>
                <a:gridCol w="1010273"/>
                <a:gridCol w="1010273"/>
                <a:gridCol w="1026271"/>
              </a:tblGrid>
              <a:tr h="65059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«Средняя школа № 1 г.Грязовца»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«Средняя школа № 2 г.Грязовца»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«Вохтожская школа»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«Слободская школа им. Г.Н. Пономарева»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«Юровская школа»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«Ростиловская школа»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«Комьянская  школа»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МБОУ «</a:t>
                      </a:r>
                      <a:r>
                        <a:rPr lang="ru-RU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Сидоровская</a:t>
                      </a:r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школа»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072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Цикл занятий по обучению членов служб медиации (примирения) технологии воспитательной медиации, количество занятий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52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2.Информирование о наличии и функционировании Служб медиации (примирения), количество слушателей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214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39132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Профилактические занятия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обучающимися, количество занятий/количество человек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родителями, количество занятий/количество человек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педагогами, количество занятий/количество человек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4/125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1/100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1/17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6/200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6/128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4/32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5/46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5/67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12/69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7/7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12/95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8/8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4/21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4/132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2/79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2/30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1/27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4/11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0072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Рассмотрение на заседаниях Службы медиации (примирения) конфликтных ситуаций, количество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ситуаций/количество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семей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4/4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8/13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6/8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5/7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6/7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3865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Проведено консультаций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для обучающихся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для педагогов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для родителей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252" marR="52252" marT="23518" marB="2351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ru-RU" sz="13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11855" y="117426"/>
            <a:ext cx="12333555" cy="836906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Перечень проведенных мероприятий Службами примирения (медиации) </a:t>
            </a:r>
            <a:r>
              <a:rPr lang="ru-RU" sz="28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в разрезе учреждений общего и среднего образования</a:t>
            </a:r>
            <a:endParaRPr lang="ru-RU" sz="2800" b="1" i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39713" y="1009650"/>
          <a:ext cx="11715750" cy="5753100"/>
        </p:xfrm>
        <a:graphic>
          <a:graphicData uri="http://schemas.openxmlformats.org/drawingml/2006/table">
            <a:tbl>
              <a:tblPr/>
              <a:tblGrid>
                <a:gridCol w="263525"/>
                <a:gridCol w="2368550"/>
                <a:gridCol w="1009650"/>
                <a:gridCol w="1009650"/>
                <a:gridCol w="1009650"/>
                <a:gridCol w="1008062"/>
                <a:gridCol w="1009650"/>
                <a:gridCol w="1009650"/>
                <a:gridCol w="1009650"/>
                <a:gridCol w="1008063"/>
                <a:gridCol w="1009650"/>
              </a:tblGrid>
              <a:tr h="717550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№ п/п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Результаты работы Служб медиации (примирения)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СОШ № 1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СОШ № 2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Вохтожская СОШ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Юровская СОШ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Слободская СОШ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Комьянская ООШ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Сидоровская ООШ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Ростиловская  ООШ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EA52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just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Проведено заседаний Служб медиации (примирения)</a:t>
                      </a:r>
                      <a:endParaRPr kumimoji="0" lang="ru-RU" alt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3/3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3/5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2/4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0/1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5/5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19/24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just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Рассмотрено вопросов (количество)</a:t>
                      </a:r>
                      <a:endParaRPr kumimoji="0" lang="ru-RU" alt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5/5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6/3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8/11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4/8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12/11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42/44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</a:tr>
              <a:tr h="1179513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just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Имеется ли на сайте ОУ раздел, освещающий деятельность Служб медиации (примирения) (да/нет)</a:t>
                      </a:r>
                      <a:endParaRPr kumimoji="0" lang="ru-RU" alt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</a:tr>
              <a:tr h="1179513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just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Проведено восстановительных процедур, имеющих позитивный результат (количество)</a:t>
                      </a:r>
                      <a:endParaRPr kumimoji="0" lang="ru-RU" alt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3/6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3/3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5/6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4/12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3/3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25/36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</a:tr>
              <a:tr h="4857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just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Количество обучающихся, состоящих на учете:</a:t>
                      </a:r>
                      <a:endParaRPr kumimoji="0" lang="ru-RU" alt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В ОДН</a:t>
                      </a:r>
                      <a:endParaRPr kumimoji="0" lang="ru-RU" alt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4/4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31/20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16/10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14/13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3/1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5/3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0/0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77/53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В КДН и ЗП</a:t>
                      </a:r>
                      <a:endParaRPr kumimoji="0" lang="ru-RU" alt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6/5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31/20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9/7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14/15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3/3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7/4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0/0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73/56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7D0"/>
                    </a:solidFill>
                  </a:tcPr>
                </a:tc>
              </a:tr>
              <a:tr h="406400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ru-RU" alt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В школе</a:t>
                      </a:r>
                      <a:endParaRPr kumimoji="0" lang="ru-RU" altLang="ru-RU" sz="1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15/13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33/24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12/13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2/0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10/8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14/8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6/5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5/2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8019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32591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7163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4173538" indent="-515938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97/73</a:t>
                      </a:r>
                    </a:p>
                  </a:txBody>
                  <a:tcPr marL="12702" marR="12702" marT="11432" marB="1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BE9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33092"/>
            <a:ext cx="12333555" cy="836906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Результаты деятельности Служб медиации (примирения) за период </a:t>
            </a:r>
            <a:r>
              <a:rPr lang="ru-RU" sz="36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2016/2017 </a:t>
            </a: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годов.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3092"/>
            <a:ext cx="12333555" cy="836906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Результаты деятельности Служб медиации (примирения) за период </a:t>
            </a:r>
            <a:r>
              <a:rPr lang="ru-RU" sz="36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2016/2017 </a:t>
            </a: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годов.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5113" y="1158875"/>
          <a:ext cx="11593512" cy="57578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851"/>
                <a:gridCol w="1929851"/>
                <a:gridCol w="1159351"/>
                <a:gridCol w="1159351"/>
                <a:gridCol w="1159351"/>
                <a:gridCol w="1159351"/>
                <a:gridCol w="1159351"/>
                <a:gridCol w="1159351"/>
                <a:gridCol w="1159351"/>
                <a:gridCol w="1159351"/>
              </a:tblGrid>
              <a:tr h="7589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Результаты работы Служб медиации (примирения)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МБДОУ № 1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МБДОУ № 2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МБДОУ № 3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МБДОУ № 4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МБДОУ № 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МБДОУ № 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МБДОУ «Юровский д/с»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703" marR="12703" marT="11432" marB="11432" horzOverflow="overflow"/>
                </a:tc>
              </a:tr>
              <a:tr h="1004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Проведено заседаний Служб медиации (примирения) 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3/1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3/1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3/0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2/1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4/1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4/1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20/5</a:t>
                      </a:r>
                    </a:p>
                  </a:txBody>
                  <a:tcPr marL="12703" marR="12703" marT="11432" marB="11432" horzOverflow="overflow"/>
                </a:tc>
              </a:tr>
              <a:tr h="7589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Рассмотрено вопросов (количество) 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4/1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2/2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4/0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5/0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8/2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8/2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31/7</a:t>
                      </a:r>
                    </a:p>
                  </a:txBody>
                  <a:tcPr marL="12703" marR="12703" marT="11432" marB="11432" horzOverflow="overflow"/>
                </a:tc>
              </a:tr>
              <a:tr h="17404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Имеется ли на сайте ОУ раздел, освещающий деятельность Служб медиации (примирения) (да/нет) 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да</a:t>
                      </a:r>
                    </a:p>
                  </a:txBody>
                  <a:tcPr marL="12703" marR="12703" marT="11432" marB="11432" horzOverflow="overflow"/>
                </a:tc>
              </a:tr>
              <a:tr h="1495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Проведено восстановительных процедур, имеющих позитивный результат (количество) 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9/4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0/0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6/0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1/0</a:t>
                      </a:r>
                    </a:p>
                  </a:txBody>
                  <a:tcPr marL="12703" marR="12703" marT="11432" marB="1143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703" marR="12703" marT="11432" marB="11432"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38380" y="206781"/>
            <a:ext cx="12333555" cy="836906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2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Деятельность районной ресурсной площадки «Профилактика преступлений и правонарушений несовершеннолетних»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3220" y="1753595"/>
            <a:ext cx="4417149" cy="21497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7254" tIns="58627" rIns="117254" bIns="5862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 </a:t>
            </a:r>
            <a:r>
              <a:rPr lang="ru-RU" b="1" dirty="0">
                <a:solidFill>
                  <a:schemeClr val="tx1"/>
                </a:solidFill>
              </a:rPr>
              <a:t>оказание теоретической   и практической   помощи   педагогическим работникам образовательных учреждений в решении вопросов, связанных с профилактикой правонарушений несовершеннолетних.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41274" y="1743475"/>
            <a:ext cx="7200800" cy="27037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7254" tIns="58627" rIns="117254" bIns="5862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 .Повышать эффективность ведения профилактической работы направленной на снижение проявления асоциального поведения обучающихся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2.Развивать компетенции педагогических работников по проектированию и самоанализу процесса профилактики правонарушений несовершеннолетних в образовательных учреждениях.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3.Организовать взаимодействие школьных служб медиации.</a:t>
            </a:r>
          </a:p>
        </p:txBody>
      </p:sp>
      <p:pic>
        <p:nvPicPr>
          <p:cNvPr id="14345" name="Picture 2" descr="http://misanec.ru/wp-content/uploads/2016/11/image18037665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46316" y="3772500"/>
            <a:ext cx="4764536" cy="30870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t="8569" b="54002"/>
          <a:stretch/>
        </p:blipFill>
        <p:spPr bwMode="auto">
          <a:xfrm>
            <a:off x="6381434" y="4447197"/>
            <a:ext cx="4320480" cy="24256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792538" y="1289050"/>
            <a:ext cx="41052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7030A0"/>
                </a:solidFill>
                <a:latin typeface="+mn-lt"/>
              </a:rPr>
              <a:t>МБОУ «</a:t>
            </a:r>
            <a:r>
              <a:rPr lang="ru-RU" sz="2000" b="1" dirty="0" err="1">
                <a:solidFill>
                  <a:srgbClr val="7030A0"/>
                </a:solidFill>
                <a:latin typeface="+mn-lt"/>
              </a:rPr>
              <a:t>Ростиловская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 школа»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463" y="981522"/>
            <a:ext cx="5906194" cy="3791271"/>
          </a:xfrm>
          <a:solidFill>
            <a:schemeClr val="accent5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40000" lnSpcReduction="20000"/>
          </a:bodyPr>
          <a:lstStyle/>
          <a:p>
            <a:pPr marL="92326" indent="-230814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chemeClr val="tx1"/>
                </a:solidFill>
              </a:rPr>
              <a:t>Развитие </a:t>
            </a:r>
            <a:r>
              <a:rPr lang="ru-RU" b="1" dirty="0">
                <a:solidFill>
                  <a:schemeClr val="tx1"/>
                </a:solidFill>
              </a:rPr>
              <a:t>компетенций педагогических работников по проектированию процесса профилактики правонарушений несовершеннолетних в </a:t>
            </a:r>
            <a:r>
              <a:rPr lang="ru-RU" b="1" dirty="0" smtClean="0">
                <a:solidFill>
                  <a:schemeClr val="tx1"/>
                </a:solidFill>
              </a:rPr>
              <a:t>ОУ (03.11.2015г.).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Основные </a:t>
            </a:r>
            <a:r>
              <a:rPr lang="ru-RU" dirty="0">
                <a:solidFill>
                  <a:schemeClr val="tx1"/>
                </a:solidFill>
              </a:rPr>
              <a:t>вопросы семинара: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1. Состояние подростковой преступности в </a:t>
            </a:r>
            <a:r>
              <a:rPr lang="ru-RU" dirty="0" err="1">
                <a:solidFill>
                  <a:schemeClr val="tx1"/>
                </a:solidFill>
              </a:rPr>
              <a:t>Грязовецком</a:t>
            </a:r>
            <a:r>
              <a:rPr lang="ru-RU" dirty="0">
                <a:solidFill>
                  <a:schemeClr val="tx1"/>
                </a:solidFill>
              </a:rPr>
              <a:t> муниципальном районе и </a:t>
            </a:r>
            <a:r>
              <a:rPr lang="ru-RU" dirty="0" smtClean="0">
                <a:solidFill>
                  <a:schemeClr val="tx1"/>
                </a:solidFill>
              </a:rPr>
              <a:t>вопросы </a:t>
            </a:r>
            <a:r>
              <a:rPr lang="ru-RU" dirty="0">
                <a:solidFill>
                  <a:schemeClr val="tx1"/>
                </a:solidFill>
              </a:rPr>
              <a:t>профилактики правонарушений среди несовершеннолетних в образовательных учреждениях.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2.Оформление и содержание планов индивидуально - профилактической работы с </a:t>
            </a:r>
            <a:r>
              <a:rPr lang="ru-RU" dirty="0" smtClean="0">
                <a:solidFill>
                  <a:schemeClr val="tx1"/>
                </a:solidFill>
              </a:rPr>
              <a:t>несовершеннолетними</a:t>
            </a:r>
            <a:r>
              <a:rPr lang="ru-RU" dirty="0">
                <a:solidFill>
                  <a:schemeClr val="tx1"/>
                </a:solidFill>
              </a:rPr>
              <a:t>, состоящими на разных видах учёта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3.Социально </a:t>
            </a:r>
            <a:r>
              <a:rPr lang="ru-RU" dirty="0">
                <a:solidFill>
                  <a:schemeClr val="tx1"/>
                </a:solidFill>
              </a:rPr>
              <a:t>- педагогическое </a:t>
            </a:r>
            <a:r>
              <a:rPr lang="ru-RU" dirty="0" smtClean="0">
                <a:solidFill>
                  <a:schemeClr val="tx1"/>
                </a:solidFill>
              </a:rPr>
              <a:t>исследование </a:t>
            </a:r>
            <a:r>
              <a:rPr lang="ru-RU" dirty="0">
                <a:solidFill>
                  <a:schemeClr val="tx1"/>
                </a:solidFill>
              </a:rPr>
              <a:t>по выявлению семей, находящихся в социально - опасном положении, детей «группы риска».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4.Индивидуально </a:t>
            </a:r>
            <a:r>
              <a:rPr lang="ru-RU" dirty="0">
                <a:solidFill>
                  <a:schemeClr val="tx1"/>
                </a:solidFill>
              </a:rPr>
              <a:t>- профилактическая работа с «трудными подростками»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95101" y="117426"/>
            <a:ext cx="12476931" cy="516382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Районные </a:t>
            </a:r>
            <a:r>
              <a:rPr lang="ru-RU" sz="28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семинары, проведенные в рамках ресурсной площадки</a:t>
            </a:r>
            <a:endParaRPr lang="ru-RU" sz="2800" b="1" i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19851" y="1035005"/>
            <a:ext cx="5741645" cy="25313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17254" tIns="58627" rIns="117254" bIns="58627"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2.Организация Службы медиации в образовательном учреждении  (04.02.2016г.)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prstClr val="black"/>
                </a:solidFill>
              </a:rPr>
              <a:t>1.Богданова О.В., педагог - психолог центра «Лада»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2.Школьная восстановительная медиация (теоретические аспекты процесса). </a:t>
            </a:r>
            <a:r>
              <a:rPr lang="ru-RU" sz="1600" i="1" dirty="0">
                <a:solidFill>
                  <a:prstClr val="black"/>
                </a:solidFill>
              </a:rPr>
              <a:t>Бобылева Л.А., руководитель школьной Службы медиации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3.Организация Службы медиации в МБОУ «</a:t>
            </a:r>
            <a:r>
              <a:rPr lang="ru-RU" sz="1600" dirty="0" err="1">
                <a:solidFill>
                  <a:prstClr val="black"/>
                </a:solidFill>
              </a:rPr>
              <a:t>Ростиловская</a:t>
            </a:r>
            <a:r>
              <a:rPr lang="ru-RU" sz="1600" dirty="0">
                <a:solidFill>
                  <a:prstClr val="black"/>
                </a:solidFill>
              </a:rPr>
              <a:t> школа» 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Выступления из опыта работы по организации Службы медиации в школах района.</a:t>
            </a:r>
          </a:p>
        </p:txBody>
      </p:sp>
      <p:pic>
        <p:nvPicPr>
          <p:cNvPr id="15369" name="Picture 2" descr="https://im0-tub-ru.yandex.net/i?id=9e51b321ece191bedde13aed49fa7a1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8725" y="3775075"/>
            <a:ext cx="5741988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 descr="http://tipstren.pojoksatu.id/wp-content/uploads/2016/02/percerai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5016500"/>
            <a:ext cx="2843212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6" descr="https://i.onthe.io/pogudx3uv3r5hlkeog.6c75f7c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563" y="5016500"/>
            <a:ext cx="321151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800" y="665661"/>
            <a:ext cx="5306139" cy="3197896"/>
          </a:xfrm>
          <a:solidFill>
            <a:schemeClr val="accent5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>
                <a:solidFill>
                  <a:srgbClr val="7030A0"/>
                </a:solidFill>
              </a:rPr>
              <a:t>3 .Восстановительная   медиация - современная технология  разрешения конфликтных ситуаций. (11.05.2016г.)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</a:rPr>
              <a:t>В программе семинара: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>
                <a:solidFill>
                  <a:schemeClr val="tx1"/>
                </a:solidFill>
              </a:rPr>
              <a:t>1 .Ученическая Служба медиации МБОУ «</a:t>
            </a:r>
            <a:r>
              <a:rPr lang="ru-RU" sz="1800" b="1" dirty="0" err="1">
                <a:solidFill>
                  <a:schemeClr val="tx1"/>
                </a:solidFill>
              </a:rPr>
              <a:t>Ростиловская</a:t>
            </a:r>
            <a:r>
              <a:rPr lang="ru-RU" sz="1800" b="1" dirty="0">
                <a:solidFill>
                  <a:schemeClr val="tx1"/>
                </a:solidFill>
              </a:rPr>
              <a:t> школа». </a:t>
            </a:r>
            <a:r>
              <a:rPr lang="ru-RU" sz="1800" i="1" dirty="0">
                <a:solidFill>
                  <a:schemeClr val="tx1"/>
                </a:solidFill>
              </a:rPr>
              <a:t>Садовая А., руководитель ученической Службы медиации школы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>
                <a:solidFill>
                  <a:schemeClr val="tx1"/>
                </a:solidFill>
              </a:rPr>
              <a:t>2.Урок нравственности в 4-5 классе МБОУ «</a:t>
            </a:r>
            <a:r>
              <a:rPr lang="ru-RU" sz="1800" b="1" dirty="0" err="1">
                <a:solidFill>
                  <a:schemeClr val="tx1"/>
                </a:solidFill>
              </a:rPr>
              <a:t>Ростиловская</a:t>
            </a:r>
            <a:r>
              <a:rPr lang="ru-RU" sz="1800" b="1" dirty="0">
                <a:solidFill>
                  <a:schemeClr val="tx1"/>
                </a:solidFill>
              </a:rPr>
              <a:t> школа». </a:t>
            </a:r>
            <a:r>
              <a:rPr lang="ru-RU" sz="1800" i="1" dirty="0">
                <a:solidFill>
                  <a:schemeClr val="tx1"/>
                </a:solidFill>
              </a:rPr>
              <a:t>Учитель   </a:t>
            </a:r>
            <a:r>
              <a:rPr lang="ru-RU" sz="1800" i="1" dirty="0" err="1">
                <a:solidFill>
                  <a:schemeClr val="tx1"/>
                </a:solidFill>
              </a:rPr>
              <a:t>Игнатюк</a:t>
            </a:r>
            <a:r>
              <a:rPr lang="ru-RU" sz="1800" i="1" dirty="0">
                <a:solidFill>
                  <a:schemeClr val="tx1"/>
                </a:solidFill>
              </a:rPr>
              <a:t>   О.В.,   Отец   Николай,   настоятель   храма   Святителя Игнатия Брянчанинова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-59606"/>
            <a:ext cx="12333555" cy="717384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Районные </a:t>
            </a:r>
            <a:r>
              <a:rPr lang="ru-RU" sz="28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семинары, проведенные </a:t>
            </a:r>
            <a:r>
              <a:rPr lang="ru-RU" sz="28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в рамках ресурсной площадки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5540" y="664047"/>
            <a:ext cx="6386260" cy="4273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17254" tIns="58627" rIns="117254" bIns="5862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</a:rPr>
              <a:t>4.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Школьная медиация: практики применения и перспективы развития»</a:t>
            </a:r>
            <a:endParaRPr lang="ru-RU" dirty="0">
              <a:solidFill>
                <a:srgbClr val="7030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(15.12.2016г.). В программе семинара: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 .Нормативно - правовая основа создания школьной службы медиации. </a:t>
            </a:r>
            <a:r>
              <a:rPr lang="ru-RU" i="1" dirty="0" err="1">
                <a:solidFill>
                  <a:schemeClr val="tx1"/>
                </a:solidFill>
              </a:rPr>
              <a:t>Дружининская</a:t>
            </a:r>
            <a:r>
              <a:rPr lang="ru-RU" i="1" dirty="0">
                <a:solidFill>
                  <a:schemeClr val="tx1"/>
                </a:solidFill>
              </a:rPr>
              <a:t> И.Н., руководитель ресурсной площадки.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2. Жестокое обращение с детьми, как причина конфликтных ситуаций. </a:t>
            </a:r>
            <a:r>
              <a:rPr lang="ru-RU" i="1" dirty="0">
                <a:solidFill>
                  <a:schemeClr val="tx1"/>
                </a:solidFill>
              </a:rPr>
              <a:t>Белова СВ. социальный педагог МБОУ «</a:t>
            </a:r>
            <a:r>
              <a:rPr lang="ru-RU" i="1" dirty="0" err="1">
                <a:solidFill>
                  <a:schemeClr val="tx1"/>
                </a:solidFill>
              </a:rPr>
              <a:t>Ростиловская</a:t>
            </a:r>
            <a:r>
              <a:rPr lang="ru-RU" i="1" dirty="0">
                <a:solidFill>
                  <a:schemeClr val="tx1"/>
                </a:solidFill>
              </a:rPr>
              <a:t> школа»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3. Коммуникативные техники в работе медиатора (практическое занятие с педагогами) . </a:t>
            </a:r>
            <a:r>
              <a:rPr lang="ru-RU" i="1" dirty="0">
                <a:solidFill>
                  <a:schemeClr val="tx1"/>
                </a:solidFill>
              </a:rPr>
              <a:t>Клименко И.Ю. социальный педагог МБОУ «Средняя школа №2 г. Грязовца»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4.Внеклассное мероприятие с обучающимися 8-9 классов «Способы поведения в конфликтной ситуации» . </a:t>
            </a:r>
            <a:r>
              <a:rPr lang="ru-RU" i="1" dirty="0" err="1">
                <a:solidFill>
                  <a:schemeClr val="tx1"/>
                </a:solidFill>
              </a:rPr>
              <a:t>Дружининская</a:t>
            </a:r>
            <a:r>
              <a:rPr lang="ru-RU" i="1" dirty="0">
                <a:solidFill>
                  <a:schemeClr val="tx1"/>
                </a:solidFill>
              </a:rPr>
              <a:t> И.Н </a:t>
            </a:r>
          </a:p>
        </p:txBody>
      </p:sp>
      <p:pic>
        <p:nvPicPr>
          <p:cNvPr id="16393" name="Picture 2" descr="http://vologda-mitropolia.ru/media/k2/items/cache/cba2911ca1c40028fa90545f6470ee1a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3948113"/>
            <a:ext cx="366077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65540" y="5067382"/>
            <a:ext cx="6386260" cy="8108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7254" tIns="58627" rIns="117254" bIns="5862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/>
                </a:solidFill>
              </a:rPr>
              <a:t>Разработана программа подготовки подростков для работы в ШСМ на основе   восстановительного подхода «Школа будущих медиаторов». </a:t>
            </a:r>
            <a:r>
              <a:rPr lang="ru-RU" sz="1500" i="1" dirty="0" err="1">
                <a:solidFill>
                  <a:schemeClr val="tx1"/>
                </a:solidFill>
              </a:rPr>
              <a:t>Дружининская</a:t>
            </a:r>
            <a:r>
              <a:rPr lang="ru-RU" sz="1500" i="1" dirty="0">
                <a:solidFill>
                  <a:schemeClr val="tx1"/>
                </a:solidFill>
              </a:rPr>
              <a:t> </a:t>
            </a:r>
            <a:r>
              <a:rPr lang="ru-RU" sz="1500" i="1" dirty="0" err="1">
                <a:solidFill>
                  <a:schemeClr val="tx1"/>
                </a:solidFill>
              </a:rPr>
              <a:t>И.Н.,проведено</a:t>
            </a:r>
            <a:r>
              <a:rPr lang="ru-RU" sz="1500" i="1" dirty="0">
                <a:solidFill>
                  <a:schemeClr val="tx1"/>
                </a:solidFill>
              </a:rPr>
              <a:t> 3 занятия в 8- 9 классах.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6072" y="5983288"/>
            <a:ext cx="12051799" cy="7504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7254" tIns="58627" rIns="117254" bIns="58627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b="1" dirty="0"/>
              <a:t>Школьная медиация - это новый подход к разрешению и предотвращению спорных и конфликтных ситуаций в образовательных учреждениях. Особенно эффективной формой разрешения конфликтных ситуаций в школьной среде является </a:t>
            </a:r>
            <a:r>
              <a:rPr lang="ru-RU" sz="1500" b="1" dirty="0">
                <a:ln w="10541" cmpd="sng">
                  <a:solidFill>
                    <a:srgbClr val="9E004F"/>
                  </a:solidFill>
                  <a:prstDash val="solid"/>
                </a:ln>
                <a:solidFill>
                  <a:srgbClr val="7030A0"/>
                </a:solidFill>
              </a:rPr>
              <a:t>Ученическая служба медиации.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36550" y="1773238"/>
          <a:ext cx="11522075" cy="5126037"/>
        </p:xfrm>
        <a:graphic>
          <a:graphicData uri="http://schemas.openxmlformats.org/drawingml/2006/table">
            <a:tbl>
              <a:tblPr/>
              <a:tblGrid>
                <a:gridCol w="647700"/>
                <a:gridCol w="9361488"/>
                <a:gridCol w="1512887"/>
              </a:tblGrid>
              <a:tr h="3206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Конфликты в нашей жизни. Возможна ли школа без конфликтов?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1ч.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</a:tr>
              <a:tr h="6635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2-3.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Что такое  конфликт? Конфликтная ситуация? Стадии протекания конфликта и его структура.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2ч.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Способы  поведения в конфликтной  ситуации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1ч.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Внутриличностный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конфликт. Управление эмоциями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1ч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Способы  разрешения  конфликтов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1ч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Что такое восстановительная  медиация?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1ч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Роль медиатора в  разрешении  конфликтных ситуаций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1ч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Медиация в  сказках, мультфильмах, символах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1ч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</a:tr>
              <a:tr h="6635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10-11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Диагностика личностных особенностей, влияющих на способность к урегулированию конфликтов. Исследование типов темперамента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2ч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</a:tr>
              <a:tr h="66357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12-13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Тренинговые  занятия по проведению программ примирения  между  конфликтующими учащимися.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2ч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</a:tr>
              <a:tr h="569913">
                <a:tc gridSpan="2"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13 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1219517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itchFamily="18" charset="0"/>
              </a:rPr>
              <a:t>ПРОГРАММА </a:t>
            </a:r>
          </a:p>
          <a:p>
            <a:pPr algn="ctr">
              <a:defRPr/>
            </a:pPr>
            <a:r>
              <a:rPr lang="ru-RU" sz="2800" b="1" i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itchFamily="18" charset="0"/>
              </a:rPr>
              <a:t>подготовки подростков для работы </a:t>
            </a:r>
            <a:r>
              <a:rPr lang="ru-RU" sz="2800" b="1" i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itchFamily="18" charset="0"/>
              </a:rPr>
              <a:t>в школьной </a:t>
            </a:r>
            <a:r>
              <a:rPr lang="ru-RU" sz="2800" b="1" i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itchFamily="18" charset="0"/>
              </a:rPr>
              <a:t>службе медиации на основе восстановительного </a:t>
            </a:r>
            <a:r>
              <a:rPr lang="ru-RU" sz="2800" b="1" i="1" dirty="0">
                <a:ln w="1778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Times New Roman" pitchFamily="18" charset="0"/>
              </a:rPr>
              <a:t>подхода</a:t>
            </a:r>
          </a:p>
          <a:p>
            <a:pPr algn="ctr">
              <a:defRPr/>
            </a:pPr>
            <a:r>
              <a:rPr lang="ru-RU" sz="2400" b="1" i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Автор: </a:t>
            </a:r>
            <a:r>
              <a:rPr lang="ru-RU" sz="2400" b="1" i="1" dirty="0" err="1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Дружининская</a:t>
            </a:r>
            <a:r>
              <a:rPr lang="ru-RU" sz="2400" b="1" i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И.Н., руководитель ресурсной площадки</a:t>
            </a:r>
            <a:endParaRPr lang="ru-RU" sz="6000" b="1" i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5774" y="261442"/>
            <a:ext cx="12333555" cy="717384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Обучение специалистов по медиативным </a:t>
            </a:r>
            <a:r>
              <a:rPr lang="ru-RU" sz="36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программам</a:t>
            </a:r>
            <a:endParaRPr lang="ru-RU" sz="3600" b="1" i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/>
          <a:srcRect b="9586"/>
          <a:stretch>
            <a:fillRect/>
          </a:stretch>
        </p:blipFill>
        <p:spPr bwMode="auto">
          <a:xfrm>
            <a:off x="8618538" y="766763"/>
            <a:ext cx="3457575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0737">
            <a:off x="8583613" y="3448050"/>
            <a:ext cx="1620837" cy="22923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ex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3171">
            <a:off x="10296525" y="3430588"/>
            <a:ext cx="1616075" cy="2374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80963" y="1177548"/>
            <a:ext cx="7704856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b="1" dirty="0">
                <a:latin typeface="+mn-lt"/>
              </a:rPr>
              <a:t>В 2016 года по программе «Школьная служба примирения в региональной системе образования» в объеме 40 часов прошли обучение </a:t>
            </a:r>
            <a:r>
              <a:rPr lang="ru-RU" sz="2200" b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 педагогических работника </a:t>
            </a:r>
            <a:r>
              <a:rPr lang="ru-RU" sz="2200" b="1" dirty="0">
                <a:latin typeface="+mn-lt"/>
              </a:rPr>
              <a:t>из общеобразовательных учреждений района. </a:t>
            </a:r>
          </a:p>
          <a:p>
            <a:pPr>
              <a:defRPr/>
            </a:pPr>
            <a:endParaRPr lang="ru-RU" sz="2200" b="1" dirty="0">
              <a:latin typeface="+mn-lt"/>
            </a:endParaRPr>
          </a:p>
          <a:p>
            <a:pPr>
              <a:defRPr/>
            </a:pPr>
            <a:r>
              <a:rPr lang="ru-RU" sz="2200" b="1" dirty="0">
                <a:latin typeface="+mn-lt"/>
              </a:rPr>
              <a:t>В 2017 года </a:t>
            </a:r>
            <a:r>
              <a:rPr lang="ru-RU" sz="2200" b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 специалиста </a:t>
            </a:r>
            <a:r>
              <a:rPr lang="ru-RU" sz="2200" b="1" dirty="0">
                <a:latin typeface="+mn-lt"/>
              </a:rPr>
              <a:t>прошли курсы повышения квалификации в объеме 72 часа по программе «Медиация, медиативные навыки».</a:t>
            </a:r>
          </a:p>
          <a:p>
            <a:pPr>
              <a:defRPr/>
            </a:pPr>
            <a:endParaRPr lang="ru-RU" sz="2200" b="1" dirty="0">
              <a:latin typeface="+mn-lt"/>
            </a:endParaRPr>
          </a:p>
          <a:p>
            <a:pPr>
              <a:defRPr/>
            </a:pPr>
            <a:r>
              <a:rPr lang="ru-RU" sz="2200" b="1" dirty="0">
                <a:latin typeface="+mn-lt"/>
              </a:rPr>
              <a:t>Осенью 2017 года планируется обучение педагогических работников на базе </a:t>
            </a:r>
            <a:r>
              <a:rPr lang="ru-RU" sz="2200" b="1" dirty="0" err="1">
                <a:latin typeface="+mn-lt"/>
              </a:rPr>
              <a:t>Грязовецкого</a:t>
            </a:r>
            <a:r>
              <a:rPr lang="ru-RU" sz="2200" b="1" dirty="0">
                <a:latin typeface="+mn-lt"/>
              </a:rPr>
              <a:t> района по применению медиативных технологий с </a:t>
            </a:r>
            <a:r>
              <a:rPr lang="ru-RU" sz="2200" b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приглашением Шемякиной Анастасии Руслановны</a:t>
            </a:r>
            <a:r>
              <a:rPr lang="ru-RU" sz="2200" b="1" dirty="0">
                <a:latin typeface="+mn-lt"/>
              </a:rPr>
              <a:t>, председателя Вологодской региональной ассоциации восстановительной медиации.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 cstate="print"/>
          <a:srcRect b="26393"/>
          <a:stretch>
            <a:fillRect/>
          </a:stretch>
        </p:blipFill>
        <p:spPr bwMode="auto">
          <a:xfrm>
            <a:off x="6350" y="20638"/>
            <a:ext cx="2709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4939" y="1053530"/>
            <a:ext cx="11665296" cy="563231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Конвенция о правах ребенка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Конвенция о защите прав детей и сотрудничестве , заключенные в </a:t>
            </a:r>
            <a:r>
              <a:rPr lang="ru-RU" sz="1600" b="1" dirty="0" err="1">
                <a:solidFill>
                  <a:schemeClr val="tx1"/>
                </a:solidFill>
              </a:rPr>
              <a:t>г.Гааге</a:t>
            </a:r>
            <a:r>
              <a:rPr lang="ru-RU" sz="1600" b="1" dirty="0">
                <a:solidFill>
                  <a:schemeClr val="tx1"/>
                </a:solidFill>
              </a:rPr>
              <a:t>, 1980,1996,2007 годов.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Федеральный закон от 29 декабря 2012 г. №273-ФЗ «Об образовании в Российской Федерации».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Федеральный закон от 27 июля 2010 г. №193-ФЗ «Об альтернативной процедуре урегулирования споров с участием посредника (процедуре медиации)».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Письмо </a:t>
            </a:r>
            <a:r>
              <a:rPr lang="ru-RU" sz="1600" b="1" dirty="0" err="1">
                <a:solidFill>
                  <a:schemeClr val="tx1"/>
                </a:solidFill>
              </a:rPr>
              <a:t>Минобранауки</a:t>
            </a:r>
            <a:r>
              <a:rPr lang="ru-RU" sz="1600" b="1" dirty="0">
                <a:solidFill>
                  <a:schemeClr val="tx1"/>
                </a:solidFill>
              </a:rPr>
              <a:t> России от 18.11.2013 №ВК-844/07 «О направлении методических рекомендаций по организации служб школьной медиации в образовательных организациях», утв. </a:t>
            </a:r>
            <a:r>
              <a:rPr lang="ru-RU" sz="1600" b="1" dirty="0" err="1">
                <a:solidFill>
                  <a:schemeClr val="tx1"/>
                </a:solidFill>
              </a:rPr>
              <a:t>Минобрнауки</a:t>
            </a:r>
            <a:r>
              <a:rPr lang="ru-RU" sz="1600" b="1" dirty="0">
                <a:solidFill>
                  <a:schemeClr val="tx1"/>
                </a:solidFill>
              </a:rPr>
              <a:t> России 18.11.2013 №ВК-54/07вн).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Коновалов А.Ю. Модели работы с конфликтами на основе восстановительной медиации в системе образования // Психологическая наука и образование. – 2014. - №2.- С.18-30. </a:t>
            </a:r>
            <a:r>
              <a:rPr lang="en-US" sz="1600" b="1" dirty="0">
                <a:solidFill>
                  <a:schemeClr val="tx1"/>
                </a:solidFill>
              </a:rPr>
              <a:t>URL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en-US" sz="1600" b="1" u="sng" dirty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1600" b="1" u="sng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1600" b="1" u="sng" dirty="0">
                <a:solidFill>
                  <a:schemeClr val="tx1"/>
                </a:solidFill>
                <a:hlinkClick r:id="rId3"/>
              </a:rPr>
              <a:t>www.psyedu.ru</a:t>
            </a:r>
            <a:r>
              <a:rPr lang="ru-RU" sz="1600" b="1" u="sng" dirty="0">
                <a:solidFill>
                  <a:schemeClr val="tx1"/>
                </a:solidFill>
                <a:hlinkClick r:id="rId3"/>
              </a:rPr>
              <a:t>/</a:t>
            </a:r>
            <a:r>
              <a:rPr lang="en-US" sz="1600" b="1" u="sng" dirty="0">
                <a:solidFill>
                  <a:schemeClr val="tx1"/>
                </a:solidFill>
                <a:hlinkClick r:id="rId3"/>
              </a:rPr>
              <a:t>journal</a:t>
            </a:r>
            <a:r>
              <a:rPr lang="ru-RU" sz="1600" b="1" u="sng" dirty="0">
                <a:solidFill>
                  <a:schemeClr val="tx1"/>
                </a:solidFill>
                <a:hlinkClick r:id="rId3"/>
              </a:rPr>
              <a:t>/2014/3/</a:t>
            </a:r>
            <a:r>
              <a:rPr lang="en-US" sz="1600" b="1" u="sng" dirty="0">
                <a:solidFill>
                  <a:schemeClr val="tx1"/>
                </a:solidFill>
                <a:hlinkClick r:id="rId3"/>
              </a:rPr>
              <a:t>Konovalov.phtml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Коновалов А.Ю. Четыре шага к восстановительной работе с пространством школы // Восстановительная ювенальная юстиция: сборник статей. – М.: МОО Центр «СПР», 2005. – С.113.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Коновалов А.Ю. Школьная служба примирения // Справочник заместителя директора школы. – 2008. - №2. – С.68-76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Коновалов А.Ю. Школьная служба примирения и восстановительная культура взаимоотношений: практическое руководство/ од общ ред. Л.М. </a:t>
            </a:r>
            <a:r>
              <a:rPr lang="ru-RU" sz="1600" b="1" dirty="0" err="1">
                <a:solidFill>
                  <a:schemeClr val="tx1"/>
                </a:solidFill>
              </a:rPr>
              <a:t>Карнозовой</a:t>
            </a:r>
            <a:r>
              <a:rPr lang="ru-RU" sz="1600" b="1" dirty="0">
                <a:solidFill>
                  <a:schemeClr val="tx1"/>
                </a:solidFill>
              </a:rPr>
              <a:t> – М.: МОО «Центр «Судебно-правовая реформа», 2012. – 256с.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Лукманов</a:t>
            </a:r>
            <a:r>
              <a:rPr lang="ru-RU" sz="1600" b="1" dirty="0">
                <a:solidFill>
                  <a:schemeClr val="tx1"/>
                </a:solidFill>
              </a:rPr>
              <a:t> Е.В. Психология школьного конфликта // Справочник заместителя директора школы. – 2008. - №5. – С.61-67.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Овчинникова</a:t>
            </a:r>
            <a:r>
              <a:rPr lang="ru-RU" sz="1600" b="1" dirty="0">
                <a:solidFill>
                  <a:schemeClr val="tx1"/>
                </a:solidFill>
              </a:rPr>
              <a:t> Т.С., Павлович Г.А. Служба примирения в образовательном учреждении. – Тюмень: Изд-во предпринимателя </a:t>
            </a:r>
            <a:r>
              <a:rPr lang="ru-RU" sz="1600" b="1" dirty="0" err="1">
                <a:solidFill>
                  <a:schemeClr val="tx1"/>
                </a:solidFill>
              </a:rPr>
              <a:t>Заякина</a:t>
            </a:r>
            <a:r>
              <a:rPr lang="ru-RU" sz="1600" b="1" dirty="0">
                <a:solidFill>
                  <a:schemeClr val="tx1"/>
                </a:solidFill>
              </a:rPr>
              <a:t> В.В., 2008. – 54с.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 err="1">
                <a:solidFill>
                  <a:schemeClr val="tx1"/>
                </a:solidFill>
              </a:rPr>
              <a:t>Овчинникова</a:t>
            </a:r>
            <a:r>
              <a:rPr lang="ru-RU" sz="1600" b="1" dirty="0">
                <a:solidFill>
                  <a:schemeClr val="tx1"/>
                </a:solidFill>
              </a:rPr>
              <a:t> Т.С. Технология восстановительного правосудия в социально-педагогической деятельности. – Тюмень: Тюменский издательский дом, 2006. – 29 с.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Школьная служба примирения: от идеи к действиям // Педагогическое обозрение. – 2010. - №10 (107). – с. 8-9.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ru-RU" sz="1600" b="1" dirty="0">
                <a:solidFill>
                  <a:schemeClr val="tx1"/>
                </a:solidFill>
              </a:rPr>
              <a:t>Автономная некоммерческая организация «научно-методический центр медиации и права» </a:t>
            </a:r>
            <a:r>
              <a:rPr lang="en-US" sz="1600" b="1" u="sng" dirty="0">
                <a:solidFill>
                  <a:schemeClr val="tx1"/>
                </a:solidFill>
                <a:hlinkClick r:id="rId4"/>
              </a:rPr>
              <a:t>www</a:t>
            </a:r>
            <a:r>
              <a:rPr lang="ru-RU" sz="1600" b="1" u="sng" dirty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600" b="1" u="sng" dirty="0" err="1">
                <a:solidFill>
                  <a:schemeClr val="tx1"/>
                </a:solidFill>
                <a:hlinkClick r:id="rId4"/>
              </a:rPr>
              <a:t>mediacia</a:t>
            </a:r>
            <a:r>
              <a:rPr lang="ru-RU" sz="1600" b="1" u="sng" dirty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600" b="1" u="sng" dirty="0">
                <a:solidFill>
                  <a:schemeClr val="tx1"/>
                </a:solidFill>
                <a:hlinkClick r:id="rId4"/>
              </a:rPr>
              <a:t>com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86994" y="189434"/>
            <a:ext cx="10343241" cy="717384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Литература </a:t>
            </a: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и </a:t>
            </a:r>
            <a:r>
              <a:rPr lang="ru-RU" sz="3600" b="1" i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интернет-ресурсы</a:t>
            </a:r>
            <a:endParaRPr lang="ru-RU" sz="3600" b="1" i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для работы службы </a:t>
            </a:r>
            <a:r>
              <a:rPr lang="ru-RU" sz="36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медиации</a:t>
            </a:r>
            <a:endParaRPr lang="ru-RU" sz="3600" b="1" i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20923" y="923335"/>
            <a:ext cx="5595901" cy="112358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Служба медиации (примирения)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1 сентября 2015 года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8 школ + 7 детских садов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100%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7825779" y="1053530"/>
            <a:ext cx="3455300" cy="395398"/>
          </a:xfrm>
          <a:prstGeom prst="rect">
            <a:avLst/>
          </a:prstGeom>
          <a:noFill/>
          <a:ln>
            <a:noFill/>
          </a:ln>
          <a:extLst/>
        </p:spPr>
        <p:txBody>
          <a:bodyPr lIns="117254" tIns="58627" rIns="117254" bIns="58627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defRPr/>
            </a:pPr>
            <a:r>
              <a:rPr lang="ru-RU" altLang="ru-RU" b="1" cap="all" dirty="0" smtClean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Кадровые ресурсы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76863" y="1630363"/>
          <a:ext cx="6408737" cy="48530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76481"/>
                <a:gridCol w="889155"/>
                <a:gridCol w="1343101"/>
              </a:tblGrid>
              <a:tr h="365721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Члены службы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Школы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Детские сады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Директор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373013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Заместитель директора </a:t>
                      </a:r>
                    </a:p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(ст. методист)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Педагог-психолог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Социальный педагог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Педагог-организатор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Учитель-логопед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Учителя (воспитатели)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Обучающиеся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Представители родителей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Инспектор ОДН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Руководители  службы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заместитель директора (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ст.методист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Учитель (воспитатель)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Педагог-психолог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Социальный педагог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  <a:tr h="274284"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48" marR="121948" marT="54848" marB="54848"/>
                </a:tc>
              </a:tr>
            </a:tbl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1" y="884385"/>
            <a:ext cx="12192634" cy="1456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878" y="-113820"/>
            <a:ext cx="10975658" cy="114326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Система образования </a:t>
            </a:r>
            <a:r>
              <a:rPr lang="ru-RU" sz="3600" b="1" i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Грязовецкого</a:t>
            </a: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 муниципального района</a:t>
            </a:r>
          </a:p>
        </p:txBody>
      </p:sp>
      <p:pic>
        <p:nvPicPr>
          <p:cNvPr id="3154" name="Picture 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2493963"/>
            <a:ext cx="3757612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41" y="48049"/>
            <a:ext cx="12333555" cy="836906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Обеспечение кадровыми ресурсами службы примирения в разрезе ОУ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3688" y="1182688"/>
          <a:ext cx="11609387" cy="5461002"/>
        </p:xfrm>
        <a:graphic>
          <a:graphicData uri="http://schemas.openxmlformats.org/drawingml/2006/table">
            <a:tbl>
              <a:tblPr/>
              <a:tblGrid>
                <a:gridCol w="1809750"/>
                <a:gridCol w="700087"/>
                <a:gridCol w="700088"/>
                <a:gridCol w="700087"/>
                <a:gridCol w="700088"/>
                <a:gridCol w="700087"/>
                <a:gridCol w="700088"/>
                <a:gridCol w="700087"/>
                <a:gridCol w="698500"/>
                <a:gridCol w="700088"/>
                <a:gridCol w="700087"/>
                <a:gridCol w="700088"/>
                <a:gridCol w="700087"/>
                <a:gridCol w="563563"/>
                <a:gridCol w="836612"/>
              </a:tblGrid>
              <a:tr h="33972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EAF"/>
                    </a:solidFill>
                  </a:tcPr>
                </a:tc>
                <a:tc gridSpan="4"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Руководители  службы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E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ctr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Члены службы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E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ИТОГО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DCEAF"/>
                    </a:solidFill>
                  </a:tcPr>
                </a:tc>
              </a:tr>
              <a:tr h="1316742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Заместитель директора (ст.методист)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Учитель (воспитатель)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Педагог-психолог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Социальный педагог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Заместитель директора </a:t>
                      </a:r>
                    </a:p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(ст. методист)</a:t>
                      </a:r>
                    </a:p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Педагог-психолог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Социальный педагог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Педагог-организатор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Учитель-логопед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Учителя (воспитатели)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Обучающиеся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Представители родителей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Инспектор ОДН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</a:tr>
              <a:tr h="549274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«Средняя школа № 1 г.Грязовца»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185" marR="591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</a:tr>
              <a:tr h="549274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 «Средняя школа № 2 г.Грязовца»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185" marR="591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</a:tr>
              <a:tr h="512064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МБОУ «Вохтожская школа»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185" marR="591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МБОУ «Комьянская школа»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185" marR="591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</a:tr>
              <a:tr h="549274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«Ростиловская школа»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185" marR="591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«Сидоровская школа»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185" marR="591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</a:tr>
              <a:tr h="549274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«Слободская школа им. Г.Н.Пономарева»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185" marR="591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6F2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МБОУ «Юровская школа»</a:t>
                      </a:r>
                      <a:endParaRPr kumimoji="0" lang="ru-RU" alt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185" marR="5918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  <a:tc>
                  <a:txBody>
                    <a:bodyPr/>
                    <a:lstStyle>
                      <a:lvl1pPr defTabSz="1171575" eaLnBrk="0" hangingPunct="0">
                        <a:spcBef>
                          <a:spcPct val="20000"/>
                        </a:spcBef>
                        <a:buFont typeface="Arial" charset="0"/>
                        <a:defRPr sz="3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1pPr>
                      <a:lvl2pPr marL="742950" indent="-285750" defTabSz="1171575" eaLnBrk="0" hangingPunct="0">
                        <a:spcBef>
                          <a:spcPct val="20000"/>
                        </a:spcBef>
                        <a:buFont typeface="Arial" charset="0"/>
                        <a:defRPr sz="3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2pPr>
                      <a:lvl3pPr marL="11430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7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3pPr>
                      <a:lvl4pPr marL="16002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4pPr>
                      <a:lvl5pPr marL="2057400" indent="-228600" defTabSz="1171575" eaLnBrk="0" hangingPunct="0">
                        <a:spcBef>
                          <a:spcPct val="20000"/>
                        </a:spcBef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5pPr>
                      <a:lvl6pPr marL="25146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6pPr>
                      <a:lvl7pPr marL="29718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7pPr>
                      <a:lvl8pPr marL="34290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8pPr>
                      <a:lvl9pPr marL="3886200" indent="-228600" defTabSz="11715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2200">
                          <a:solidFill>
                            <a:schemeClr val="tx1"/>
                          </a:solidFill>
                          <a:latin typeface="Cambria" pitchFamily="18" charset="0"/>
                        </a:defRPr>
                      </a:lvl9pPr>
                    </a:lstStyle>
                    <a:p>
                      <a:pPr marL="0" marR="0" lvl="0" indent="0" algn="l" defTabSz="117157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</a:p>
                  </a:txBody>
                  <a:tcPr marL="121966" marR="121966" marT="54867" marB="5486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EDE3"/>
                    </a:solidFill>
                  </a:tcPr>
                </a:tc>
              </a:tr>
            </a:tbl>
          </a:graphicData>
        </a:graphic>
      </p:graphicFrame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916999"/>
            <a:ext cx="12192634" cy="1456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2088" y="1057275"/>
          <a:ext cx="11812584" cy="56134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5418"/>
                <a:gridCol w="545640"/>
                <a:gridCol w="677966"/>
                <a:gridCol w="677966"/>
                <a:gridCol w="677966"/>
                <a:gridCol w="677966"/>
                <a:gridCol w="768601"/>
                <a:gridCol w="587332"/>
                <a:gridCol w="677966"/>
                <a:gridCol w="677966"/>
                <a:gridCol w="677966"/>
                <a:gridCol w="677966"/>
                <a:gridCol w="774448"/>
                <a:gridCol w="581485"/>
                <a:gridCol w="677966"/>
                <a:gridCol w="677966"/>
              </a:tblGrid>
              <a:tr h="365759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Руководители  службы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05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Члены службы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</a:tr>
              <a:tr h="113385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Директор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Заместитель директора (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ст.методист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Учитель (воспитатель)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Педагог-психолог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Социальный педагог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Заместитель директора </a:t>
                      </a:r>
                    </a:p>
                    <a:p>
                      <a:pPr>
                        <a:lnSpc>
                          <a:spcPct val="6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(ст. методист)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Педагог-психолог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Социальный педагог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Педагог-организатор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Учитель-логопед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Учителя (воспитатели)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Обучающиеся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Представители родителей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Инспектор ОДН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</a:tr>
              <a:tr h="617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</a:rPr>
                        <a:t>МБДОУ «Центр развития ребенка – детский сад № 1»</a:t>
                      </a:r>
                      <a:endParaRPr lang="ru-RU" sz="13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78" marR="591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</a:tr>
              <a:tr h="617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chemeClr val="tx1"/>
                          </a:solidFill>
                          <a:effectLst/>
                        </a:rPr>
                        <a:t>МБДОУ «Центр развития ребенка – детский сад № 2»</a:t>
                      </a:r>
                      <a:endParaRPr lang="ru-RU" sz="1300" b="1" i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78" marR="591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</a:tr>
              <a:tr h="617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chemeClr val="tx1"/>
                          </a:solidFill>
                          <a:effectLst/>
                        </a:rPr>
                        <a:t>МБДОУ «Центр развития ребенка – детский сад № 3»</a:t>
                      </a:r>
                      <a:endParaRPr lang="ru-RU" sz="1300" b="1" i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78" marR="591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</a:tr>
              <a:tr h="617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chemeClr val="tx1"/>
                          </a:solidFill>
                          <a:effectLst/>
                        </a:rPr>
                        <a:t>МБДОУ «Центр развития ребенка – детский сад № 4»</a:t>
                      </a:r>
                      <a:endParaRPr lang="ru-RU" sz="1300" b="1" i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78" marR="591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</a:tr>
              <a:tr h="617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chemeClr val="tx1"/>
                          </a:solidFill>
                          <a:effectLst/>
                        </a:rPr>
                        <a:t>  МБДОУ «Центр развития ребенка – детский сад № 5»</a:t>
                      </a:r>
                      <a:endParaRPr lang="ru-RU" sz="1300" b="1" i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78" marR="591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</a:tr>
              <a:tr h="617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chemeClr val="tx1"/>
                          </a:solidFill>
                          <a:effectLst/>
                        </a:rPr>
                        <a:t>МБДОУ «Центр развития ребенка – детский сад № 6»</a:t>
                      </a:r>
                      <a:endParaRPr lang="ru-RU" sz="1300" b="1" i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78" marR="591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</a:tr>
              <a:tr h="411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1"/>
                          </a:solidFill>
                          <a:effectLst/>
                        </a:rPr>
                        <a:t>МБДОУ «Юровский детский сад»</a:t>
                      </a:r>
                      <a:endParaRPr lang="ru-RU" sz="1300" b="1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178" marR="591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121955" marR="121955" marT="54864" marB="54864"/>
                </a:tc>
              </a:tr>
            </a:tbl>
          </a:graphicData>
        </a:graphic>
      </p:graphicFrame>
      <p:sp>
        <p:nvSpPr>
          <p:cNvPr id="7" name="Подзаголовок 2"/>
          <p:cNvSpPr txBox="1">
            <a:spLocks/>
          </p:cNvSpPr>
          <p:nvPr/>
        </p:nvSpPr>
        <p:spPr>
          <a:xfrm>
            <a:off x="2541" y="797197"/>
            <a:ext cx="12192634" cy="1456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i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3092"/>
            <a:ext cx="12333555" cy="836906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Обеспечение кадровыми ресурсами службы примирения в разрезе ОУ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08013" y="1125538"/>
          <a:ext cx="10975975" cy="55721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999"/>
                <a:gridCol w="1893391"/>
                <a:gridCol w="2195195"/>
                <a:gridCol w="2195195"/>
                <a:gridCol w="2195195"/>
              </a:tblGrid>
              <a:tr h="370549">
                <a:tc row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Факт на 01.06.2017г.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Школы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Детские сады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56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i="1" dirty="0" err="1" smtClean="0">
                          <a:solidFill>
                            <a:schemeClr val="tx1"/>
                          </a:solidFill>
                        </a:rPr>
                        <a:t>шт.ед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чел.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i="1" dirty="0" err="1" smtClean="0">
                          <a:solidFill>
                            <a:schemeClr val="tx1"/>
                          </a:solidFill>
                        </a:rPr>
                        <a:t>шт.ед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чел.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</a:tr>
              <a:tr h="37565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Педагог-психолог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</a:tr>
              <a:tr h="37565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Учитель-логопед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3,45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</a:tr>
              <a:tr h="37565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Социальный педагог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5,75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</a:tr>
              <a:tr h="37565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Педагог-организатор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</a:tr>
              <a:tr h="37565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Методист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</a:tr>
              <a:tr h="37565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</a:rPr>
                        <a:t>ИТОГО:</a:t>
                      </a:r>
                      <a:endParaRPr lang="ru-RU" sz="1600"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121956" marR="121956" marT="54876" marB="5487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18,15</a:t>
                      </a:r>
                    </a:p>
                  </a:txBody>
                  <a:tcPr marL="9525" marR="9525" marT="9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13,65</a:t>
                      </a:r>
                    </a:p>
                  </a:txBody>
                  <a:tcPr marL="9525" marR="9525" marT="9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5658">
                <a:tc gridSpan="5"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Желаемая (разумная) потребность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565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Педагог-психолог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</a:tr>
              <a:tr h="37565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Учитель-логопед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</a:tr>
              <a:tr h="37565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Социальный педагог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</a:tr>
              <a:tr h="37565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Педагог-организатор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</a:tr>
              <a:tr h="370549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Методист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76" marB="54876"/>
                </a:tc>
              </a:tr>
              <a:tr h="32313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ИТОГО: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 marL="121956" marR="121956" marT="54876" marB="5487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38,5</a:t>
                      </a:r>
                    </a:p>
                  </a:txBody>
                  <a:tcPr marL="9525" marR="9525" marT="9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7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33092"/>
            <a:ext cx="12333555" cy="836906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Команды «узких» специалистов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" y="724396"/>
            <a:ext cx="12192634" cy="1456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193931" y="0"/>
            <a:ext cx="2854688" cy="42769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8065177" y="3746035"/>
            <a:ext cx="4151403" cy="311355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33092"/>
            <a:ext cx="12333555" cy="836906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Цели деятельности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" y="724396"/>
            <a:ext cx="12192634" cy="1456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i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281163" y="1069155"/>
            <a:ext cx="6984776" cy="4007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Служба медиации (примирения)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3722" y="1701602"/>
          <a:ext cx="9266617" cy="443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 cstate="print"/>
          <a:srcRect r="20313"/>
          <a:stretch>
            <a:fillRect/>
          </a:stretch>
        </p:blipFill>
        <p:spPr bwMode="auto">
          <a:xfrm>
            <a:off x="7923213" y="22225"/>
            <a:ext cx="4271962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296025" y="1701800"/>
            <a:ext cx="5967413" cy="7064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3100" b="1" i="1" smtClean="0"/>
              <a:t>Муниципальный уровень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3092"/>
            <a:ext cx="12333555" cy="836906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Нормативно-правовая база функционирования служб медиации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41" y="919315"/>
            <a:ext cx="12192634" cy="14560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i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95837" y="1167379"/>
            <a:ext cx="6408712" cy="4038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Служба медиации (примирения)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201" name="Объект 2"/>
          <p:cNvSpPr txBox="1">
            <a:spLocks/>
          </p:cNvSpPr>
          <p:nvPr/>
        </p:nvSpPr>
        <p:spPr bwMode="auto">
          <a:xfrm>
            <a:off x="3313113" y="4725988"/>
            <a:ext cx="5965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54" tIns="58627" rIns="117254" bIns="58627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altLang="ru-RU" sz="3100" b="1" i="1">
                <a:latin typeface="Cambria" pitchFamily="18" charset="0"/>
              </a:rPr>
              <a:t>Институциональный уровень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9355" y="5277647"/>
            <a:ext cx="3935907" cy="10878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7254" tIns="58627" rIns="117254" bIns="58627">
            <a:spAutoFit/>
          </a:bodyPr>
          <a:lstStyle/>
          <a:p>
            <a:pPr marL="366417" indent="-36641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100" b="1" i="1" dirty="0">
                <a:solidFill>
                  <a:schemeClr val="tx1"/>
                </a:solidFill>
              </a:rPr>
              <a:t>Приказ по учреждению</a:t>
            </a:r>
          </a:p>
          <a:p>
            <a:pPr marL="366417" indent="-36641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100" b="1" i="1" dirty="0">
                <a:solidFill>
                  <a:schemeClr val="tx1"/>
                </a:solidFill>
              </a:rPr>
              <a:t>Положение о Службе</a:t>
            </a:r>
          </a:p>
          <a:p>
            <a:pPr marL="366417" indent="-36641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100" b="1" i="1" dirty="0">
                <a:solidFill>
                  <a:schemeClr val="tx1"/>
                </a:solidFill>
              </a:rPr>
              <a:t>План работы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5902" y="2221259"/>
            <a:ext cx="4703876" cy="23343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7254" tIns="58627" rIns="117254" bIns="58627">
            <a:spAutoFit/>
          </a:bodyPr>
          <a:lstStyle/>
          <a:p>
            <a:pPr marL="366417" indent="-36641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</a:rPr>
              <a:t>Положение о Службе медиации (примирения)</a:t>
            </a:r>
          </a:p>
          <a:p>
            <a:pPr marL="366417" indent="-36641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</a:rPr>
              <a:t>Приказ Управления образования №505 от 15.09.2015г. «О создании муниципальной Службы примирения в системе образования </a:t>
            </a:r>
            <a:r>
              <a:rPr lang="ru-RU" b="1" i="1" dirty="0" err="1">
                <a:solidFill>
                  <a:schemeClr val="tx1"/>
                </a:solidFill>
              </a:rPr>
              <a:t>Грязовецкого</a:t>
            </a:r>
            <a:r>
              <a:rPr lang="ru-RU" b="1" i="1" dirty="0">
                <a:solidFill>
                  <a:schemeClr val="tx1"/>
                </a:solidFill>
              </a:rPr>
              <a:t> муниципального района»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8737" y="2221259"/>
            <a:ext cx="4606802" cy="22728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17254" tIns="58627" rIns="117254" bIns="58627">
            <a:spAutoFit/>
          </a:bodyPr>
          <a:lstStyle/>
          <a:p>
            <a:pPr marL="366417" indent="-36641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</a:rPr>
              <a:t>Федеральный закон  «Об образовании в РФ» от 29.12.2012 N 273-ФЗ </a:t>
            </a:r>
          </a:p>
          <a:p>
            <a:pPr marL="366417" indent="-36641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b="1" i="1" dirty="0">
                <a:solidFill>
                  <a:schemeClr val="tx1"/>
                </a:solidFill>
              </a:rPr>
              <a:t>Указ Президента РФ №761 от 01.06.2012г. «О национальной стратегии действий в интересах детей на 2012-2017 годы»</a:t>
            </a:r>
          </a:p>
          <a:p>
            <a:pPr marL="366417" indent="-36641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8211" name="Picture 14" descr="http://www.s-vfu.ru/universitet/o-vuze/fond-tselevogo-kapitala/O-fonde/Pictures/Documents.png"/>
          <p:cNvPicPr>
            <a:picLocks noChangeAspect="1" noChangeArrowheads="1"/>
          </p:cNvPicPr>
          <p:nvPr/>
        </p:nvPicPr>
        <p:blipFill>
          <a:blip r:embed="rId3" cstate="print"/>
          <a:srcRect b="20464"/>
          <a:stretch>
            <a:fillRect/>
          </a:stretch>
        </p:blipFill>
        <p:spPr bwMode="auto">
          <a:xfrm>
            <a:off x="-28575" y="536575"/>
            <a:ext cx="1674813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Объект 2"/>
          <p:cNvSpPr txBox="1">
            <a:spLocks/>
          </p:cNvSpPr>
          <p:nvPr/>
        </p:nvSpPr>
        <p:spPr bwMode="auto">
          <a:xfrm>
            <a:off x="1098550" y="1701800"/>
            <a:ext cx="59674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54" tIns="58627" rIns="117254" bIns="58627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altLang="ru-RU" sz="3100" b="1" i="1">
                <a:latin typeface="Cambria" pitchFamily="18" charset="0"/>
              </a:rPr>
              <a:t>Федеральный уровень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34963" y="1009650"/>
          <a:ext cx="10975975" cy="52990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86608"/>
                <a:gridCol w="1632653"/>
                <a:gridCol w="1756714"/>
              </a:tblGrid>
              <a:tr h="622080">
                <a:tc>
                  <a:txBody>
                    <a:bodyPr/>
                    <a:lstStyle/>
                    <a:p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Школы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Детские сады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</a:tr>
              <a:tr h="878229">
                <a:tc>
                  <a:txBody>
                    <a:bodyPr/>
                    <a:lstStyle/>
                    <a:p>
                      <a:r>
                        <a:rPr lang="ru-RU" sz="1700" b="1" i="1" dirty="0" smtClean="0">
                          <a:solidFill>
                            <a:schemeClr val="tx1"/>
                          </a:solidFill>
                        </a:rPr>
                        <a:t>1. Цикл занятий по обучению членов служб медиации (примирения) технологии воспитательной медиации, количество занятий</a:t>
                      </a:r>
                      <a:endParaRPr lang="ru-RU" sz="1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</a:tr>
              <a:tr h="628018">
                <a:tc>
                  <a:txBody>
                    <a:bodyPr/>
                    <a:lstStyle/>
                    <a:p>
                      <a:r>
                        <a:rPr lang="ru-RU" sz="1700" b="1" i="1" dirty="0" smtClean="0">
                          <a:solidFill>
                            <a:schemeClr val="tx1"/>
                          </a:solidFill>
                        </a:rPr>
                        <a:t>2.Информирование о</a:t>
                      </a:r>
                      <a:r>
                        <a:rPr lang="ru-RU" sz="1700" b="1" i="1" baseline="0" dirty="0" smtClean="0">
                          <a:solidFill>
                            <a:schemeClr val="tx1"/>
                          </a:solidFill>
                        </a:rPr>
                        <a:t> наличии и функционировании Служб медиации (примирения), количество слушателей</a:t>
                      </a:r>
                      <a:endParaRPr lang="ru-RU" sz="1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335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553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</a:tr>
              <a:tr h="1146260">
                <a:tc>
                  <a:txBody>
                    <a:bodyPr/>
                    <a:lstStyle/>
                    <a:p>
                      <a:r>
                        <a:rPr lang="ru-RU" sz="1700" b="1" i="1" dirty="0" smtClean="0">
                          <a:solidFill>
                            <a:schemeClr val="tx1"/>
                          </a:solidFill>
                        </a:rPr>
                        <a:t>3. Профилактические занятия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</a:rPr>
                        <a:t>с обучающимися, количество занятий/количество</a:t>
                      </a:r>
                      <a:r>
                        <a:rPr lang="ru-RU" sz="1700" b="1" i="1" baseline="0" dirty="0" smtClean="0">
                          <a:solidFill>
                            <a:schemeClr val="tx1"/>
                          </a:solidFill>
                        </a:rPr>
                        <a:t> человек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700" b="1" i="1" baseline="0" dirty="0" smtClean="0">
                          <a:solidFill>
                            <a:schemeClr val="tx1"/>
                          </a:solidFill>
                        </a:rPr>
                        <a:t>родителями, количество занятий/количество человек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700" b="1" i="1" baseline="0" dirty="0" smtClean="0">
                          <a:solidFill>
                            <a:schemeClr val="tx1"/>
                          </a:solidFill>
                        </a:rPr>
                        <a:t>педагогами, количество занятий/количество человек</a:t>
                      </a:r>
                      <a:endParaRPr lang="ru-RU" sz="1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45/697</a:t>
                      </a:r>
                    </a:p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23/409</a:t>
                      </a:r>
                    </a:p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20/88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11/338</a:t>
                      </a:r>
                    </a:p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29/304</a:t>
                      </a:r>
                    </a:p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8/115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</a:tr>
              <a:tr h="878229">
                <a:tc>
                  <a:txBody>
                    <a:bodyPr/>
                    <a:lstStyle/>
                    <a:p>
                      <a:r>
                        <a:rPr lang="ru-RU" sz="1700" b="1" i="1" dirty="0" smtClean="0">
                          <a:solidFill>
                            <a:schemeClr val="tx1"/>
                          </a:solidFill>
                        </a:rPr>
                        <a:t>4. Рассмотрение на заседаниях Службы медиации (примирения)</a:t>
                      </a:r>
                      <a:r>
                        <a:rPr lang="ru-RU" sz="1700" b="1" i="1" baseline="0" dirty="0" smtClean="0">
                          <a:solidFill>
                            <a:schemeClr val="tx1"/>
                          </a:solidFill>
                        </a:rPr>
                        <a:t> конфликтных ситуаций, количество ситуаций/количество семей</a:t>
                      </a:r>
                      <a:endParaRPr lang="ru-RU" sz="1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29/39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5/5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</a:tr>
              <a:tr h="1146260">
                <a:tc>
                  <a:txBody>
                    <a:bodyPr/>
                    <a:lstStyle/>
                    <a:p>
                      <a:r>
                        <a:rPr lang="ru-RU" sz="1700" b="1" i="1" dirty="0" smtClean="0">
                          <a:solidFill>
                            <a:schemeClr val="tx1"/>
                          </a:solidFill>
                        </a:rPr>
                        <a:t>5. Проведено консультаций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</a:rPr>
                        <a:t>для обучающихся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</a:rPr>
                        <a:t>для педагогов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700" b="1" i="1" dirty="0" smtClean="0">
                          <a:solidFill>
                            <a:schemeClr val="tx1"/>
                          </a:solidFill>
                        </a:rPr>
                        <a:t>для родителей</a:t>
                      </a:r>
                      <a:endParaRPr lang="ru-RU" sz="1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endParaRPr lang="ru-RU" sz="17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</a:p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158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  <a:tc>
                  <a:txBody>
                    <a:bodyPr/>
                    <a:lstStyle/>
                    <a:p>
                      <a:endParaRPr lang="ru-RU" sz="17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56" marR="121956" marT="54889" marB="54889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33092"/>
            <a:ext cx="12333555" cy="836906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6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Перечень проведенных мероприятий Службами примирения (медиации)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1325" y="1196975"/>
          <a:ext cx="11428414" cy="53832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11946"/>
                <a:gridCol w="1163413"/>
                <a:gridCol w="1165698"/>
                <a:gridCol w="1053700"/>
                <a:gridCol w="1058272"/>
                <a:gridCol w="1163413"/>
                <a:gridCol w="1055986"/>
                <a:gridCol w="1055986"/>
              </a:tblGrid>
              <a:tr h="74629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МБДОУ «Центр развития ребенка-детский сад № 1»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МБДОУ «Центр развития ребенка-детский сад № 2»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МБДОУ «Центр развития ребенка-детский сад № 3»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МБДОУ «Центр развития ребенка-детский сад № 4»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МБДОУ «Центр развития ребенка-детский сад № 5»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МБДОУ «Центр развития ребенка-детский сад № 6»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МБДОУ «Юровский детский сад»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286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Цикл занятий по обучению членов служб медиации (примирения) технологии воспитательной медиации, количество занятий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365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2.Информирование о наличии и функционировании Служб медиации (примирения), количество слушателей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047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Профилактические занятия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 обучающимися, количество занятий/количество человек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родителями, количество занятий/количество человек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педагогами, количество занятий/количество человек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0/0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1/23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3/127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3/127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2/28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3/94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1/23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5/105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20/30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2/24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3/106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2/30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2/35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286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Рассмотрение на заседаниях Службы медиации (примирения) конфликтных ситуаций, количество ситуаций/количество семей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9383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Проведено консультаций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для обучающихся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для педагогов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9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45720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для родителей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074" marR="67074" marT="30186" marB="301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-11854" y="189434"/>
            <a:ext cx="12333555" cy="836906"/>
          </a:xfrm>
          <a:prstGeom prst="rect">
            <a:avLst/>
          </a:prstGeom>
        </p:spPr>
        <p:txBody>
          <a:bodyPr lIns="117254" tIns="58627" rIns="117254" bIns="5862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200" b="1" i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Перечень проведенных мероприятий Службами примирения (медиации) </a:t>
            </a:r>
            <a:r>
              <a:rPr lang="ru-RU" sz="3200" b="1" i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в разрезе учреждений дошкольного образования</a:t>
            </a:r>
            <a:endParaRPr lang="ru-RU" sz="3200" b="1" i="1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2354</Words>
  <Application>Microsoft Office PowerPoint</Application>
  <PresentationFormat>Произвольный</PresentationFormat>
  <Paragraphs>765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Cambria</vt:lpstr>
      <vt:lpstr>Calibri</vt:lpstr>
      <vt:lpstr>Times New Roman</vt:lpstr>
      <vt:lpstr>Wingdings</vt:lpstr>
      <vt:lpstr>Тема Office</vt:lpstr>
      <vt:lpstr>Из опыта работы служб примирения в образовательных учреждениях Грязовецкого муниципального района</vt:lpstr>
      <vt:lpstr>Система образования Грязовецкого муниципального района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служб сопровождения в образовательных учреждениях Грязовецкого муниципального района</dc:title>
  <dc:creator>user</dc:creator>
  <cp:lastModifiedBy>308</cp:lastModifiedBy>
  <cp:revision>65</cp:revision>
  <cp:lastPrinted>2017-06-02T05:15:38Z</cp:lastPrinted>
  <dcterms:modified xsi:type="dcterms:W3CDTF">2017-06-07T05:07:15Z</dcterms:modified>
</cp:coreProperties>
</file>