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56" r:id="rId3"/>
    <p:sldId id="373" r:id="rId4"/>
    <p:sldId id="357" r:id="rId5"/>
    <p:sldId id="374" r:id="rId6"/>
    <p:sldId id="376" r:id="rId7"/>
    <p:sldId id="375" r:id="rId8"/>
    <p:sldId id="359" r:id="rId9"/>
    <p:sldId id="360" r:id="rId10"/>
    <p:sldId id="361" r:id="rId11"/>
    <p:sldId id="358" r:id="rId12"/>
    <p:sldId id="363" r:id="rId13"/>
    <p:sldId id="364" r:id="rId14"/>
    <p:sldId id="365" r:id="rId15"/>
    <p:sldId id="366" r:id="rId16"/>
    <p:sldId id="367" r:id="rId17"/>
    <p:sldId id="371" r:id="rId18"/>
    <p:sldId id="368" r:id="rId19"/>
    <p:sldId id="369" r:id="rId20"/>
    <p:sldId id="370" r:id="rId21"/>
    <p:sldId id="372" r:id="rId22"/>
    <p:sldId id="377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400" r:id="rId44"/>
    <p:sldId id="401" r:id="rId45"/>
    <p:sldId id="402" r:id="rId46"/>
    <p:sldId id="403" r:id="rId47"/>
    <p:sldId id="404" r:id="rId48"/>
    <p:sldId id="405" r:id="rId49"/>
    <p:sldId id="378" r:id="rId50"/>
  </p:sldIdLst>
  <p:sldSz cx="12192000" cy="6858000"/>
  <p:notesSz cx="6858000" cy="9144000"/>
  <p:custDataLst>
    <p:tags r:id="rId5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2" clrIdx="0">
    <p:extLst>
      <p:ext uri="{19B8F6BF-5375-455C-9EA6-DF929625EA0E}">
        <p15:presenceInfo xmlns:p15="http://schemas.microsoft.com/office/powerpoint/2012/main" userId="Еле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41F1-6581-4925-8113-2B4F94FF8D46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FB331-79F9-42E2-B6F8-844E97BB4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6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0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3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4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6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6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9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5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2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3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EBA76-49E7-4674-8C30-E165CFD64EE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74C4-5469-4D59-A89F-C2120B5B2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iro.edu.ru/html/moodle12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video/119238489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e.ru/movies/1273/matematika-v-meditsin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158" y="346722"/>
            <a:ext cx="9533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</a:t>
            </a:r>
            <a:r>
              <a:rPr lang="ru-RU" sz="3600" b="1" dirty="0" err="1" smtClean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тьюториал</a:t>
            </a:r>
            <a:endParaRPr lang="ru-RU" sz="3600" b="1" dirty="0" smtClean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«Актуальные вопросы обновления структуры и содержания математического образования в условиях реализации ФГОС общего образования» </a:t>
            </a:r>
            <a:endParaRPr lang="ru-RU" sz="3600" b="1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0143" y="4477657"/>
            <a:ext cx="7601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Михайловна Ганичева,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информационных технологий и МПИ Вологодского государственного университета, научный сотрудник лаборатории развития общего образования АОУ ВО ДПО «ВИРО»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891" y="756138"/>
            <a:ext cx="1058593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Содержание второго раздела представлено темами:</a:t>
            </a:r>
          </a:p>
          <a:p>
            <a:endParaRPr lang="ru-RU" sz="2400" b="1" dirty="0" smtClean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методики обучения геометрии на основе системы задач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изучения элементов комбинаторики, статистики и теории вероятностей в средней школе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решения задач высокого уровня сложности по алгебре и началам анализа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умений применения математических моделей при решении задач с экономическим содержанием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проектной деятельности школьников по математике</a:t>
            </a:r>
          </a:p>
          <a:p>
            <a:pPr marL="457200" indent="-457200" algn="just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Критериальный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подход к оценке образовательных результатов при изучении математики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631" y="1670539"/>
            <a:ext cx="109024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промежуточной и итоговой аттестации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Промежуточная аттестация предусмотрена: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 разделу 2 «Методические аспекты преподавания математики в современных условиях» в  форме выполнения контрольной работы.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Итоговая аттестация осуществляется в форме тестирования.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окончании курсов выдается документ о повышении квалификации установленного образца.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876" y="639322"/>
            <a:ext cx="105859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реализуется с использованием СДО </a:t>
            </a:r>
            <a:r>
              <a:rPr lang="en-US" sz="2800" b="1" dirty="0" err="1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sz="28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b="1" dirty="0" smtClean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Портал дистанционного обучения АОУ ВО ДПО «Вологодский институт развития образования» находится по адресу:</a:t>
            </a:r>
          </a:p>
          <a:p>
            <a:r>
              <a:rPr lang="ru-RU" sz="28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hlinkClick r:id="rId2"/>
              </a:rPr>
              <a:t>http://viro.edu.ru/html/moodle12/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b="1" dirty="0" smtClean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492" y="-8792"/>
            <a:ext cx="9155723" cy="68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 l="21034" t="41827" r="16226" b="35096"/>
          <a:stretch>
            <a:fillRect/>
          </a:stretch>
        </p:blipFill>
        <p:spPr bwMode="auto">
          <a:xfrm>
            <a:off x="879230" y="1389185"/>
            <a:ext cx="10581544" cy="291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431800"/>
            <a:ext cx="9753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 l="8413" t="54327" r="21274" b="25000"/>
          <a:stretch>
            <a:fillRect/>
          </a:stretch>
        </p:blipFill>
        <p:spPr bwMode="auto">
          <a:xfrm>
            <a:off x="533915" y="2798884"/>
            <a:ext cx="11329323" cy="364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37492" y="369277"/>
            <a:ext cx="1032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Материалы для изучения содержания:</a:t>
            </a:r>
            <a:endParaRPr lang="ru-RU" sz="2400" b="1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000" y="830942"/>
            <a:ext cx="1054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каждой темой курса мы работаем в течение нескольких дней. Например, для изучения первой темы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«Современное состояние, перспективы и направления развития курса математики в условиях реализации Концепции развития математического образования и введения ФГОС»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планируется два дня, с 23 по 24 августа. Для последовательного изучения текущих тем Вам предлагаются разнообразные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 ресурсы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554" y="579358"/>
            <a:ext cx="10990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модуль содержит  краткую инструкцию, материалы для изучения и задания для самопроверки.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Контрольная работа выполняется слушателем и файл с результатом работы прикрепляется к курсу в электронном виде. Преподаватель оценивает выполнение контрольной работы с использованием 10-ти балльной оценочной шкалы (по 1 баллу за задание).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Итоговое тестирование включает 15 вопросов разной сложности, количество баллов – 25.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оценка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Вашей работы за весь период складывается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суммирования оценки за промежуточную аттестацию (10 б.) и оценки итоговой работы (25 б)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492" y="369277"/>
            <a:ext cx="1032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Для прикрепления файла с выполненным практическим заданием будет дана инструкция:</a:t>
            </a:r>
            <a:endParaRPr lang="ru-RU" sz="2400" b="1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666" t="68833" r="52396" b="20334"/>
          <a:stretch/>
        </p:blipFill>
        <p:spPr>
          <a:xfrm>
            <a:off x="2387599" y="2400300"/>
            <a:ext cx="8021515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 l="5889" t="24519" r="7933" b="41346"/>
          <a:stretch>
            <a:fillRect/>
          </a:stretch>
        </p:blipFill>
        <p:spPr bwMode="auto">
          <a:xfrm>
            <a:off x="404446" y="492369"/>
            <a:ext cx="11365116" cy="337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7538" y="4185139"/>
            <a:ext cx="111310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дополнительной образовательной программы повышения квалификации Вы проходите тестирование. Тест способствуют оценке усвоения Вами учебного материала и оценивается в автоматическом режиме. В случае необходимости возможно повторное прохождение тестирования.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0922" y="404446"/>
            <a:ext cx="98825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обусловлена необходимостью оказания педагогам теоретической и практической помощи, а именно: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	в реализации Концепции развития математического образования в Российской Федерации;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	в понимании концептуальных основ ФГОС ООО и ФГОС СОО;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	в проектировании образовательного процесса на предметном содержании в логике требований ФГОС ООО и ФГОС СОО;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	в освоении и эффективном использование современных педагогических технологий в преподавании математики;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	в осмыслении необходимости развития профессиональных компетенций, предъявляемых в профессиональном стандарте педагога, для осуществления педагогической деятельности в современных образовательных условиях (овладение компетенциями, необходимыми для реализации ФГОС, Концепции развития математического образования).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3726" t="20913" r="78966" b="28606"/>
          <a:stretch>
            <a:fillRect/>
          </a:stretch>
        </p:blipFill>
        <p:spPr bwMode="auto">
          <a:xfrm>
            <a:off x="457198" y="562707"/>
            <a:ext cx="2602523" cy="56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 l="5889" t="29808" r="29567" b="44952"/>
          <a:stretch>
            <a:fillRect/>
          </a:stretch>
        </p:blipFill>
        <p:spPr bwMode="auto">
          <a:xfrm>
            <a:off x="3569677" y="1916723"/>
            <a:ext cx="8033992" cy="235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7262" y="4695092"/>
            <a:ext cx="7983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Оценку выполненных Вами практического заданий и теста Вы можете найти, выполнив следующий алгоритм действий: Настройки – Оценки – Отчет по пользователю.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949569"/>
            <a:ext cx="106914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контрольной работы и теста является обязательным условием для зачета по освоению программы повышения квалификации. Лицам, успешно освоившим дополнительную профессиональную программу повышения квалификации и прошедшим итоговую аттестацию, выдается удостоверение о повышении квалификации, образец которого установлен АОУ ВО ДПО «ВИРО».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185" y="1377864"/>
            <a:ext cx="11005457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1.1.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Современное состояние, перспективы и направления развития курса математики в условиях реализации Концепции развития математического образования и введения ФГОС (1 ч.).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 в современном мире. Проблемы развития математического образования. Модернизация содержания программ математического образования. Цели и задачи Концепции. Направления реализации Концепции.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ro.ru/wp-content/uploads/2014/12/Logo_2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515620"/>
            <a:ext cx="3627120" cy="13893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21480" y="65278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развития математического образования в Российской Федерации утверждена распоряжением Правительства Российской Федерации от 24 декабря 2013 г. № 2506-р.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5475"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ее реализации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в июле 2014 года создало Координационную группу, которую возглавил Министр образования и науки Российской Федерации Д.В. Ливанов.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5475"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октябре 2014 года Координационная группа определила федеральное государственное автономное учреждение «Федеральный институт развития образования» федеральным координатором по выполнению плана мероприятий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по реализации Концепции развития математического образования в Российской Федерации на 2015 год.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60" y="5082589"/>
            <a:ext cx="3246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текст Концепции </a:t>
            </a:r>
          </a:p>
          <a:p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 мероприятий по </a:t>
            </a:r>
          </a:p>
          <a:p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Концепции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3303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45222" y="311784"/>
            <a:ext cx="9187498" cy="5144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5222" y="5761765"/>
            <a:ext cx="10284778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https://www.hse.ru/video/119238489.html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доклад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А.Л.Семёнова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«Концепция развития математического образования в РФ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478597"/>
            <a:ext cx="11217729" cy="38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" y="622069"/>
            <a:ext cx="11628120" cy="492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математики в современном мире и в России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мысль, которая содержится в тексте Концепции: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является важным элементом национальной культуры, национальной идеи, предметом нашей гордости и конкурентным преимуществом России. Реализация этого преимущества должна быть поддержана инвестициями (прежде всего – государственными) в фундаментальные исследования и приложения математики, проектирование средств ИКТ (включая программирование), в систему математического образования и соответствующими преференциями.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Информационная, цифровая цивилизация, экономика, основанная на знании, требуют новых видов и уровней математической грамотности, культуры и компетентности от профессионалов. В частности, создание средств и инструментов ИКТ является, прежде всего, математической деятельностью.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1520" y="1155115"/>
            <a:ext cx="1053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Вопрос: Почему большинство современных спутниковых антенн выглядят одинаково?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34" y="282239"/>
            <a:ext cx="1009154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математики в современном мире и в России</a:t>
            </a:r>
          </a:p>
        </p:txBody>
      </p:sp>
      <p:pic>
        <p:nvPicPr>
          <p:cNvPr id="14" name="Рисунок 13" descr="http://vybortech.ru/wp-content/uploads/2014/07/1297521807_www.satsis.info_ku_band_55cm_satellite_dish_antenna-296x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2" y="1986112"/>
            <a:ext cx="2007235" cy="20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294385" y="1950384"/>
            <a:ext cx="1981200" cy="192151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646114" y="1950384"/>
            <a:ext cx="1958340" cy="1958340"/>
          </a:xfrm>
          <a:prstGeom prst="rect">
            <a:avLst/>
          </a:prstGeom>
        </p:spPr>
      </p:pic>
      <p:pic>
        <p:nvPicPr>
          <p:cNvPr id="18" name="Рисунок 17" descr="Параболическая антенна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68" y="4347210"/>
            <a:ext cx="2428875" cy="197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ski-omer.ru/images/data/gallery/5_big_1216133097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40" y="4361096"/>
            <a:ext cx="2859764" cy="1945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2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447824"/>
            <a:ext cx="886968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spcAft>
                <a:spcPts val="600"/>
              </a:spcAft>
            </a:pP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спутниковых антенн, в частности тех, которые принимают телевизионный сигнал, основана на оптическом свойстве параболы.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spcAft>
                <a:spcPts val="600"/>
              </a:spcAft>
            </a:pP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Парабола — это геометрическое место точек, равноудалённых от прямой (называемой директрисой) и от не лежащей на директрисе точки (называемой фокусом). Из приведённого определения параболы несложно получить «школьное»: парабола — это график квадратичной функции.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www.shapovalov.org/img9/parabol_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0" y="3764280"/>
            <a:ext cx="4114800" cy="2636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1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040" y="542985"/>
            <a:ext cx="1005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Сформулируем упомянутое оптическое свойство параболы. Если в фокусе параболы поместить точечный источник света (лампочку) и включить его, то лучи, отразившись от параболы, пойдут параллельно оси симметрии параболы, причём передний фронт будет перпендикулярен оси.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shapovalov.org/img9/parabol_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2623184"/>
            <a:ext cx="10058400" cy="255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3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1215" y="1866038"/>
            <a:ext cx="9617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разработке и реализации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дополнительной профессиональной программы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 модульно-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компетентностный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подход, так как он обеспечивает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практикоориентированную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подготовку, необходимую для освоения или совершенствования профессиональной квалификации.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11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1250" y="753586"/>
            <a:ext cx="10044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Верно и обратное — если на параболу падает поток лучей, параллельных оси симметрии, то, отразившись от параболы, лучи придут в фокус; причём придут одновременно, если передний фронт потока лучей перпендикулярен оси.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shapovalov.org/img9/parabol_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733992"/>
            <a:ext cx="10044430" cy="253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5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280" y="298768"/>
            <a:ext cx="10789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вращении параболы вокруг её оси симметрии получается параболоид вращения — поверхность второго порядка.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любом сечении параболоида плоскостями, проходящими через ось симметрии, получаются равные параболы с общим фокусом, поэтому параболоид тоже обладает оптическим свойством. Если поместить излучатель в фокус, то лучи, отразившись от поверхности, пойдут параллельно оси вращения. А если на параболоид падают лучи, параллельные его оси, то после отражения все они собираются в фокусе.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shapovalov.org/img9/parabol_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3697287"/>
            <a:ext cx="10789920" cy="2612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0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237203"/>
            <a:ext cx="11018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/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Оптическое свойство - принципиальная основа параболических антенн. Антенны могут вращаться, пример - параболические антенны в аэропортах, по форме являющиеся "ломтиками" огромных параболоидов, они и передают и принимают сигнал. Антенны могут быть неподвижными. К последнему типу относятся бытовые спутниковые телевизионные антенны ("тарелки"): их нацеливают на спутник-ретранслятор, находящийся высоко над Землёй на геостационарной орбите, после чего их положение фиксируется. 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Поскольку спутник находится далеко от поверхности, приходящие от него лучи в точке приёма антенной можно считать параллельными. В фокусе спутниковой антенны находится приёмник, от которого сигнал по кабелю отправляется к телевизору. </a:t>
            </a:r>
            <a:endParaRPr lang="ru-RU" sz="2400" dirty="0"/>
          </a:p>
        </p:txBody>
      </p:sp>
      <p:pic>
        <p:nvPicPr>
          <p:cNvPr id="3" name="Рисунок 2" descr="http://www.shapovalov.org/img9/parabol_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10" y="4093210"/>
            <a:ext cx="7235190" cy="2383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8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0" y="1549182"/>
            <a:ext cx="10378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Оптическое свойство параболы "знает" и мир живой природы. Например, некоторые северные цветы, живущие в условиях короткого лета и недостатка солнечных лучей, раскрывают лепестки в форме параболоида, чтобы "сердцу" цветка было теплее. </a:t>
            </a:r>
          </a:p>
          <a:p>
            <a:pPr indent="53340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«Параболическими» являются такие альпийские и арктические цветы, как прострел альпийский,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беквичия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ледниковая, полярный мак. Благодаря оптическому свойству параболы у таких цветов ускоряется созревание семян. Ещё одно полезное для цветов следствие свойства их параболичности — привлечение насекомых, которые любят «понежиться» в чаше цветка, а это влияет на процесс переноса пыльцы (опыление).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7210" y="964563"/>
            <a:ext cx="3166110" cy="3836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8563" y="5286494"/>
            <a:ext cx="3063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Прострел альпийский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39589" y="964563"/>
            <a:ext cx="2652713" cy="383603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7476172" y="964563"/>
            <a:ext cx="4182428" cy="3836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78042" y="5286493"/>
            <a:ext cx="2975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Беквичия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ледниковая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01253" y="5286492"/>
            <a:ext cx="20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Полярный мак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456" y="485894"/>
            <a:ext cx="10859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Видеосюжет о параболической антенне с сайта Математические этюды (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etudes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000" t="14199" r="16750" b="11200"/>
          <a:stretch/>
        </p:blipFill>
        <p:spPr>
          <a:xfrm>
            <a:off x="3078480" y="1417320"/>
            <a:ext cx="6019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29" y="150614"/>
            <a:ext cx="12160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фракталов для поиска и разведки месторождений полезных ископаемых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6280" y="1082100"/>
            <a:ext cx="733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Нетрадиционными подходами к решению проблем геологии занимается профессор кафедры геологической съемки, поисков и разведки месторождений полезных ископаемых НИ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ИрГТУ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доктор геолого-минералогических наук 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Виталий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Филонюк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. За плечами у профессора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ИрГТУ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исследовательская работа более чем на 20 месторождениях Сибири, Дальнего Востока, Урала, Закарпатья. За основу понимания геологических процессов ученый взял принципы синергетики - междисциплинарного направления научных исследований, задачей которого является изучение природных явлений на основе принципов самоорганизации </a:t>
            </a:r>
            <a:endParaRPr lang="ru-RU" sz="2400" dirty="0"/>
          </a:p>
        </p:txBody>
      </p:sp>
      <p:pic>
        <p:nvPicPr>
          <p:cNvPr id="4" name="Рисунок 3" descr="http://www.istu.edu/news/img/2013/01/fi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10000" cy="262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0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4720" y="104061"/>
            <a:ext cx="8290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&lt;Мы установили, что пространственное распределение золота и урана носит характер так называемых фрактальных кластеров, - рассказывает 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Филонюк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 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Фрактал 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собой сложную геометрическую фигуру, составленную из нескольких частей, каждая из которых подобна всей фигуре целиком, а кластер - это скопление близко расположенных, тесно связанных друг с другом частиц любой природы. В природе фрактальными свойствами обладают многие объекты, например: кроны деревьев, цветная капуста, облака, кровеносная и альвеолярная системы человека и животных, кристаллы, снежинки, элементы которых выстраиваются в одну сложную структуру, побережья".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http://www.istu.edu/news/img/2013/01/fil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621"/>
            <a:ext cx="2453640" cy="152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istu.edu/news/img/2013/01/fil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4560"/>
            <a:ext cx="245364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istu.edu/news/img/2013/01/fil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4320"/>
            <a:ext cx="245364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istu.edu/news/img/2013/01/fil6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20" y="4620309"/>
            <a:ext cx="2773680" cy="1917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120" y="630764"/>
            <a:ext cx="101803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 время разведывательных и эксплуатационных работ ученый предположил, что характер залегания полезных ископаемых подчиняется какому-то еще не изученному закону. Много лет назад с помощью товарищей распилил монолит на 250 кусков размером 2.5х2.5 см.</a:t>
            </a:r>
          </a:p>
          <a:p>
            <a:pPr indent="533400"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Исследователи рассмотрели каждый образец под микроскопом. В каждой плоскости частички золота расположились скоплениями - кластерами, образовав «карту звездного неба&gt;, как назвали ее в шутку геологи. </a:t>
            </a:r>
          </a:p>
          <a:p>
            <a:pPr indent="533400"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Сопоставление в трех плоскостях позволило создать объемную модель и выразить обнаруженную закономерность математическим языком. Оказалось, что картинка в каждой плоскости повторяла общую картину месторождения, а результаты подобных исследований, проведенных на рудниках золота и урана в Бодайбо, Челябинске, а также в Австралии, были аналогичны. Таким образом, сделан вывод о том, что распределение частиц минерала или полезного компонента подчиняется закону фрактальных кластеров». 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58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5360" y="1058317"/>
            <a:ext cx="10317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многочисленных данных ученый научился создавать необычные геологические карты: «Применяя карты фрактальных кластеров, можно по-новому понять характер залежей золота или другого полезного компонента и разрабатывать более эффективные практические решения».</a:t>
            </a:r>
          </a:p>
          <a:p>
            <a:pPr indent="62547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словам ученого, фрактальной кластеризации подчиняются все составные компоненты и свойства геологической среды. Геологи, работающие в новом направлении, решают прикладные задачи. На основе разномасштабных геологических материалов они составляют модели фрактальных кластеров различных объектов и рисуют карты. Исследователь уверен, что данные карты дают ключ к прогнозированию геологических процессов.</a:t>
            </a: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938" y="1055077"/>
            <a:ext cx="10128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профессиональных компетенций учителей математики в условиях обновления структуры и содержания математического образования согласно требованиям ФГОС ООО и СОО.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112477"/>
            <a:ext cx="99353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 освоения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36 часов, из них 34 часа – заочное обучение с использованием дистанционных образовательных технологий, 2 часа – очное обучение в форме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Режим обучения: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заочно – 3 часа в день.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3978" y="150614"/>
            <a:ext cx="547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алгоритмы шифрования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9788" t="28855" r="18475" b="25331"/>
          <a:stretch/>
        </p:blipFill>
        <p:spPr bwMode="auto">
          <a:xfrm>
            <a:off x="308954" y="723900"/>
            <a:ext cx="11726545" cy="567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4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280" y="932758"/>
            <a:ext cx="929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подпись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набор символов, который получен в результате шифрования сообщения с помощью личного секретного кода отправителя.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Отправитель может передать вместе с исходным сообщением такое же сообщение, зашифрованное с помощью своего секретного ключа (это и есть цифровая подпись). Получатель расшифровывает цифровую подпись с помощью открытого ключа. Если она совпала с незашифрованным сообщением, можно быть уверенным, что его отправил тот человек, который знает секретный код. Если сообщение было изменено при передаче, оно не совпадёт с расшифрованной цифровой подписью. Так как сообщение может быть очень длинным, для сокращения объёма передаваемых данных чаще всего шифруется не всё сообщение, а только его хэш-код.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723" y="485894"/>
            <a:ext cx="5639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Видеосюжет о «Математика в медицине»</a:t>
            </a:r>
          </a:p>
        </p:txBody>
      </p:sp>
      <p:pic>
        <p:nvPicPr>
          <p:cNvPr id="3" name="Рисунок 2" descr="http://b1.culture.ru/c/67846.440x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22" y="1695450"/>
            <a:ext cx="6675397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29644" y="968027"/>
            <a:ext cx="757213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http://www.culture.ru/movies/1273/matematika-v-meditsine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149629"/>
            <a:ext cx="11628120" cy="2233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 задачи Концепции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Концепции – вывести российское математическое образование на лидирующее положение в мире.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1365" r="32228" b="22467"/>
          <a:stretch>
            <a:fillRect/>
          </a:stretch>
        </p:blipFill>
        <p:spPr bwMode="auto">
          <a:xfrm>
            <a:off x="2423160" y="1916430"/>
            <a:ext cx="7589520" cy="463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3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320" y="149629"/>
            <a:ext cx="1162812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реализации Концепции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33701" r="17856" b="29517"/>
          <a:stretch>
            <a:fillRect/>
          </a:stretch>
        </p:blipFill>
        <p:spPr bwMode="auto">
          <a:xfrm>
            <a:off x="1075690" y="1394460"/>
            <a:ext cx="10019030" cy="473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149629"/>
            <a:ext cx="11628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Математическое просвещение и популяризация математики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486" t="20044" r="31484" b="22908"/>
          <a:stretch/>
        </p:blipFill>
        <p:spPr bwMode="auto">
          <a:xfrm>
            <a:off x="1367790" y="1349958"/>
            <a:ext cx="9254490" cy="5142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43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0" y="600461"/>
            <a:ext cx="99517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Отличительной особенностью ФГОС ООО является установление новых требований к результатам обучающихся: личностные,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предметные образовательные результаты, которые формируются путем освоения содержания общеобразовательного курса математики.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Ключевой проблемой в решении задачи повышения эффективности и качества учебного процесса является активизация учения обучающихся. Создание условий для активизации мыслительной деятельности обучающихся на уроках математики происходит в условиях использования в практике преподавания.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требованиями ФГОС ООО предусматривается 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значительное увеличение активных форм работы, направленных на вовлечение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математическую деятельность, на обеспечение понимания ими математического материала и развития интеллекта, приобретение практических навыков, умений проводить рассуждения, доказательства.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149629"/>
            <a:ext cx="1162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 </a:t>
            </a:r>
          </a:p>
        </p:txBody>
      </p:sp>
    </p:spTree>
    <p:extLst>
      <p:ext uri="{BB962C8B-B14F-4D97-AF65-F5344CB8AC3E}">
        <p14:creationId xmlns:p14="http://schemas.microsoft.com/office/powerpoint/2010/main" val="31412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320" y="364986"/>
            <a:ext cx="102717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x-none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современном </a:t>
            </a:r>
            <a:r>
              <a:rPr lang="x-none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r>
              <a:rPr lang="x-none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необходимо учить детей определять границы своего знания, видеть проблему и ставить проблемные задачи.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Во-вторых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учить детей осуществлять контроль и самоконтроль своей деятельности в соответствии с выбранными критериями.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третьих, организовать учебное сотрудничество детей, совместно-распределенную деятельность при решении учебных задач.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четвертых, создать условия 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выстраивания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ребенком индивидуальной траектории изучения предмета.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современного типа должен строиться на основе принципа системно-деятельностного подхода. Системно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 подход определяет необходимость представления нового материала через развертывание последовательности учебных задач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моделировани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изучаемых процессов, использовани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различных источников информации, в том числе информационного пространства сети Интернет, предполагает организацию учебного сотрудничества различных уровней (учитель – ученик, ученик – ученик, ученик – группа).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196" t="18286" r="15759" b="11643"/>
          <a:stretch/>
        </p:blipFill>
        <p:spPr>
          <a:xfrm>
            <a:off x="1796143" y="293914"/>
            <a:ext cx="8539842" cy="5339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914" y="5763986"/>
            <a:ext cx="1189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самопроверки по  теме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программ по математике в рамках общеобразовательных программ основного общего и среднего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5470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129" y="2029322"/>
            <a:ext cx="10727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Надеемся, что освоение программы поможет Вам в понимании концептуальных основ ФГОС ООО и подготовит к реализации требований стандарта в соответствии с концептуальными  особенностями избранного учебно-методического комплекта на предметном содержании.</a:t>
            </a:r>
          </a:p>
        </p:txBody>
      </p:sp>
    </p:spTree>
    <p:extLst>
      <p:ext uri="{BB962C8B-B14F-4D97-AF65-F5344CB8AC3E}">
        <p14:creationId xmlns:p14="http://schemas.microsoft.com/office/powerpoint/2010/main" val="18880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29290"/>
              </p:ext>
            </p:extLst>
          </p:nvPr>
        </p:nvGraphicFramePr>
        <p:xfrm>
          <a:off x="865416" y="1054095"/>
          <a:ext cx="10401299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3735"/>
                <a:gridCol w="569756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выбранного профессионального стандарта, ОТФ и (или) ТФ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Актуальные вопросы преподавания математики в условиях обновления структуры и содержания математического образования согласно требованиям ФГОС ООО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Профессиональный стандарт «Педагог» от 18.10.2013 № 544н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ОТФ: Педагогическая деятельность по проектированию и реализации образовательного процесса  в образовательных организациях дошкольного, начального общего, основном общем, среднего общего образования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ОТФ: Педагогическая деятельность по проектированию и реализации основных образовательных программ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ТФ: Модуль «Предметное обучение. Математика»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6187" y="150363"/>
            <a:ext cx="11364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Связь дополнительной профессиональной программы с профессиональными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стандартами</a:t>
            </a:r>
          </a:p>
          <a:p>
            <a:pPr indent="450215" algn="ctr">
              <a:spcAft>
                <a:spcPts val="0"/>
              </a:spcAf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96746"/>
              </p:ext>
            </p:extLst>
          </p:nvPr>
        </p:nvGraphicFramePr>
        <p:xfrm>
          <a:off x="234042" y="209097"/>
          <a:ext cx="11609616" cy="6343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2114"/>
                <a:gridCol w="6667502"/>
              </a:tblGrid>
              <a:tr h="144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компетенции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  <a:tr h="144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  <a:tr h="50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ВД 1. Педагогическая деятельность по проектированию и реализации образовательного процесса в образовательных организациях основного общего, среднего общего образования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1.1 Разработка и реализация программ учебных дисциплин по математике в рамках основной общеобразовательной программы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  <a:tr h="118271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1.2. Организация, осуществление контроля и оценки учебных достижений, текущих и итоговых результатов освоения основной образовательной программы обучающимися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  <a:tr h="233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1.3. Формирование универсальных учебных действий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  <a:tr h="32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1.4. Формирование навыков, связанных с информационно-коммуникативными технологиями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  <a:tr h="32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ВД. 2. Педагогическая деятельность по проектированию и реализации основных общеобразовательных программ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2.1. Формирование общекультурных компетенций и понимания места предмета «математика» в общей картине мира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7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86665"/>
              </p:ext>
            </p:extLst>
          </p:nvPr>
        </p:nvGraphicFramePr>
        <p:xfrm>
          <a:off x="293913" y="1466396"/>
          <a:ext cx="11609616" cy="3669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2387"/>
                <a:gridCol w="7217229"/>
              </a:tblGrid>
              <a:tr h="32235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ВД. 3.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«Предметное обучение. Математика»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3.1. Формирование конкретных знаний, умений и навыков в области математики и информатики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  <a:tr h="589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3.2. Формирование у обучающихся умения пользоваться заданной математической моделью, в частности, формулой, геометрической конфигурацией, алгоритмом, оценивать возможный результат моделирования (например, вычисления)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  <a:tr h="589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3.3. Профессиональное использование элементов информационной образовательной среды с учетом возможностей применения новых элементов такой среды, отсутствующих в конкретной образовательной организации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8" marR="16688" marT="27455" marB="274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0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28258"/>
              </p:ext>
            </p:extLst>
          </p:nvPr>
        </p:nvGraphicFramePr>
        <p:xfrm>
          <a:off x="269630" y="265937"/>
          <a:ext cx="11922370" cy="6681436"/>
        </p:xfrm>
        <a:graphic>
          <a:graphicData uri="http://schemas.openxmlformats.org/drawingml/2006/table">
            <a:tbl>
              <a:tblPr/>
              <a:tblGrid>
                <a:gridCol w="651296"/>
                <a:gridCol w="5119927"/>
                <a:gridCol w="1194046"/>
                <a:gridCol w="1071432"/>
                <a:gridCol w="1061021"/>
                <a:gridCol w="1255276"/>
                <a:gridCol w="1569372"/>
              </a:tblGrid>
              <a:tr h="169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разделов, модулей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Трудоёмкость, ч.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Форма промежуточной и итоговой аттестации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Всего часов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Аудиторная работа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Лекции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Практические занятия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Вводный тьюториал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Раздел 1.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Современное состояние, перспективы и направления развития курса математики в условиях реализации Концепции развития математического образования и введения ФГОС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Раздел 2.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Методические аспекты преподавания математики в современных условиях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Контрольная работа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Итоговая аттестация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Итоговая работа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Рефлексивный тьюториал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1017" y="1106528"/>
          <a:ext cx="11517922" cy="5418666"/>
        </p:xfrm>
        <a:graphic>
          <a:graphicData uri="http://schemas.openxmlformats.org/drawingml/2006/table">
            <a:tbl>
              <a:tblPr/>
              <a:tblGrid>
                <a:gridCol w="797150"/>
                <a:gridCol w="4671664"/>
                <a:gridCol w="1354016"/>
                <a:gridCol w="1143000"/>
                <a:gridCol w="1195753"/>
                <a:gridCol w="1266093"/>
                <a:gridCol w="1090246"/>
              </a:tblGrid>
              <a:tr h="198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Раздел 1.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Современное состояние, перспективы и направления развития курса математики в условиях реализации Концепции развития математического образования и введения ФГОС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1.1.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Современное состояние, перспективы и направления развития курса математики в условиях реализации Концепции развития математического образования и введения ФГОС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1.2.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Разработка программ по математике в рамках общеобразовательных программ основного общего и среднего общего образования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1.3.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Психолого-педагогические аспекты образовательного процесса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7492" y="369277"/>
            <a:ext cx="1032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Содержание первого раздела:</a:t>
            </a:r>
            <a:endParaRPr lang="ru-RU" sz="2400" b="1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ca1d476c045c0cdc23fa4f370866eec5892e7f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2075</Words>
  <Application>Microsoft Office PowerPoint</Application>
  <PresentationFormat>Широкоэкранный</PresentationFormat>
  <Paragraphs>198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88</cp:revision>
  <dcterms:created xsi:type="dcterms:W3CDTF">2015-12-02T21:16:55Z</dcterms:created>
  <dcterms:modified xsi:type="dcterms:W3CDTF">2016-08-23T08:23:06Z</dcterms:modified>
</cp:coreProperties>
</file>