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sldIdLst>
    <p:sldId id="256" r:id="rId2"/>
    <p:sldId id="296" r:id="rId3"/>
    <p:sldId id="257" r:id="rId4"/>
    <p:sldId id="294" r:id="rId5"/>
    <p:sldId id="259" r:id="rId6"/>
    <p:sldId id="261" r:id="rId7"/>
    <p:sldId id="299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3" r:id="rId16"/>
    <p:sldId id="275" r:id="rId17"/>
    <p:sldId id="277" r:id="rId18"/>
    <p:sldId id="279" r:id="rId19"/>
    <p:sldId id="297" r:id="rId20"/>
    <p:sldId id="298" r:id="rId21"/>
    <p:sldId id="288" r:id="rId22"/>
    <p:sldId id="285" r:id="rId23"/>
    <p:sldId id="289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06600"/>
    <a:srgbClr val="FF5050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2" autoAdjust="0"/>
    <p:restoredTop sz="95052" autoAdjust="0"/>
  </p:normalViewPr>
  <p:slideViewPr>
    <p:cSldViewPr>
      <p:cViewPr varScale="1">
        <p:scale>
          <a:sx n="75" d="100"/>
          <a:sy n="75" d="100"/>
        </p:scale>
        <p:origin x="-8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9E217-DDC4-44C0-928C-E7841F8E132F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87D37-39B4-4B8D-8F4A-8D9CE11D0B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19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30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9894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8919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9358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52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4170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106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396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601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3086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355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5195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6936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616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создание полнотекстовых 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мультимедийных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краеведческих баз данных – один  из путей дальнейшего развития Вологодской областной научной библиотеки.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24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2832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710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6681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3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979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Третья часть включает сведения о вологжанах-участниках Первой мировой войны. Тысячи из них ушли на фронт из многочисленных деревень обширной Вологодской губернии, сотни из них проявили чудеса героизма и были награждены высшей воинской наградой – Георгиевским крестом.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7D37-39B4-4B8D-8F4A-8D9CE11D0B3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876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4F984-73E4-4555-8003-A308E6CB4C3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22C88-CC4C-4E1E-AC45-746C59BB8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980728"/>
            <a:ext cx="6192688" cy="374441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Электронная </a:t>
            </a:r>
            <a:r>
              <a:rPr lang="ru-RU" sz="3800" b="1" dirty="0" err="1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медиатека</a:t>
            </a:r>
            <a: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/>
            </a:r>
            <a:b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</a:br>
            <a: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«Память Вологды»</a:t>
            </a:r>
            <a:b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</a:br>
            <a: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как информационный ресурс исторического краеведения</a:t>
            </a:r>
            <a:endParaRPr lang="ru-RU" sz="3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076056" y="5679539"/>
            <a:ext cx="406794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Волкова М.С., зам. директора</a:t>
            </a: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по библиотечной работе</a:t>
            </a: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Вологодской областной</a:t>
            </a: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универсальной научной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библиотеки им. И.В. Бабушкина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4002" cy="68580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" y="0"/>
            <a:ext cx="9144002" cy="68580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screen"/>
          <a:srcRect b="3085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22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70" y="0"/>
            <a:ext cx="912385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0"/>
            <a:ext cx="9186931" cy="68580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Рисунок1-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-1"/>
            <a:ext cx="9143999" cy="6831918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  <p:pic>
        <p:nvPicPr>
          <p:cNvPr id="12" name="Рисунок 11" descr="3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70" y="0"/>
            <a:ext cx="91339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-.png"/>
          <p:cNvPicPr>
            <a:picLocks noChangeAspect="1"/>
          </p:cNvPicPr>
          <p:nvPr/>
        </p:nvPicPr>
        <p:blipFill>
          <a:blip r:embed="rId3" cstate="screen"/>
          <a:srcRect b="6455"/>
          <a:stretch>
            <a:fillRect/>
          </a:stretch>
        </p:blipFill>
        <p:spPr>
          <a:xfrm>
            <a:off x="0" y="-1"/>
            <a:ext cx="9160982" cy="6858001"/>
          </a:xfrm>
          <a:prstGeom prst="rect">
            <a:avLst/>
          </a:prstGeom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4" cstate="screen"/>
          <a:srcRect r="4975" b="109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803470"/>
            <a:ext cx="9144000" cy="4054530"/>
          </a:xfrm>
          <a:prstGeom prst="rect">
            <a:avLst/>
          </a:prstGeom>
        </p:spPr>
      </p:pic>
      <p:pic>
        <p:nvPicPr>
          <p:cNvPr id="50" name="Рисунок 49" descr="3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screen"/>
          <a:srcRect r="6250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4" cstate="screen"/>
          <a:srcRect l="9051" t="5901" r="8263" b="153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screen"/>
          <a:srcRect r="1782" b="22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0012" y="1071546"/>
            <a:ext cx="8789706" cy="5424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исунок1-.png"/>
          <p:cNvPicPr>
            <a:picLocks noChangeAspect="1"/>
          </p:cNvPicPr>
          <p:nvPr/>
        </p:nvPicPr>
        <p:blipFill>
          <a:blip r:embed="rId4" cstate="screen"/>
          <a:srcRect b="2751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16" name="Рисунок 15" descr="2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0"/>
            <a:ext cx="9144000" cy="685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screen"/>
          <a:srcRect r="1963" b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 r="1963" b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70" y="0"/>
            <a:ext cx="9123859" cy="6858000"/>
          </a:xfrm>
          <a:prstGeom prst="rect">
            <a:avLst/>
          </a:prstGeom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6" cstate="screen">
            <a:lum bright="-29000"/>
          </a:blip>
          <a:srcRect/>
          <a:stretch>
            <a:fillRect/>
          </a:stretch>
        </p:blipFill>
        <p:spPr bwMode="auto">
          <a:xfrm>
            <a:off x="2699792" y="836712"/>
            <a:ext cx="3672408" cy="5176767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screen"/>
          <a:srcRect t="1660" b="23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2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684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5110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20587" y="202805"/>
            <a:ext cx="4601947" cy="3082179"/>
          </a:xfrm>
          <a:prstGeom prst="rect">
            <a:avLst/>
          </a:prstGeom>
          <a:ln w="63500" cmpd="tri">
            <a:solidFill>
              <a:schemeClr val="bg1"/>
            </a:solidFill>
          </a:ln>
          <a:effectLst>
            <a:innerShdw blurRad="152400" dir="6060000">
              <a:schemeClr val="bg1">
                <a:alpha val="91000"/>
              </a:schemeClr>
            </a:innerShdw>
          </a:effectLst>
        </p:spPr>
      </p:pic>
      <p:pic>
        <p:nvPicPr>
          <p:cNvPr id="5" name="Рисунок 4" descr="1605110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62542" y="3573016"/>
            <a:ext cx="4601946" cy="3067964"/>
          </a:xfrm>
          <a:prstGeom prst="rect">
            <a:avLst/>
          </a:prstGeom>
          <a:ln w="63500" cmpd="tri">
            <a:solidFill>
              <a:schemeClr val="bg1"/>
            </a:solidFill>
          </a:ln>
          <a:effectLst>
            <a:innerShdw blurRad="152400" dir="6060000">
              <a:schemeClr val="bg1">
                <a:alpha val="91000"/>
              </a:scheme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67944" y="3933056"/>
            <a:ext cx="93610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4391981" y="-2943707"/>
            <a:ext cx="432048" cy="7560839"/>
          </a:xfrm>
          <a:prstGeom prst="leftBrace">
            <a:avLst>
              <a:gd name="adj1" fmla="val 82941"/>
              <a:gd name="adj2" fmla="val 51980"/>
            </a:avLst>
          </a:prstGeom>
          <a:ln w="9207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Рисунок1--.png"/>
          <p:cNvPicPr>
            <a:picLocks noChangeAspect="1"/>
          </p:cNvPicPr>
          <p:nvPr/>
        </p:nvPicPr>
        <p:blipFill>
          <a:blip r:embed="rId4" cstate="screen"/>
          <a:srcRect t="28297" b="12020"/>
          <a:stretch>
            <a:fillRect/>
          </a:stretch>
        </p:blipFill>
        <p:spPr>
          <a:xfrm>
            <a:off x="0" y="0"/>
            <a:ext cx="9144000" cy="792088"/>
          </a:xfrm>
          <a:prstGeom prst="rect">
            <a:avLst/>
          </a:prstGeom>
        </p:spPr>
      </p:pic>
      <p:sp>
        <p:nvSpPr>
          <p:cNvPr id="12" name="Развернутая стрелка 11"/>
          <p:cNvSpPr/>
          <p:nvPr/>
        </p:nvSpPr>
        <p:spPr>
          <a:xfrm rot="5400000">
            <a:off x="3707904" y="2060848"/>
            <a:ext cx="3240360" cy="1080120"/>
          </a:xfrm>
          <a:prstGeom prst="uturnArrow">
            <a:avLst>
              <a:gd name="adj1" fmla="val 4650"/>
              <a:gd name="adj2" fmla="val 6975"/>
              <a:gd name="adj3" fmla="val 29070"/>
              <a:gd name="adj4" fmla="val 62792"/>
              <a:gd name="adj5" fmla="val 100000"/>
            </a:avLst>
          </a:prstGeom>
          <a:solidFill>
            <a:srgbClr val="C00000"/>
          </a:solidFill>
          <a:ln w="158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 descr="11111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757942"/>
            <a:ext cx="9144000" cy="610005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71800" y="3501008"/>
            <a:ext cx="2160240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111.jp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2">
                <a:tint val="45000"/>
                <a:satMod val="400000"/>
              </a:schemeClr>
            </a:duotone>
            <a:lum bright="-7000" contrast="-3000"/>
          </a:blip>
          <a:stretch>
            <a:fillRect/>
          </a:stretch>
        </p:blipFill>
        <p:spPr>
          <a:xfrm rot="21064807">
            <a:off x="236115" y="3475946"/>
            <a:ext cx="2288748" cy="3224111"/>
          </a:xfrm>
          <a:prstGeom prst="rect">
            <a:avLst/>
          </a:prstGeom>
          <a:ln w="6350" cmpd="tri">
            <a:solidFill>
              <a:schemeClr val="tx1">
                <a:lumMod val="65000"/>
                <a:lumOff val="35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9" name="Рисунок 18" descr="1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62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имени-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764704"/>
            <a:ext cx="8424936" cy="5821931"/>
          </a:xfrm>
          <a:prstGeom prst="rect">
            <a:avLst/>
          </a:prstGeom>
        </p:spPr>
      </p:pic>
      <p:pic>
        <p:nvPicPr>
          <p:cNvPr id="3" name="Рисунок 2" descr="Без имени-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9706998">
            <a:off x="5859351" y="4210197"/>
            <a:ext cx="25908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van-monetkin.info/socialnie_seti/images/socialnie_seti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55776" y="0"/>
            <a:ext cx="4077071" cy="3429000"/>
          </a:xfrm>
          <a:prstGeom prst="rect">
            <a:avLst/>
          </a:prstGeom>
          <a:noFill/>
        </p:spPr>
      </p:pic>
      <p:pic>
        <p:nvPicPr>
          <p:cNvPr id="11" name="Рисунок 10" descr="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249466"/>
            <a:ext cx="4376566" cy="3608534"/>
          </a:xfrm>
          <a:prstGeom prst="rect">
            <a:avLst/>
          </a:prstGeom>
        </p:spPr>
      </p:pic>
      <p:pic>
        <p:nvPicPr>
          <p:cNvPr id="12" name="Рисунок 11" descr="2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57715" y="3267753"/>
            <a:ext cx="4486285" cy="3590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00918" y="1988840"/>
            <a:ext cx="6063570" cy="4680520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" name="Рисунок 3" descr="Без имени-2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504" y="44624"/>
            <a:ext cx="299085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1628800"/>
            <a:ext cx="4176464" cy="201622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БЛАГОДАРЮ</a:t>
            </a:r>
            <a:b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</a:br>
            <a: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ЗА</a:t>
            </a:r>
            <a:b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</a:br>
            <a:r>
              <a:rPr lang="ru-RU" sz="3800" b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ВНИМАНИЕ</a:t>
            </a:r>
            <a:endParaRPr lang="ru-RU" sz="3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5969496"/>
            <a:ext cx="2664296" cy="771872"/>
          </a:xfrm>
        </p:spPr>
        <p:txBody>
          <a:bodyPr>
            <a:normAutofit fontScale="85000" lnSpcReduction="20000"/>
          </a:bodyPr>
          <a:lstStyle/>
          <a:p>
            <a:pPr algn="r">
              <a:spcBef>
                <a:spcPts val="0"/>
              </a:spcBef>
            </a:pPr>
            <a:r>
              <a:rPr lang="ru-RU" sz="1200" dirty="0"/>
              <a:t>Волкова М.С</a:t>
            </a:r>
            <a:r>
              <a:rPr lang="ru-RU" sz="1200" dirty="0" smtClean="0"/>
              <a:t>.,</a:t>
            </a:r>
          </a:p>
          <a:p>
            <a:pPr algn="r">
              <a:spcBef>
                <a:spcPts val="0"/>
              </a:spcBef>
            </a:pPr>
            <a:r>
              <a:rPr lang="ru-RU" sz="1200" smtClean="0"/>
              <a:t>Заместитель  </a:t>
            </a:r>
            <a:r>
              <a:rPr lang="ru-RU" sz="1200" dirty="0" smtClean="0"/>
              <a:t>директора</a:t>
            </a:r>
          </a:p>
          <a:p>
            <a:pPr algn="r">
              <a:spcBef>
                <a:spcPts val="0"/>
              </a:spcBef>
            </a:pPr>
            <a:r>
              <a:rPr lang="ru-RU" sz="1200" dirty="0" smtClean="0"/>
              <a:t>по  библиотечной работе </a:t>
            </a:r>
          </a:p>
          <a:p>
            <a:pPr algn="r">
              <a:spcBef>
                <a:spcPts val="0"/>
              </a:spcBef>
            </a:pPr>
            <a:r>
              <a:rPr lang="ru-RU" sz="1200" dirty="0" smtClean="0"/>
              <a:t>Вологодской  областной </a:t>
            </a:r>
            <a:r>
              <a:rPr lang="ru-RU" sz="1200" dirty="0"/>
              <a:t>универсальной научной </a:t>
            </a:r>
            <a:r>
              <a:rPr lang="ru-RU" sz="1200" dirty="0" smtClean="0"/>
              <a:t> библиотеки </a:t>
            </a:r>
            <a:r>
              <a:rPr lang="ru-RU" sz="1200" dirty="0"/>
              <a:t>им. И.В. </a:t>
            </a:r>
            <a:r>
              <a:rPr lang="ru-RU" sz="1200" dirty="0" smtClean="0"/>
              <a:t>Бабушкина</a:t>
            </a:r>
            <a:endParaRPr lang="ru-RU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1800" y="18864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Bookman Old Style" pitchFamily="18" charset="0"/>
              </a:rPr>
              <a:t>2015 год</a:t>
            </a:r>
            <a:endParaRPr lang="ru-RU" sz="36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Рисунок1.png"/>
          <p:cNvPicPr>
            <a:picLocks noChangeAspect="1"/>
          </p:cNvPicPr>
          <p:nvPr/>
        </p:nvPicPr>
        <p:blipFill>
          <a:blip r:embed="rId3" cstate="screen"/>
          <a:srcRect r="9913"/>
          <a:stretch>
            <a:fillRect/>
          </a:stretch>
        </p:blipFill>
        <p:spPr>
          <a:xfrm>
            <a:off x="467544" y="1124744"/>
            <a:ext cx="8208912" cy="5339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-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6382" y="836712"/>
            <a:ext cx="9107618" cy="60212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2132856"/>
            <a:ext cx="1080120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4283969" y="-2979712"/>
            <a:ext cx="648070" cy="7560839"/>
          </a:xfrm>
          <a:prstGeom prst="leftBrace">
            <a:avLst>
              <a:gd name="adj1" fmla="val 55172"/>
              <a:gd name="adj2" fmla="val 52379"/>
            </a:avLst>
          </a:prstGeom>
          <a:ln w="92075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гнутая вверх стрелка 7"/>
          <p:cNvSpPr/>
          <p:nvPr/>
        </p:nvSpPr>
        <p:spPr>
          <a:xfrm rot="8909743">
            <a:off x="1070192" y="1201443"/>
            <a:ext cx="4483336" cy="1917548"/>
          </a:xfrm>
          <a:prstGeom prst="curvedDownArrow">
            <a:avLst>
              <a:gd name="adj1" fmla="val 21020"/>
              <a:gd name="adj2" fmla="val 45702"/>
              <a:gd name="adj3" fmla="val 484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Рисунок1--.png"/>
          <p:cNvPicPr>
            <a:picLocks noChangeAspect="1"/>
          </p:cNvPicPr>
          <p:nvPr/>
        </p:nvPicPr>
        <p:blipFill>
          <a:blip r:embed="rId3" cstate="screen"/>
          <a:srcRect t="28297" b="12020"/>
          <a:stretch>
            <a:fillRect/>
          </a:stretch>
        </p:blipFill>
        <p:spPr>
          <a:xfrm>
            <a:off x="0" y="0"/>
            <a:ext cx="9144000" cy="79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-5517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screen"/>
          <a:srcRect b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Цели </a:t>
            </a:r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проекта</a:t>
            </a:r>
            <a:b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«</a:t>
            </a:r>
            <a:r>
              <a:rPr lang="ru-RU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Память Вологды</a:t>
            </a:r>
            <a:r>
              <a:rPr lang="ru-RU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»:</a:t>
            </a:r>
            <a:endParaRPr lang="ru-RU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328591"/>
          </a:xfrm>
        </p:spPr>
        <p:txBody>
          <a:bodyPr>
            <a:noAutofit/>
          </a:bodyPr>
          <a:lstStyle/>
          <a:p>
            <a:pPr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+mj-lt"/>
              </a:rPr>
              <a:t>Обеспечить </a:t>
            </a:r>
            <a:r>
              <a:rPr lang="ru-RU" sz="2200" dirty="0">
                <a:latin typeface="+mj-lt"/>
              </a:rPr>
              <a:t>возможно более полное выявление и приведение в известность основных печатных источников по истории края: листовок, газет, журналов, </a:t>
            </a:r>
            <a:r>
              <a:rPr lang="ru-RU" sz="2200" dirty="0" err="1">
                <a:latin typeface="+mj-lt"/>
              </a:rPr>
              <a:t>изоматериалов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smtClean="0">
                <a:latin typeface="+mj-lt"/>
              </a:rPr>
              <a:t>(открыток, </a:t>
            </a:r>
            <a:r>
              <a:rPr lang="ru-RU" sz="2200" dirty="0">
                <a:latin typeface="+mj-lt"/>
              </a:rPr>
              <a:t>плакатов и пр.), книг и брошюр;</a:t>
            </a:r>
          </a:p>
          <a:p>
            <a:pPr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+mj-lt"/>
              </a:rPr>
              <a:t>Обеспечить </a:t>
            </a:r>
            <a:r>
              <a:rPr lang="ru-RU" sz="2200" dirty="0">
                <a:latin typeface="+mj-lt"/>
              </a:rPr>
              <a:t>их гарантированную сохранность и одновременно доступность для исследователей и любых других пользователей путем создания соответствующих электронных коллекций;</a:t>
            </a:r>
          </a:p>
          <a:p>
            <a:pPr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+mj-lt"/>
              </a:rPr>
              <a:t>Развить </a:t>
            </a:r>
            <a:r>
              <a:rPr lang="ru-RU" sz="2200" dirty="0">
                <a:latin typeface="+mj-lt"/>
              </a:rPr>
              <a:t>и обеспечить самый широкий общественный интерес к теме истории края как к ключевой и важной для понимания современности, представив источники, дающие живую, объемную и по возможности объективную картину жизни; </a:t>
            </a:r>
          </a:p>
          <a:p>
            <a:pPr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+mj-lt"/>
              </a:rPr>
              <a:t>Продемонстрировать </a:t>
            </a:r>
            <a:r>
              <a:rPr lang="ru-RU" sz="2200" dirty="0">
                <a:latin typeface="+mj-lt"/>
              </a:rPr>
              <a:t>возможности библиотек как хранителей и публикаторов ценных исторических материалов; привлечь новых посетителей в саму библиотеку и на наш сайт</a:t>
            </a:r>
            <a:r>
              <a:rPr lang="ru-RU" sz="2200" dirty="0" smtClean="0">
                <a:latin typeface="+mj-lt"/>
              </a:rPr>
              <a:t>.</a:t>
            </a:r>
            <a:endParaRPr lang="ru-R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81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Вологжане отправляются на фронт&#10;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29256" y="2428868"/>
            <a:ext cx="3397523" cy="416305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35842" name="Picture 2" descr="Раздача георгиевских наград.&#10;(Источник: Лазарев С.А. Герои Великой войны. Известные и неизвестные. – СПб., 2007).&#10;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0616" y="2428868"/>
            <a:ext cx="4223384" cy="414340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231</Words>
  <Application>Microsoft Office PowerPoint</Application>
  <PresentationFormat>Экран (4:3)</PresentationFormat>
  <Paragraphs>40</Paragraphs>
  <Slides>24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Электронная медиатека «Память Вологды» как информационный ресурс исторического краеведения</vt:lpstr>
      <vt:lpstr>Слайд 2</vt:lpstr>
      <vt:lpstr>Слайд 3</vt:lpstr>
      <vt:lpstr>Слайд 4</vt:lpstr>
      <vt:lpstr>Слайд 5</vt:lpstr>
      <vt:lpstr>Слайд 6</vt:lpstr>
      <vt:lpstr>Цели проекта «Память Вологды»: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БЛАГОДАРЮ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медиатека «Память Вологды» как информационный ресурс исторического краеведения</dc:title>
  <dc:creator>user</dc:creator>
  <cp:lastModifiedBy>Информатика</cp:lastModifiedBy>
  <cp:revision>115</cp:revision>
  <dcterms:created xsi:type="dcterms:W3CDTF">2016-05-10T08:04:55Z</dcterms:created>
  <dcterms:modified xsi:type="dcterms:W3CDTF">2016-09-16T07:31:54Z</dcterms:modified>
</cp:coreProperties>
</file>