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82"/>
  </p:notesMasterIdLst>
  <p:sldIdLst>
    <p:sldId id="256" r:id="rId2"/>
    <p:sldId id="347" r:id="rId3"/>
    <p:sldId id="257" r:id="rId4"/>
    <p:sldId id="314" r:id="rId5"/>
    <p:sldId id="275" r:id="rId6"/>
    <p:sldId id="353" r:id="rId7"/>
    <p:sldId id="357" r:id="rId8"/>
    <p:sldId id="261" r:id="rId9"/>
    <p:sldId id="319" r:id="rId10"/>
    <p:sldId id="312" r:id="rId11"/>
    <p:sldId id="364" r:id="rId12"/>
    <p:sldId id="350" r:id="rId13"/>
    <p:sldId id="330" r:id="rId14"/>
    <p:sldId id="258" r:id="rId15"/>
    <p:sldId id="285" r:id="rId16"/>
    <p:sldId id="264" r:id="rId17"/>
    <p:sldId id="262" r:id="rId18"/>
    <p:sldId id="263" r:id="rId19"/>
    <p:sldId id="259" r:id="rId20"/>
    <p:sldId id="286" r:id="rId21"/>
    <p:sldId id="284" r:id="rId22"/>
    <p:sldId id="354" r:id="rId23"/>
    <p:sldId id="271" r:id="rId24"/>
    <p:sldId id="269" r:id="rId25"/>
    <p:sldId id="272" r:id="rId26"/>
    <p:sldId id="365" r:id="rId27"/>
    <p:sldId id="270" r:id="rId28"/>
    <p:sldId id="289" r:id="rId29"/>
    <p:sldId id="290" r:id="rId30"/>
    <p:sldId id="331" r:id="rId31"/>
    <p:sldId id="362" r:id="rId32"/>
    <p:sldId id="359" r:id="rId33"/>
    <p:sldId id="358" r:id="rId34"/>
    <p:sldId id="282" r:id="rId35"/>
    <p:sldId id="301" r:id="rId36"/>
    <p:sldId id="287" r:id="rId37"/>
    <p:sldId id="279" r:id="rId38"/>
    <p:sldId id="302" r:id="rId39"/>
    <p:sldId id="345" r:id="rId40"/>
    <p:sldId id="303" r:id="rId41"/>
    <p:sldId id="369" r:id="rId42"/>
    <p:sldId id="335" r:id="rId43"/>
    <p:sldId id="304" r:id="rId44"/>
    <p:sldId id="349" r:id="rId45"/>
    <p:sldId id="305" r:id="rId46"/>
    <p:sldId id="356" r:id="rId47"/>
    <p:sldId id="355" r:id="rId48"/>
    <p:sldId id="334" r:id="rId49"/>
    <p:sldId id="309" r:id="rId50"/>
    <p:sldId id="339" r:id="rId51"/>
    <p:sldId id="310" r:id="rId52"/>
    <p:sldId id="361" r:id="rId53"/>
    <p:sldId id="340" r:id="rId54"/>
    <p:sldId id="306" r:id="rId55"/>
    <p:sldId id="296" r:id="rId56"/>
    <p:sldId id="297" r:id="rId57"/>
    <p:sldId id="299" r:id="rId58"/>
    <p:sldId id="328" r:id="rId59"/>
    <p:sldId id="329" r:id="rId60"/>
    <p:sldId id="332" r:id="rId61"/>
    <p:sldId id="333" r:id="rId62"/>
    <p:sldId id="351" r:id="rId63"/>
    <p:sldId id="325" r:id="rId64"/>
    <p:sldId id="348" r:id="rId65"/>
    <p:sldId id="336" r:id="rId66"/>
    <p:sldId id="326" r:id="rId67"/>
    <p:sldId id="352" r:id="rId68"/>
    <p:sldId id="327" r:id="rId69"/>
    <p:sldId id="363" r:id="rId70"/>
    <p:sldId id="298" r:id="rId71"/>
    <p:sldId id="324" r:id="rId72"/>
    <p:sldId id="338" r:id="rId73"/>
    <p:sldId id="344" r:id="rId74"/>
    <p:sldId id="323" r:id="rId75"/>
    <p:sldId id="300" r:id="rId76"/>
    <p:sldId id="346" r:id="rId77"/>
    <p:sldId id="366" r:id="rId78"/>
    <p:sldId id="367" r:id="rId79"/>
    <p:sldId id="368" r:id="rId80"/>
    <p:sldId id="308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B14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33" autoAdjust="0"/>
  </p:normalViewPr>
  <p:slideViewPr>
    <p:cSldViewPr>
      <p:cViewPr varScale="1">
        <p:scale>
          <a:sx n="75" d="100"/>
          <a:sy n="75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F3D586A-53E3-4730-B906-BE9F0251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39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79DEF8-1EE7-4DC5-ACD1-18E4FDE5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8374-FD10-4056-9AB8-53C66099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79DD4-8BCB-40AF-8134-F5805897D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6C26-C942-4313-86E6-D12DE72A9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50106-D5D0-4981-B490-E57167D5E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30885-D651-4442-847D-1F4683E5B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DF42-6EDE-44AF-8A5B-8FFC3F275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9165-9343-4407-A770-E91A63C78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A434-7402-4AC4-BC46-BF5004F43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FE94-9552-4277-B726-52E0BBFEC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FC8F-24DC-4126-9D2B-C48579D0A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2288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2288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288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7729B9C4-16E2-4BFC-B778-0C92229F3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7924800" cy="3124200"/>
          </a:xfrm>
        </p:spPr>
        <p:txBody>
          <a:bodyPr/>
          <a:lstStyle/>
          <a:p>
            <a:pPr eaLnBrk="1" hangingPunct="1"/>
            <a:r>
              <a:rPr lang="ru-RU" sz="4400" smtClean="0"/>
              <a:t>Источники обеспечения </a:t>
            </a:r>
            <a:br>
              <a:rPr lang="ru-RU" sz="4400" smtClean="0"/>
            </a:br>
            <a:r>
              <a:rPr lang="ru-RU" sz="4400" smtClean="0"/>
              <a:t>и тематика регионального компонента в преподавании истории и культуры Архангельского Севера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543800" cy="2133600"/>
          </a:xfrm>
        </p:spPr>
        <p:txBody>
          <a:bodyPr/>
          <a:lstStyle/>
          <a:p>
            <a:pPr eaLnBrk="1" hangingPunct="1"/>
            <a:r>
              <a:rPr lang="ru-RU" smtClean="0"/>
              <a:t>Выступление на семинаре</a:t>
            </a:r>
          </a:p>
          <a:p>
            <a:pPr eaLnBrk="1" hangingPunct="1"/>
            <a:r>
              <a:rPr lang="ru-RU" smtClean="0"/>
              <a:t>г. Вологда</a:t>
            </a:r>
          </a:p>
          <a:p>
            <a:pPr eaLnBrk="1" hangingPunct="1"/>
            <a:r>
              <a:rPr lang="ru-RU" smtClean="0"/>
              <a:t>14-15 сент. 2016 г.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Учебное пособие проф. В.Н.Булатова «Русский Север»</a:t>
            </a:r>
          </a:p>
        </p:txBody>
      </p:sp>
      <p:pic>
        <p:nvPicPr>
          <p:cNvPr id="12291" name="Picture 3" descr="DSC_0281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424238" y="1600200"/>
            <a:ext cx="2751137" cy="453072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Учебное пособие</a:t>
            </a:r>
          </a:p>
        </p:txBody>
      </p:sp>
      <p:pic>
        <p:nvPicPr>
          <p:cNvPr id="13315" name="Picture 6" descr="IMG_18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0563" y="1600200"/>
            <a:ext cx="3138487" cy="4530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Хрестоматия по истории Отечества</a:t>
            </a:r>
          </a:p>
        </p:txBody>
      </p:sp>
      <p:pic>
        <p:nvPicPr>
          <p:cNvPr id="14339" name="Picture 6" descr="IMG_18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828800"/>
            <a:ext cx="3033713" cy="4149725"/>
          </a:xfrm>
        </p:spPr>
      </p:pic>
      <p:pic>
        <p:nvPicPr>
          <p:cNvPr id="14340" name="Picture 8" descr="IMG_19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1143547">
            <a:off x="3352800" y="1676400"/>
            <a:ext cx="3478213" cy="4530725"/>
          </a:xfrm>
        </p:spPr>
      </p:pic>
      <p:pic>
        <p:nvPicPr>
          <p:cNvPr id="14341" name="Picture 9" descr="IMG_19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3600" y="1752600"/>
            <a:ext cx="30099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Полярная энциклопедия школьника</a:t>
            </a:r>
          </a:p>
        </p:txBody>
      </p:sp>
      <p:pic>
        <p:nvPicPr>
          <p:cNvPr id="15363" name="Picture 4" descr="DSC_03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8888" y="1600200"/>
            <a:ext cx="3125787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Документальные источники, научная и краеведческая литература, используемая до введения нового стандарта по истории</a:t>
            </a:r>
          </a:p>
        </p:txBody>
      </p:sp>
      <p:pic>
        <p:nvPicPr>
          <p:cNvPr id="16387" name="Picture 6" descr="DSC_02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5588" y="1676400"/>
            <a:ext cx="2636837" cy="4454525"/>
          </a:xfrm>
        </p:spPr>
      </p:pic>
      <p:pic>
        <p:nvPicPr>
          <p:cNvPr id="16388" name="Picture 7" descr="DSC_03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19725" y="1828800"/>
            <a:ext cx="2870200" cy="430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Очерки истории освоения Арктики и энциклопедия Арктики</a:t>
            </a:r>
          </a:p>
        </p:txBody>
      </p:sp>
      <p:pic>
        <p:nvPicPr>
          <p:cNvPr id="17411" name="Picture 9" descr="DSC_03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36663" y="1600200"/>
            <a:ext cx="3165475" cy="4530725"/>
          </a:xfrm>
        </p:spPr>
      </p:pic>
      <p:pic>
        <p:nvPicPr>
          <p:cNvPr id="17412" name="Picture 10" descr="DSC_03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32375" y="1600200"/>
            <a:ext cx="3494088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Переиздания источников дореволюционных лет начала ХХ</a:t>
            </a:r>
            <a:r>
              <a:rPr lang="nb-NO" sz="3600" smtClean="0"/>
              <a:t>I </a:t>
            </a:r>
            <a:r>
              <a:rPr lang="ru-RU" sz="3600" smtClean="0"/>
              <a:t>в.</a:t>
            </a:r>
          </a:p>
        </p:txBody>
      </p:sp>
      <p:pic>
        <p:nvPicPr>
          <p:cNvPr id="18435" name="Picture 8" descr="DSC_02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09713" y="1600200"/>
            <a:ext cx="2622550" cy="4530725"/>
          </a:xfrm>
        </p:spPr>
      </p:pic>
      <p:pic>
        <p:nvPicPr>
          <p:cNvPr id="18436" name="Picture 10" descr="DSC_02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73675" y="1600200"/>
            <a:ext cx="30099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25563"/>
          </a:xfrm>
        </p:spPr>
        <p:txBody>
          <a:bodyPr/>
          <a:lstStyle/>
          <a:p>
            <a:pPr eaLnBrk="1" hangingPunct="1"/>
            <a:r>
              <a:rPr lang="ru-RU" sz="2900" b="1" smtClean="0"/>
              <a:t>Современные энциклопедические научные издания исторического и справочного характера</a:t>
            </a:r>
          </a:p>
        </p:txBody>
      </p:sp>
      <p:pic>
        <p:nvPicPr>
          <p:cNvPr id="19459" name="Picture 7" descr="DSC_02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1981200"/>
            <a:ext cx="3222625" cy="4525963"/>
          </a:xfrm>
        </p:spPr>
      </p:pic>
      <p:pic>
        <p:nvPicPr>
          <p:cNvPr id="19460" name="Picture 8" descr="DSC_02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05413" y="2057400"/>
            <a:ext cx="2871787" cy="437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300" smtClean="0"/>
              <a:t>Современные научно-популярные издания на основе архивных документов</a:t>
            </a:r>
          </a:p>
        </p:txBody>
      </p:sp>
      <p:pic>
        <p:nvPicPr>
          <p:cNvPr id="20483" name="Picture 7" descr="DSC_02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76350" y="1600200"/>
            <a:ext cx="3089275" cy="4530725"/>
          </a:xfrm>
        </p:spPr>
      </p:pic>
      <p:pic>
        <p:nvPicPr>
          <p:cNvPr id="20484" name="Picture 10" descr="DSC_028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1600200"/>
            <a:ext cx="3179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Новые научно-исторические и справочные издания, основанные на архивных данных</a:t>
            </a:r>
          </a:p>
        </p:txBody>
      </p:sp>
      <p:pic>
        <p:nvPicPr>
          <p:cNvPr id="21507" name="Picture 7" descr="DSC_03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3500" y="1600200"/>
            <a:ext cx="2973388" cy="4530725"/>
          </a:xfrm>
        </p:spPr>
      </p:pic>
      <p:pic>
        <p:nvPicPr>
          <p:cNvPr id="21508" name="Picture 8" descr="DSC_03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49863" y="1600200"/>
            <a:ext cx="305911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Линейка учебников по истории России нового стандарта</a:t>
            </a:r>
          </a:p>
        </p:txBody>
      </p:sp>
      <p:pic>
        <p:nvPicPr>
          <p:cNvPr id="4099" name="Picture 6" descr="900855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828800" y="1657350"/>
            <a:ext cx="5964238" cy="4473575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Биографический справочник </a:t>
            </a:r>
            <a:br>
              <a:rPr lang="ru-RU" sz="3800" smtClean="0"/>
            </a:br>
            <a:r>
              <a:rPr lang="ru-RU" sz="3800" smtClean="0"/>
              <a:t>купцов и мастеров из Голландии</a:t>
            </a:r>
          </a:p>
        </p:txBody>
      </p:sp>
      <p:pic>
        <p:nvPicPr>
          <p:cNvPr id="22531" name="Picture 7" descr="DSC_02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08100" y="1600200"/>
            <a:ext cx="302736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DSC_02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388026">
            <a:off x="304800" y="1752600"/>
            <a:ext cx="307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SC_02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895600" y="2133600"/>
            <a:ext cx="2914650" cy="3997325"/>
          </a:xfrm>
        </p:spPr>
      </p:pic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Справочная литература</a:t>
            </a:r>
          </a:p>
        </p:txBody>
      </p:sp>
      <p:pic>
        <p:nvPicPr>
          <p:cNvPr id="23557" name="Picture 4" descr="DSC_02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234488">
            <a:off x="5737225" y="1679575"/>
            <a:ext cx="2890838" cy="422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8153400" cy="1322387"/>
          </a:xfrm>
        </p:spPr>
        <p:txBody>
          <a:bodyPr/>
          <a:lstStyle/>
          <a:p>
            <a:pPr eaLnBrk="1" hangingPunct="1"/>
            <a:r>
              <a:rPr lang="ru-RU" sz="3800" smtClean="0"/>
              <a:t>Лауреаты Госпремий СССР и РФ</a:t>
            </a:r>
            <a:br>
              <a:rPr lang="ru-RU" sz="3800" smtClean="0"/>
            </a:br>
            <a:r>
              <a:rPr lang="ru-RU" sz="3800" smtClean="0"/>
              <a:t>Архангельской области 1925-2005 гг.</a:t>
            </a:r>
          </a:p>
        </p:txBody>
      </p:sp>
      <p:pic>
        <p:nvPicPr>
          <p:cNvPr id="24579" name="Picture 9" descr="IMG_18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1828800"/>
            <a:ext cx="3392488" cy="4302125"/>
          </a:xfrm>
        </p:spPr>
      </p:pic>
      <p:pic>
        <p:nvPicPr>
          <p:cNvPr id="24580" name="Picture 10" descr="IMG_18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29200" y="1828800"/>
            <a:ext cx="3240088" cy="43021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Книга портретов правителей Русского Севера</a:t>
            </a:r>
          </a:p>
        </p:txBody>
      </p:sp>
      <p:pic>
        <p:nvPicPr>
          <p:cNvPr id="25603" name="Picture 7" descr="DSC_02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0325" y="1600200"/>
            <a:ext cx="2981325" cy="4530725"/>
          </a:xfrm>
        </p:spPr>
      </p:pic>
      <p:pic>
        <p:nvPicPr>
          <p:cNvPr id="25604" name="Picture 8" descr="DSC_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7338" y="1600200"/>
            <a:ext cx="282416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Правители Русского Севера</a:t>
            </a:r>
          </a:p>
        </p:txBody>
      </p:sp>
      <p:pic>
        <p:nvPicPr>
          <p:cNvPr id="26627" name="Picture 7" descr="DSC_02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8263" y="1600200"/>
            <a:ext cx="2963862" cy="4530725"/>
          </a:xfrm>
        </p:spPr>
      </p:pic>
      <p:pic>
        <p:nvPicPr>
          <p:cNvPr id="26628" name="Picture 8" descr="DSC_0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48288" y="1600200"/>
            <a:ext cx="286385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_022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81025" y="-82550"/>
            <a:ext cx="10307638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Биографии первых лиц Архангельска с основания города</a:t>
            </a:r>
          </a:p>
        </p:txBody>
      </p:sp>
      <p:pic>
        <p:nvPicPr>
          <p:cNvPr id="28675" name="Picture 7" descr="IMG_18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676400"/>
            <a:ext cx="3962400" cy="3765550"/>
          </a:xfrm>
        </p:spPr>
      </p:pic>
      <p:pic>
        <p:nvPicPr>
          <p:cNvPr id="28676" name="Picture 8" descr="IMG_18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038600" y="2057400"/>
            <a:ext cx="4800600" cy="44846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Архангельская областная летопись</a:t>
            </a:r>
            <a:br>
              <a:rPr lang="ru-RU" sz="3200" b="1" smtClean="0"/>
            </a:br>
            <a:r>
              <a:rPr lang="ru-RU" sz="3200" b="1" smtClean="0"/>
              <a:t>540 страниц. 2014 год</a:t>
            </a:r>
          </a:p>
        </p:txBody>
      </p:sp>
      <p:pic>
        <p:nvPicPr>
          <p:cNvPr id="29699" name="Picture 3" descr="DSC_027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44613" y="1600200"/>
            <a:ext cx="2952750" cy="4530725"/>
          </a:xfrm>
        </p:spPr>
      </p:pic>
      <p:pic>
        <p:nvPicPr>
          <p:cNvPr id="29700" name="Picture 4" descr="DSC_02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07025" y="1600200"/>
            <a:ext cx="27463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Архангельский Север в документах истории. Хрестоматия. Т.1.(2004 г.). </a:t>
            </a:r>
          </a:p>
        </p:txBody>
      </p:sp>
      <p:pic>
        <p:nvPicPr>
          <p:cNvPr id="30723" name="Picture 7" descr="DSC_02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85888" y="1600200"/>
            <a:ext cx="286861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Архангельский Север в документах истории. Хрестоматия. Т.2-3.(2015 г.).</a:t>
            </a:r>
          </a:p>
        </p:txBody>
      </p:sp>
      <p:pic>
        <p:nvPicPr>
          <p:cNvPr id="31747" name="Picture 7" descr="DSC_02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20800" y="1600200"/>
            <a:ext cx="2998788" cy="4530725"/>
          </a:xfrm>
        </p:spPr>
      </p:pic>
      <p:pic>
        <p:nvPicPr>
          <p:cNvPr id="31748" name="Picture 8" descr="DSC_02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05425" y="1600200"/>
            <a:ext cx="2947988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/>
              <a:t>Решения о формировании материалов регионального компонента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17 февр. 2015 г. – состоялось заседание каф. Отечественной истории ИСГиПН САФУ и приглашенных заинтересованных лиц. Рассмотрели вопрос «Об организации работ по разработке учебного пособия для 10-11 кл. «Архангельский Север в истории России»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Определили состав разработчиков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Изучили положения нового стандарта по истории России и в соответствии с ним утвердили поглавную содержательную структуру будущего краеведческого стандарта.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Пришли к решению о необходимости совместно с ГААО, работниками музеев и краеведческих организаций произвести экспертизу и отбор качественных достоверных источников</a:t>
            </a:r>
            <a:r>
              <a:rPr lang="en-US" sz="1800" smtClean="0"/>
              <a:t>:</a:t>
            </a:r>
            <a:r>
              <a:rPr lang="ru-RU" sz="1800" smtClean="0"/>
              <a:t> хрестоматий, летописей, справочников, научных и научно-популярных изданий, иллюстративного материала по истории Архангельского Севера.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Постановили, особое внимание обратить на скорейшую публикацию почти подготовленных краеведческих хрестоматий по периоду с 2017 г.  по начало ХХ</a:t>
            </a:r>
            <a:r>
              <a:rPr lang="en-US" sz="1800" smtClean="0"/>
              <a:t>I </a:t>
            </a:r>
            <a:r>
              <a:rPr lang="ru-RU" sz="1800" smtClean="0"/>
              <a:t>века.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smtClean="0"/>
              <a:t>Завершается издание последнего тома пятитомной Поморской Энциклопедии. (2001 – 2016). </a:t>
            </a:r>
            <a:r>
              <a:rPr lang="ru-RU" sz="2100" smtClean="0"/>
              <a:t>Последний том посвящен истории городов и районов Архангельской области</a:t>
            </a:r>
          </a:p>
        </p:txBody>
      </p:sp>
      <p:pic>
        <p:nvPicPr>
          <p:cNvPr id="32771" name="Picture 3" descr="DSC_026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828800"/>
            <a:ext cx="28702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IMG_18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62600" y="1828800"/>
            <a:ext cx="3017838" cy="3997325"/>
          </a:xfrm>
        </p:spPr>
      </p:pic>
      <p:pic>
        <p:nvPicPr>
          <p:cNvPr id="32773" name="Picture 4" descr="DSC_02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967038" y="2286000"/>
            <a:ext cx="2816225" cy="399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Поморская энциклопедия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Для регионального компонента особенно важны в качестве источников выверенных дат, событий, биографий тома</a:t>
            </a:r>
          </a:p>
          <a:p>
            <a:pPr eaLnBrk="1" hangingPunct="1"/>
            <a:r>
              <a:rPr lang="ru-RU" smtClean="0"/>
              <a:t>1. История Ахангельского Севера (2001)</a:t>
            </a:r>
          </a:p>
          <a:p>
            <a:pPr eaLnBrk="1" hangingPunct="1"/>
            <a:r>
              <a:rPr lang="ru-RU" smtClean="0"/>
              <a:t>4. Культура Архангельского Севера (2012)</a:t>
            </a:r>
          </a:p>
          <a:p>
            <a:pPr eaLnBrk="1" hangingPunct="1"/>
            <a:r>
              <a:rPr lang="ru-RU" smtClean="0"/>
              <a:t>5. Города и районы… (2016 г.). В печати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Карты, города</a:t>
            </a:r>
            <a:r>
              <a:rPr lang="ru-RU" sz="3800" smtClean="0"/>
              <a:t> и </a:t>
            </a:r>
            <a:r>
              <a:rPr lang="ru-RU" sz="3600" smtClean="0"/>
              <a:t>территории Архангельской губернии и области</a:t>
            </a:r>
          </a:p>
        </p:txBody>
      </p:sp>
      <p:pic>
        <p:nvPicPr>
          <p:cNvPr id="34819" name="Picture 4" descr="DSC_023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 rot="21291386">
            <a:off x="5867400" y="1676400"/>
            <a:ext cx="2933700" cy="4530725"/>
          </a:xfrm>
          <a:noFill/>
        </p:spPr>
      </p:pic>
      <p:pic>
        <p:nvPicPr>
          <p:cNvPr id="34820" name="Picture 5" descr="DSC_03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52221">
            <a:off x="2971800" y="1828800"/>
            <a:ext cx="32194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IMG_1860"/>
          <p:cNvPicPr>
            <a:picLocks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 rot="21233169">
            <a:off x="533400" y="1752600"/>
            <a:ext cx="3160713" cy="453072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Карта Северного края и Архангельской области</a:t>
            </a:r>
          </a:p>
        </p:txBody>
      </p:sp>
      <p:pic>
        <p:nvPicPr>
          <p:cNvPr id="35843" name="Picture 10" descr="IMG_19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76400" y="1600200"/>
            <a:ext cx="6288088" cy="45307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Подобраны источники и литература ученых Кольского п-ва</a:t>
            </a:r>
          </a:p>
        </p:txBody>
      </p:sp>
      <p:pic>
        <p:nvPicPr>
          <p:cNvPr id="36867" name="Picture 4" descr="DSC_03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1200" y="1600200"/>
            <a:ext cx="3013075" cy="4530725"/>
          </a:xfrm>
        </p:spPr>
      </p:pic>
      <p:pic>
        <p:nvPicPr>
          <p:cNvPr id="36868" name="Picture 5" descr="DSC_03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81000" y="1600200"/>
            <a:ext cx="3076575" cy="4530725"/>
          </a:xfrm>
        </p:spPr>
      </p:pic>
      <p:pic>
        <p:nvPicPr>
          <p:cNvPr id="36869" name="Picture 6" descr="IMG_185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2209800"/>
            <a:ext cx="2960688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Научные журналы</a:t>
            </a:r>
          </a:p>
        </p:txBody>
      </p:sp>
      <p:pic>
        <p:nvPicPr>
          <p:cNvPr id="37891" name="Picture 6" descr="DSC_02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64150" y="1600200"/>
            <a:ext cx="3028950" cy="4530725"/>
          </a:xfrm>
        </p:spPr>
      </p:pic>
      <p:pic>
        <p:nvPicPr>
          <p:cNvPr id="37892" name="Picture 7" descr="DSC_03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182688" y="1600200"/>
            <a:ext cx="327501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300" smtClean="0"/>
              <a:t>Краеведческие журналы, достойные использования в учебном процессе</a:t>
            </a:r>
          </a:p>
        </p:txBody>
      </p:sp>
      <p:pic>
        <p:nvPicPr>
          <p:cNvPr id="38915" name="Picture 7" descr="DSC_02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76600" y="2286000"/>
            <a:ext cx="2754313" cy="4114800"/>
          </a:xfrm>
        </p:spPr>
      </p:pic>
      <p:pic>
        <p:nvPicPr>
          <p:cNvPr id="38916" name="Picture 8" descr="DSC_02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111875" y="1752600"/>
            <a:ext cx="2714625" cy="4267200"/>
          </a:xfrm>
        </p:spPr>
      </p:pic>
      <p:pic>
        <p:nvPicPr>
          <p:cNvPr id="38917" name="Picture 9" descr="DSC_025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676400"/>
            <a:ext cx="2874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Издания Северного историко-родословного общества. </a:t>
            </a:r>
          </a:p>
        </p:txBody>
      </p:sp>
      <p:pic>
        <p:nvPicPr>
          <p:cNvPr id="39939" name="Picture 7" descr="DSC_02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91200" y="1676400"/>
            <a:ext cx="2998788" cy="4378325"/>
          </a:xfrm>
        </p:spPr>
      </p:pic>
      <p:pic>
        <p:nvPicPr>
          <p:cNvPr id="39940" name="Picture 8" descr="DSC_02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124200" y="1981200"/>
            <a:ext cx="2844800" cy="4267200"/>
          </a:xfrm>
        </p:spPr>
      </p:pic>
      <p:pic>
        <p:nvPicPr>
          <p:cNvPr id="39941" name="Picture 9" descr="DSC_032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676400"/>
            <a:ext cx="2962275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Фотоматериалы</a:t>
            </a:r>
          </a:p>
        </p:txBody>
      </p:sp>
      <p:pic>
        <p:nvPicPr>
          <p:cNvPr id="40963" name="Picture 6" descr="DSC_02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2390775"/>
            <a:ext cx="3810000" cy="2949575"/>
          </a:xfrm>
        </p:spPr>
      </p:pic>
      <p:pic>
        <p:nvPicPr>
          <p:cNvPr id="40964" name="Picture 8" descr="IMG_18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41900" y="1600200"/>
            <a:ext cx="347980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1" descr="Флаг Архангельской области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228600" y="4724400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4000" b="1">
                <a:solidFill>
                  <a:srgbClr val="990000"/>
                </a:solidFill>
                <a:latin typeface="Times New Roman" pitchFamily="18" charset="0"/>
              </a:rPr>
              <a:t>Тематика регионального компонента в преподавании истории и культуры Архангельского Севера</a:t>
            </a:r>
          </a:p>
        </p:txBody>
      </p:sp>
      <p:sp>
        <p:nvSpPr>
          <p:cNvPr id="4198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10668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990000"/>
                </a:solidFill>
              </a:rPr>
              <a:t>ЧАСТЬ</a:t>
            </a:r>
            <a:r>
              <a:rPr lang="ru-RU" sz="4000" b="1" smtClean="0">
                <a:solidFill>
                  <a:srgbClr val="0B14C5"/>
                </a:solidFill>
              </a:rPr>
              <a:t> </a:t>
            </a:r>
            <a:r>
              <a:rPr lang="nb-NO" sz="4000" b="1" smtClean="0">
                <a:solidFill>
                  <a:srgbClr val="990000"/>
                </a:solidFill>
              </a:rPr>
              <a:t>II</a:t>
            </a:r>
            <a:r>
              <a:rPr lang="nb-NO" sz="4000" smtClean="0">
                <a:solidFill>
                  <a:srgbClr val="0B14C5"/>
                </a:solidFill>
              </a:rPr>
              <a:t>.</a:t>
            </a:r>
            <a:endParaRPr lang="ru-RU" sz="4000" smtClean="0">
              <a:solidFill>
                <a:srgbClr val="0B14C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85800" y="-609600"/>
            <a:ext cx="12192000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914400"/>
            <a:ext cx="84582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ЧАСТЬ </a:t>
            </a:r>
            <a:r>
              <a:rPr lang="nb-NO" sz="4000">
                <a:solidFill>
                  <a:schemeClr val="bg1"/>
                </a:solidFill>
              </a:rPr>
              <a:t>I.</a:t>
            </a:r>
            <a:endParaRPr lang="ru-RU" sz="4000">
              <a:solidFill>
                <a:schemeClr val="bg1"/>
              </a:solidFill>
            </a:endParaRPr>
          </a:p>
          <a:p>
            <a:pPr algn="ctr"/>
            <a:endParaRPr lang="ru-RU" sz="4000">
              <a:solidFill>
                <a:schemeClr val="bg1"/>
              </a:solidFill>
            </a:endParaRPr>
          </a:p>
          <a:p>
            <a:pPr algn="ctr"/>
            <a:r>
              <a:rPr lang="ru-RU" sz="4000">
                <a:solidFill>
                  <a:schemeClr val="bg1"/>
                </a:solidFill>
              </a:rPr>
              <a:t>Источники обеспечения регионального компонента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«Архангельский Север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Arial Black" pitchFamily="34" charset="0"/>
              </a:rPr>
              <a:t>в истории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Базовые краеведческие темы Архангельского Севера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eaLnBrk="1" hangingPunct="1"/>
            <a:r>
              <a:rPr lang="ru-RU" sz="2400" smtClean="0"/>
              <a:t>1. Ломоносов М.В.- великий помор.</a:t>
            </a:r>
          </a:p>
          <a:p>
            <a:pPr eaLnBrk="1" hangingPunct="1"/>
            <a:r>
              <a:rPr lang="ru-RU" sz="2400" smtClean="0"/>
              <a:t>2. Лесное дело и лесоэкспорт в интересах России.</a:t>
            </a:r>
          </a:p>
          <a:p>
            <a:pPr eaLnBrk="1" hangingPunct="1"/>
            <a:r>
              <a:rPr lang="ru-RU" sz="2400" smtClean="0"/>
              <a:t>3. Морская культура поморов (Море – наше поле). </a:t>
            </a:r>
          </a:p>
          <a:p>
            <a:pPr eaLnBrk="1" hangingPunct="1"/>
            <a:r>
              <a:rPr lang="ru-RU" sz="2400" smtClean="0"/>
              <a:t>4. Архангельск и международная морская торговля.</a:t>
            </a:r>
          </a:p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5. Архангельск, Русский Север и освоение Арктики.</a:t>
            </a:r>
          </a:p>
          <a:p>
            <a:pPr eaLnBrk="1" hangingPunct="1"/>
            <a:r>
              <a:rPr lang="ru-RU" sz="2400" smtClean="0"/>
              <a:t>6. Соловецкие острова в истории и культуре России.</a:t>
            </a:r>
          </a:p>
          <a:p>
            <a:pPr eaLnBrk="1" hangingPunct="1"/>
            <a:r>
              <a:rPr lang="ru-RU" sz="2400" smtClean="0"/>
              <a:t>7. Деревянное зодчество Архангельского Севера.</a:t>
            </a:r>
          </a:p>
          <a:p>
            <a:pPr eaLnBrk="1" hangingPunct="1"/>
            <a:r>
              <a:rPr lang="ru-RU" sz="2400" smtClean="0"/>
              <a:t>8. Русский Север в войнах России. Оборона морского фасада России.</a:t>
            </a:r>
          </a:p>
          <a:p>
            <a:pPr eaLnBrk="1" hangingPunct="1"/>
            <a:r>
              <a:rPr lang="ru-RU" sz="2400" smtClean="0"/>
              <a:t>9. Ненецкая земля вчера и сегодня.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М.В.Ломоносов – наш земляк</a:t>
            </a:r>
          </a:p>
        </p:txBody>
      </p:sp>
      <p:pic>
        <p:nvPicPr>
          <p:cNvPr id="44035" name="Picture 6" descr="IMG_19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19413" y="1600200"/>
            <a:ext cx="3762375" cy="45307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pPr eaLnBrk="1" hangingPunct="1"/>
            <a:r>
              <a:rPr lang="ru-RU" sz="3800" b="1" smtClean="0"/>
              <a:t>История Поморья в научных статьях</a:t>
            </a:r>
          </a:p>
        </p:txBody>
      </p:sp>
      <p:pic>
        <p:nvPicPr>
          <p:cNvPr id="45059" name="Picture 6" descr="DSC_030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4438" y="1600200"/>
            <a:ext cx="3209925" cy="4530725"/>
          </a:xfrm>
          <a:noFill/>
        </p:spPr>
      </p:pic>
      <p:pic>
        <p:nvPicPr>
          <p:cNvPr id="45060" name="Picture 9" descr="DSC_029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51438" y="1600200"/>
            <a:ext cx="3181350" cy="44196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Лесное дело и экспорт древесины</a:t>
            </a:r>
          </a:p>
        </p:txBody>
      </p:sp>
      <p:sp>
        <p:nvSpPr>
          <p:cNvPr id="4608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3175" cy="45307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4608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73625" y="1600200"/>
            <a:ext cx="3813175" cy="4530725"/>
          </a:xfrm>
        </p:spPr>
        <p:txBody>
          <a:bodyPr/>
          <a:lstStyle/>
          <a:p>
            <a:pPr eaLnBrk="1" hangingPunct="1"/>
            <a:r>
              <a:rPr lang="ru-RU" sz="2400" smtClean="0"/>
              <a:t>Лес и кораблестроение</a:t>
            </a:r>
          </a:p>
          <a:p>
            <a:pPr eaLnBrk="1" hangingPunct="1"/>
            <a:r>
              <a:rPr lang="ru-RU" sz="2400" smtClean="0"/>
              <a:t>Развитие лесной промышленности</a:t>
            </a:r>
          </a:p>
          <a:p>
            <a:pPr eaLnBrk="1" hangingPunct="1"/>
            <a:r>
              <a:rPr lang="ru-RU" sz="2400" smtClean="0"/>
              <a:t>Организация лесоэкспорта и его роль в экономике и политике страны</a:t>
            </a:r>
          </a:p>
        </p:txBody>
      </p:sp>
      <p:pic>
        <p:nvPicPr>
          <p:cNvPr id="46085" name="Picture 7" descr="DSC_03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1676400"/>
            <a:ext cx="3178175" cy="4525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Написана история крупнейших лесозаводов</a:t>
            </a:r>
          </a:p>
        </p:txBody>
      </p:sp>
      <p:pic>
        <p:nvPicPr>
          <p:cNvPr id="47107" name="Picture 7" descr="IMG_18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25563" y="1600200"/>
            <a:ext cx="2986087" cy="4530725"/>
          </a:xfrm>
        </p:spPr>
      </p:pic>
      <p:pic>
        <p:nvPicPr>
          <p:cNvPr id="47108" name="Picture 8" descr="IMG_18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91138" y="1600200"/>
            <a:ext cx="2981325" cy="453072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eaLnBrk="1" hangingPunct="1"/>
            <a:r>
              <a:rPr lang="ru-RU" b="1" smtClean="0"/>
              <a:t>Морская культура поморов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00800" y="1600200"/>
            <a:ext cx="27432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Рыболовство </a:t>
            </a:r>
          </a:p>
          <a:p>
            <a:pPr eaLnBrk="1" hangingPunct="1"/>
            <a:r>
              <a:rPr lang="ru-RU" sz="2400" smtClean="0"/>
              <a:t>Охота на морского зверя</a:t>
            </a:r>
          </a:p>
          <a:p>
            <a:pPr eaLnBrk="1" hangingPunct="1"/>
            <a:r>
              <a:rPr lang="ru-RU" sz="2400" smtClean="0"/>
              <a:t>Плавания по арктическим морям</a:t>
            </a:r>
          </a:p>
          <a:p>
            <a:pPr eaLnBrk="1" hangingPunct="1"/>
            <a:r>
              <a:rPr lang="ru-RU" sz="2400" smtClean="0"/>
              <a:t>Торговля с норвежцами</a:t>
            </a:r>
          </a:p>
          <a:p>
            <a:pPr eaLnBrk="1" hangingPunct="1"/>
            <a:r>
              <a:rPr lang="ru-RU" sz="2400" smtClean="0"/>
              <a:t>Мировая морская торговля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48132" name="Picture 6" descr="DSC_03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133600"/>
            <a:ext cx="304165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2" descr="DSC_02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05200" y="1600200"/>
            <a:ext cx="2790825" cy="4378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Народная культура и религия</a:t>
            </a:r>
          </a:p>
        </p:txBody>
      </p:sp>
      <p:pic>
        <p:nvPicPr>
          <p:cNvPr id="49155" name="Picture 9" descr="IMG_18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77925" y="1600200"/>
            <a:ext cx="3282950" cy="4530725"/>
          </a:xfrm>
        </p:spPr>
      </p:pic>
      <p:pic>
        <p:nvPicPr>
          <p:cNvPr id="49156" name="Picture 10" descr="IMG_1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33988" y="1600200"/>
            <a:ext cx="3095625" cy="453072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Беречь свою землю</a:t>
            </a:r>
          </a:p>
        </p:txBody>
      </p:sp>
      <p:pic>
        <p:nvPicPr>
          <p:cNvPr id="50179" name="Picture 6" descr="IMG_18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84300" y="1600200"/>
            <a:ext cx="2870200" cy="4530725"/>
          </a:xfrm>
        </p:spPr>
      </p:pic>
      <p:pic>
        <p:nvPicPr>
          <p:cNvPr id="50180" name="Picture 9" descr="DSC_03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697538" y="1600200"/>
            <a:ext cx="2166937" cy="45307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Деревянное зодчество Поморья</a:t>
            </a:r>
          </a:p>
        </p:txBody>
      </p:sp>
      <p:pic>
        <p:nvPicPr>
          <p:cNvPr id="51203" name="Picture 3" descr="DSC_03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676400"/>
            <a:ext cx="3322638" cy="4530725"/>
          </a:xfrm>
        </p:spPr>
      </p:pic>
      <p:pic>
        <p:nvPicPr>
          <p:cNvPr id="51204" name="Picture 6" descr="IMG_18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1676400"/>
            <a:ext cx="350361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Соловки – </a:t>
            </a:r>
            <a:br>
              <a:rPr lang="ru-RU" sz="3800" b="1" smtClean="0"/>
            </a:br>
            <a:r>
              <a:rPr lang="ru-RU" sz="3800" b="1" smtClean="0"/>
              <a:t>жемчужина Русского Севера</a:t>
            </a:r>
          </a:p>
        </p:txBody>
      </p:sp>
      <p:pic>
        <p:nvPicPr>
          <p:cNvPr id="52227" name="Picture 6" descr="IMG_11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8175" y="1600200"/>
            <a:ext cx="5784850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848600" cy="1627187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Учебные пособия, документы и юбилейные издания по истории Архангельского Севера советского времени</a:t>
            </a:r>
          </a:p>
        </p:txBody>
      </p:sp>
      <p:pic>
        <p:nvPicPr>
          <p:cNvPr id="7171" name="Picture 7" descr="DSC_02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2209800"/>
            <a:ext cx="2770188" cy="4073525"/>
          </a:xfrm>
        </p:spPr>
      </p:pic>
      <p:pic>
        <p:nvPicPr>
          <p:cNvPr id="7172" name="Picture 8" descr="DSC_028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57050">
            <a:off x="5334000" y="1981200"/>
            <a:ext cx="342106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Книга 0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377173">
            <a:off x="3124200" y="2286000"/>
            <a:ext cx="2744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Ненецкая земля вчера и сегодня</a:t>
            </a:r>
          </a:p>
        </p:txBody>
      </p:sp>
      <p:pic>
        <p:nvPicPr>
          <p:cNvPr id="53251" name="Picture 6" descr="russia6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98588" y="1600200"/>
            <a:ext cx="6804025" cy="4530725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Ненецкая земля вчера и сегодня</a:t>
            </a:r>
          </a:p>
        </p:txBody>
      </p:sp>
      <p:pic>
        <p:nvPicPr>
          <p:cNvPr id="54275" name="Picture 8" descr="DSC_0250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1600200"/>
            <a:ext cx="3124200" cy="4530725"/>
          </a:xfrm>
        </p:spPr>
      </p:pic>
      <p:pic>
        <p:nvPicPr>
          <p:cNvPr id="54276" name="Picture 11" descr="Tyko_Vyl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60950" y="1600200"/>
            <a:ext cx="3441700" cy="453072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Ненецкая земля вчера и сегодня</a:t>
            </a:r>
          </a:p>
        </p:txBody>
      </p:sp>
      <p:pic>
        <p:nvPicPr>
          <p:cNvPr id="55299" name="Picture 6" descr="IMG_18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31875" y="1600200"/>
            <a:ext cx="3575050" cy="4530725"/>
          </a:xfrm>
        </p:spPr>
      </p:pic>
      <p:pic>
        <p:nvPicPr>
          <p:cNvPr id="55300" name="Picture 9" descr="IMG_19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91125" y="1600200"/>
            <a:ext cx="3181350" cy="45307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8077200" cy="2514600"/>
          </a:xfrm>
        </p:spPr>
        <p:txBody>
          <a:bodyPr/>
          <a:lstStyle/>
          <a:p>
            <a:pPr eaLnBrk="1" hangingPunct="1"/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>
                <a:solidFill>
                  <a:srgbClr val="990000"/>
                </a:solidFill>
              </a:rPr>
              <a:t>Главная тема</a:t>
            </a:r>
            <a:br>
              <a:rPr lang="ru-RU" sz="3800" smtClean="0">
                <a:solidFill>
                  <a:srgbClr val="990000"/>
                </a:solidFill>
              </a:rPr>
            </a:br>
            <a:r>
              <a:rPr lang="ru-RU" sz="3800" smtClean="0">
                <a:solidFill>
                  <a:srgbClr val="990000"/>
                </a:solidFill>
              </a:rPr>
              <a:t>краеведческого компонента</a:t>
            </a:r>
            <a:r>
              <a:rPr lang="en-US" sz="3800" smtClean="0">
                <a:solidFill>
                  <a:srgbClr val="990000"/>
                </a:solidFill>
              </a:rPr>
              <a:t>:</a:t>
            </a:r>
            <a:r>
              <a:rPr lang="ru-RU" sz="3800" smtClean="0"/>
              <a:t/>
            </a:r>
            <a:br>
              <a:rPr lang="ru-RU" sz="3800" smtClean="0"/>
            </a:br>
            <a:r>
              <a:rPr lang="ru-RU" sz="4000" b="1" smtClean="0">
                <a:solidFill>
                  <a:srgbClr val="0B14C5"/>
                </a:solidFill>
              </a:rPr>
              <a:t>Россия - Русский Север - Арктика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Архангельский Север</a:t>
            </a:r>
            <a:br>
              <a:rPr lang="ru-RU" sz="4000" b="1" smtClean="0"/>
            </a:br>
            <a:r>
              <a:rPr lang="ru-RU" sz="4000" b="1" smtClean="0"/>
              <a:t> – русское начало Арктики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3175" cy="4530725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573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876800"/>
          </a:xfrm>
        </p:spPr>
        <p:txBody>
          <a:bodyPr/>
          <a:lstStyle/>
          <a:p>
            <a:pPr eaLnBrk="1" hangingPunct="1"/>
            <a:r>
              <a:rPr lang="ru-RU" smtClean="0"/>
              <a:t>Ломоносов и Арктика</a:t>
            </a:r>
          </a:p>
          <a:p>
            <a:pPr eaLnBrk="1" hangingPunct="1"/>
            <a:r>
              <a:rPr lang="ru-RU" smtClean="0"/>
              <a:t>Поморы – арктические мореходы</a:t>
            </a:r>
          </a:p>
          <a:p>
            <a:pPr eaLnBrk="1" hangingPunct="1"/>
            <a:r>
              <a:rPr lang="ru-RU" smtClean="0"/>
              <a:t>Полярные экспедиции и исследования</a:t>
            </a:r>
          </a:p>
          <a:p>
            <a:pPr eaLnBrk="1" hangingPunct="1"/>
            <a:r>
              <a:rPr lang="ru-RU" smtClean="0"/>
              <a:t>Северный Морской путь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57349" name="Picture 6" descr="DSC_02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57275" y="1600200"/>
            <a:ext cx="3052763" cy="453072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838200"/>
          </a:xfrm>
        </p:spPr>
        <p:txBody>
          <a:bodyPr/>
          <a:lstStyle/>
          <a:p>
            <a:pPr eaLnBrk="1" hangingPunct="1"/>
            <a:r>
              <a:rPr lang="ru-RU" sz="3800" b="1" smtClean="0"/>
              <a:t>Архангельск, Арктика, Севморпуть</a:t>
            </a:r>
            <a:endParaRPr lang="ru-RU" sz="3800" smtClean="0"/>
          </a:p>
        </p:txBody>
      </p:sp>
      <p:pic>
        <p:nvPicPr>
          <p:cNvPr id="58371" name="Picture 7" descr="DSC_02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06513" y="1600200"/>
            <a:ext cx="3030537" cy="4530725"/>
          </a:xfrm>
        </p:spPr>
      </p:pic>
      <p:pic>
        <p:nvPicPr>
          <p:cNvPr id="58372" name="Picture 8" descr="DSC_02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441950" y="1600200"/>
            <a:ext cx="2676525" cy="453072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Архангельск, Кола, Арктика</a:t>
            </a:r>
          </a:p>
        </p:txBody>
      </p:sp>
      <p:pic>
        <p:nvPicPr>
          <p:cNvPr id="59395" name="Picture 7" descr="DSC_02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47788" y="1600200"/>
            <a:ext cx="2946400" cy="4530725"/>
          </a:xfrm>
        </p:spPr>
      </p:pic>
      <p:pic>
        <p:nvPicPr>
          <p:cNvPr id="59396" name="Picture 8" descr="DSC_02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68913" y="1600200"/>
            <a:ext cx="3017837" cy="4530725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eaLnBrk="1" hangingPunct="1"/>
            <a:r>
              <a:rPr lang="ru-RU" sz="3800" b="1" smtClean="0"/>
              <a:t>Деловые интересы России на Шпицбергене</a:t>
            </a:r>
          </a:p>
        </p:txBody>
      </p:sp>
      <p:pic>
        <p:nvPicPr>
          <p:cNvPr id="60419" name="Picture 7" descr="DSC_03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23975" y="1600200"/>
            <a:ext cx="2994025" cy="4530725"/>
          </a:xfrm>
        </p:spPr>
      </p:pic>
      <p:sp>
        <p:nvSpPr>
          <p:cNvPr id="60420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Россия и её северные соседи</a:t>
            </a:r>
          </a:p>
        </p:txBody>
      </p:sp>
      <p:pic>
        <p:nvPicPr>
          <p:cNvPr id="61443" name="Picture 3" descr="DSC_02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600200"/>
            <a:ext cx="3357563" cy="4454525"/>
          </a:xfrm>
        </p:spPr>
      </p:pic>
      <p:pic>
        <p:nvPicPr>
          <p:cNvPr id="61444" name="Picture 4" descr="DSC_03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6096000" y="1295400"/>
            <a:ext cx="2757488" cy="4225925"/>
          </a:xfrm>
        </p:spPr>
      </p:pic>
      <p:pic>
        <p:nvPicPr>
          <p:cNvPr id="61445" name="Picture 5" descr="Диссовет 20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518324">
            <a:off x="3648075" y="2216150"/>
            <a:ext cx="2970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41387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Россия и ее северные соседи</a:t>
            </a:r>
          </a:p>
        </p:txBody>
      </p:sp>
      <p:pic>
        <p:nvPicPr>
          <p:cNvPr id="62467" name="Picture 3" descr="Диссовет 201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295400"/>
            <a:ext cx="2957513" cy="4038600"/>
          </a:xfrm>
          <a:noFill/>
        </p:spPr>
      </p:pic>
      <p:pic>
        <p:nvPicPr>
          <p:cNvPr id="62468" name="Picture 4" descr="DSC_03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 rot="255437">
            <a:off x="2971800" y="2286000"/>
            <a:ext cx="3028950" cy="4227513"/>
          </a:xfrm>
        </p:spPr>
      </p:pic>
      <p:pic>
        <p:nvPicPr>
          <p:cNvPr id="62469" name="Picture 5" descr="DSC_03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199024">
            <a:off x="5867400" y="1828800"/>
            <a:ext cx="2944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924800" cy="1550987"/>
          </a:xfrm>
        </p:spPr>
        <p:txBody>
          <a:bodyPr/>
          <a:lstStyle/>
          <a:p>
            <a:pPr eaLnBrk="1" hangingPunct="1"/>
            <a:r>
              <a:rPr lang="ru-RU" sz="3600" smtClean="0"/>
              <a:t>Советские научные издания о Гражданской войне и интервенции на Севере</a:t>
            </a:r>
          </a:p>
        </p:txBody>
      </p:sp>
      <p:pic>
        <p:nvPicPr>
          <p:cNvPr id="8195" name="Picture 6" descr="IMG_18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38225" y="1981200"/>
            <a:ext cx="2924175" cy="4606925"/>
          </a:xfrm>
        </p:spPr>
      </p:pic>
      <p:pic>
        <p:nvPicPr>
          <p:cNvPr id="8196" name="Picture 8" descr="IMG_185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2057400"/>
            <a:ext cx="3286125" cy="4530725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Поморы и северные соседи</a:t>
            </a:r>
          </a:p>
        </p:txBody>
      </p:sp>
      <p:pic>
        <p:nvPicPr>
          <p:cNvPr id="63491" name="Picture 3" descr="DSC_03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213350" y="1600200"/>
            <a:ext cx="3130550" cy="4530725"/>
          </a:xfrm>
        </p:spPr>
      </p:pic>
      <p:pic>
        <p:nvPicPr>
          <p:cNvPr id="63492" name="Picture 4" descr="DSC_0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89050" y="1600200"/>
            <a:ext cx="3060700" cy="4530725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Россия становиться ближе. </a:t>
            </a:r>
            <a:br>
              <a:rPr lang="ru-RU" sz="3600" b="1" smtClean="0"/>
            </a:br>
            <a:r>
              <a:rPr lang="ru-RU" sz="3600" b="1" smtClean="0"/>
              <a:t>Россия и Норвегия 1814 – 1917</a:t>
            </a:r>
            <a:r>
              <a:rPr lang="ru-RU" sz="3600" smtClean="0"/>
              <a:t> </a:t>
            </a:r>
            <a:r>
              <a:rPr lang="ru-RU" sz="3200" smtClean="0"/>
              <a:t>(2014)</a:t>
            </a:r>
          </a:p>
        </p:txBody>
      </p:sp>
      <p:pic>
        <p:nvPicPr>
          <p:cNvPr id="64515" name="Picture 5" descr="DSC_026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1524000"/>
            <a:ext cx="3063875" cy="4530725"/>
          </a:xfrm>
          <a:noFill/>
        </p:spPr>
      </p:pic>
      <p:pic>
        <p:nvPicPr>
          <p:cNvPr id="64516" name="Picture 8" descr="IMG_18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1600200"/>
            <a:ext cx="3354388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Границы арктических вод и охрана ресурсов Родины</a:t>
            </a:r>
          </a:p>
        </p:txBody>
      </p:sp>
      <p:pic>
        <p:nvPicPr>
          <p:cNvPr id="65539" name="Picture 6" descr="IMG_18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95638" y="1600200"/>
            <a:ext cx="3208337" cy="4530725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Современные издания по теме: Русский Север и оборона России</a:t>
            </a:r>
          </a:p>
        </p:txBody>
      </p:sp>
      <p:pic>
        <p:nvPicPr>
          <p:cNvPr id="66563" name="Picture 3" descr="DSC_02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92425" y="1600200"/>
            <a:ext cx="3562350" cy="4876800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Крымская война и Русский Север</a:t>
            </a:r>
          </a:p>
        </p:txBody>
      </p:sp>
      <p:pic>
        <p:nvPicPr>
          <p:cNvPr id="67587" name="Picture 6" descr="IMG_18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68650" y="1600200"/>
            <a:ext cx="3263900" cy="4530725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Первая мировая и </a:t>
            </a:r>
            <a:br>
              <a:rPr lang="ru-RU" sz="3800" b="1" smtClean="0"/>
            </a:br>
            <a:r>
              <a:rPr lang="ru-RU" sz="3800" b="1" smtClean="0"/>
              <a:t>Архангельский Север</a:t>
            </a:r>
          </a:p>
        </p:txBody>
      </p:sp>
      <p:pic>
        <p:nvPicPr>
          <p:cNvPr id="68611" name="Picture 7" descr="DSC_029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38250" y="1600200"/>
            <a:ext cx="3162300" cy="4530725"/>
          </a:xfrm>
          <a:noFill/>
        </p:spPr>
      </p:pic>
      <p:pic>
        <p:nvPicPr>
          <p:cNvPr id="68612" name="Picture 8" descr="DSC_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994275" y="1600200"/>
            <a:ext cx="3575050" cy="4530725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169987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Современные издания о </a:t>
            </a:r>
            <a:br>
              <a:rPr lang="ru-RU" sz="3600" b="1" smtClean="0"/>
            </a:br>
            <a:r>
              <a:rPr lang="ru-RU" sz="3600" b="1" smtClean="0"/>
              <a:t>Гражданской войне и интервенции</a:t>
            </a:r>
            <a:r>
              <a:rPr lang="ru-RU" sz="3800" smtClean="0"/>
              <a:t> </a:t>
            </a:r>
          </a:p>
        </p:txBody>
      </p:sp>
      <p:pic>
        <p:nvPicPr>
          <p:cNvPr id="69635" name="Picture 3" descr="DSC_03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752600"/>
            <a:ext cx="2955925" cy="4525963"/>
          </a:xfrm>
        </p:spPr>
      </p:pic>
      <p:pic>
        <p:nvPicPr>
          <p:cNvPr id="69636" name="Picture 4" descr="DSC_03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62600" y="1828800"/>
            <a:ext cx="3278188" cy="4373563"/>
          </a:xfrm>
        </p:spPr>
      </p:pic>
      <p:pic>
        <p:nvPicPr>
          <p:cNvPr id="69637" name="Picture 5" descr="DSC_028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1905000"/>
            <a:ext cx="2081213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Гражданская война на Мурмане</a:t>
            </a:r>
          </a:p>
        </p:txBody>
      </p:sp>
      <p:pic>
        <p:nvPicPr>
          <p:cNvPr id="70659" name="Picture 6" descr="IMG_18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82938" y="1600200"/>
            <a:ext cx="3235325" cy="4530725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b="1" smtClean="0"/>
              <a:t>Северные конвои Второй мировой войны и Беломорье</a:t>
            </a:r>
          </a:p>
        </p:txBody>
      </p:sp>
      <p:pic>
        <p:nvPicPr>
          <p:cNvPr id="71683" name="Picture 3" descr="DSC_028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85888" y="1600200"/>
            <a:ext cx="2868612" cy="4530725"/>
          </a:xfrm>
        </p:spPr>
      </p:pic>
      <p:pic>
        <p:nvPicPr>
          <p:cNvPr id="71684" name="Picture 4" descr="DSC_03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57800" y="1600200"/>
            <a:ext cx="3043238" cy="4530725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Новая тема в</a:t>
            </a:r>
            <a:r>
              <a:rPr lang="en-US" sz="3800" smtClean="0"/>
              <a:t> </a:t>
            </a:r>
            <a:r>
              <a:rPr lang="ru-RU" sz="3800" smtClean="0"/>
              <a:t>истории края</a:t>
            </a:r>
            <a:r>
              <a:rPr lang="en-US" sz="3800" smtClean="0"/>
              <a:t>:</a:t>
            </a:r>
            <a:r>
              <a:rPr lang="ru-RU" sz="3800" smtClean="0"/>
              <a:t> </a:t>
            </a:r>
            <a:r>
              <a:rPr lang="ru-RU" sz="3800" b="1" smtClean="0"/>
              <a:t>Безопасность Поморского Севера</a:t>
            </a:r>
          </a:p>
        </p:txBody>
      </p:sp>
      <p:pic>
        <p:nvPicPr>
          <p:cNvPr id="72707" name="Picture 7" descr="IMG_18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21261881">
            <a:off x="304800" y="2057400"/>
            <a:ext cx="2921000" cy="3844925"/>
          </a:xfrm>
        </p:spPr>
      </p:pic>
      <p:pic>
        <p:nvPicPr>
          <p:cNvPr id="72708" name="Picture 8" descr="IMG_18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562600" y="1905000"/>
            <a:ext cx="3211513" cy="4149725"/>
          </a:xfrm>
        </p:spPr>
      </p:pic>
      <p:pic>
        <p:nvPicPr>
          <p:cNvPr id="72709" name="Picture 9" descr="IMG_189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2514600"/>
            <a:ext cx="2865438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smtClean="0"/>
              <a:t>История </a:t>
            </a:r>
            <a:br>
              <a:rPr lang="ru-RU" sz="3800" smtClean="0"/>
            </a:br>
            <a:r>
              <a:rPr lang="ru-RU" sz="3800" smtClean="0"/>
              <a:t>Северного морского пароходства</a:t>
            </a:r>
          </a:p>
        </p:txBody>
      </p:sp>
      <p:pic>
        <p:nvPicPr>
          <p:cNvPr id="9219" name="Picture 6" descr="IMG_18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176588" y="1600200"/>
            <a:ext cx="3246437" cy="4530725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/>
              <a:t>Арктика в международных отношениях</a:t>
            </a:r>
          </a:p>
        </p:txBody>
      </p:sp>
      <p:pic>
        <p:nvPicPr>
          <p:cNvPr id="73731" name="Picture 7" descr="DSC_028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181600" y="1676400"/>
            <a:ext cx="3105150" cy="4530725"/>
          </a:xfrm>
        </p:spPr>
      </p:pic>
      <p:pic>
        <p:nvPicPr>
          <p:cNvPr id="73732" name="Picture 8" descr="DSC_03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371600" y="1600200"/>
            <a:ext cx="3014663" cy="4530725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781800" cy="636587"/>
          </a:xfrm>
        </p:spPr>
        <p:txBody>
          <a:bodyPr/>
          <a:lstStyle/>
          <a:p>
            <a:pPr eaLnBrk="1" hangingPunct="1"/>
            <a:r>
              <a:rPr lang="ru-RU" sz="4000" b="1" smtClean="0"/>
              <a:t>Ресурсы и передел Арктики</a:t>
            </a:r>
          </a:p>
        </p:txBody>
      </p:sp>
      <p:pic>
        <p:nvPicPr>
          <p:cNvPr id="74755" name="Picture 6" descr="DSC_03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905000"/>
            <a:ext cx="3038475" cy="4267200"/>
          </a:xfrm>
        </p:spPr>
      </p:pic>
      <p:pic>
        <p:nvPicPr>
          <p:cNvPr id="74756" name="Picture 11" descr="00759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581400" y="1066800"/>
            <a:ext cx="5330825" cy="54864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14800" cy="838200"/>
          </a:xfrm>
        </p:spPr>
        <p:txBody>
          <a:bodyPr/>
          <a:lstStyle/>
          <a:p>
            <a:pPr eaLnBrk="1" hangingPunct="1"/>
            <a:r>
              <a:rPr lang="ru-RU" sz="3800" b="1" smtClean="0"/>
              <a:t>Ресурсы Арктики</a:t>
            </a:r>
          </a:p>
        </p:txBody>
      </p:sp>
      <p:pic>
        <p:nvPicPr>
          <p:cNvPr id="75779" name="Picture 9" descr="Lng_tanke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228600"/>
            <a:ext cx="3479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1752600"/>
            <a:ext cx="309245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7" descr="Alaska_Pipel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3352800" y="2209800"/>
            <a:ext cx="3200400" cy="2400300"/>
          </a:xfrm>
        </p:spPr>
      </p:pic>
      <p:pic>
        <p:nvPicPr>
          <p:cNvPr id="75782" name="Picture 8" descr="_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3886200"/>
            <a:ext cx="3505200" cy="2625725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guh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7813"/>
            <a:ext cx="7696200" cy="941387"/>
          </a:xfrm>
        </p:spPr>
        <p:txBody>
          <a:bodyPr/>
          <a:lstStyle/>
          <a:p>
            <a:pPr eaLnBrk="1" hangingPunct="1"/>
            <a:r>
              <a:rPr lang="ru-RU" sz="4000" b="1" smtClean="0"/>
              <a:t>Россия и Арктика</a:t>
            </a:r>
          </a:p>
        </p:txBody>
      </p:sp>
      <p:pic>
        <p:nvPicPr>
          <p:cNvPr id="77827" name="Picture 3" descr="DSC_03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11300" y="1600200"/>
            <a:ext cx="2619375" cy="4530725"/>
          </a:xfrm>
        </p:spPr>
      </p:pic>
      <p:pic>
        <p:nvPicPr>
          <p:cNvPr id="77828" name="Picture 4" descr="DSC_0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70500" y="1600200"/>
            <a:ext cx="3016250" cy="4530725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Битва за Арктику</a:t>
            </a:r>
          </a:p>
        </p:txBody>
      </p:sp>
      <p:pic>
        <p:nvPicPr>
          <p:cNvPr id="78851" name="Picture 7" descr="DSC_02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7963" y="1600200"/>
            <a:ext cx="2689225" cy="4530725"/>
          </a:xfrm>
        </p:spPr>
      </p:pic>
      <p:pic>
        <p:nvPicPr>
          <p:cNvPr id="78852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68925" y="1600200"/>
            <a:ext cx="2820988" cy="4530725"/>
          </a:xfr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f6ed38f413776bbe343873c3cff75f4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827088"/>
            <a:ext cx="7239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u="sng" smtClean="0"/>
              <a:t>Плюсы.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1. С выходом в свет всех 3-х томов хрестоматийного материала документальная база регионального компонента обеспечена.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2. С изданием завершающего пятого тома Поморской энциклопедии и нескольких энциклопедий иного рода событийная и биографическая сторона компонента также обеспечена.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3. Не имеющая аналогов в прошлом активная краеведческая работа и публикации дают необходимую глубину и широту краеведческим темам до самых окраин области.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4. Научные издания по истории и культуре последних 2-3 –х десятилетий позволяют выделить ключевые темы и сделать объективные аналитические обобщения.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u="sng" smtClean="0"/>
              <a:t>Минусы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1. Тиражи любых историко-культурологических изданий (100 - 500 экз.) абсолютно неудовлетворительны для целей преподавания регионального компонента.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2. Никакие средства на реализацию замыслов создания регионального стандарта и учебного пособия по нему не выделены ( в связи с кризисом). Эта работа выполняется на голом энтузиазме.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3. Остаются проблемы с оценочной стороной преподнесения современного материала (конец ХХ – начало ХХ</a:t>
            </a:r>
            <a:r>
              <a:rPr lang="en-US" sz="2400" smtClean="0"/>
              <a:t>I</a:t>
            </a:r>
            <a:r>
              <a:rPr lang="ru-RU" sz="2400" smtClean="0"/>
              <a:t> вв.)</a:t>
            </a:r>
            <a:r>
              <a:rPr lang="en-US" sz="2400" smtClean="0"/>
              <a:t>. 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pPr eaLnBrk="1" hangingPunct="1"/>
            <a:r>
              <a:rPr lang="ru-RU" smtClean="0"/>
              <a:t>Рекомендации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1. Максимально использовать методы обучения с применением электронных средств.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2. Снять запреты с копирования иллюстраций, фильмов, книг и журналов для использования в учебных целях, так как этот запрет существенно ограничивает возможности образования.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3. По примеру многих стран (Япония) включить в региональный компонент обязательное (оплачиваемое государством) посещение музеев, выставок.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4. Изложение регионального компонента завершать 1993 г. или 2000 г., считая последующие годы «современностью», материал и анализ которой политизирован  и в рамках учебной работы и не отложился с необходимой объективностью и «отсутствием двойного толкования».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5. В ходе изложения материалов компонента обращать внимание на противодействие возможным тенденциям к национализму, подчеркивать общность народов РФ. Ориентировать все материалы на воспитание патриотизма.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6. Правящим кругам РФ необходимо, наконец, сформулировать научно обоснованные цели развития российского общества и его идеологическую (идейную) базу.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ru-RU" sz="3800" smtClean="0"/>
              <a:t>Современная литература для обеспечения краеведческого компонента</a:t>
            </a:r>
          </a:p>
        </p:txBody>
      </p:sp>
      <p:pic>
        <p:nvPicPr>
          <p:cNvPr id="10243" name="Picture 7" descr="DSC_027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33600" y="1828800"/>
            <a:ext cx="5048250" cy="4530725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 за внимание</a:t>
            </a:r>
          </a:p>
        </p:txBody>
      </p:sp>
      <p:pic>
        <p:nvPicPr>
          <p:cNvPr id="83971" name="Picture 8" descr="DSCN37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19400" y="1524000"/>
            <a:ext cx="3667125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DSC_02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24561">
            <a:off x="5638800" y="1524000"/>
            <a:ext cx="30368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88987"/>
          </a:xfrm>
        </p:spPr>
        <p:txBody>
          <a:bodyPr/>
          <a:lstStyle/>
          <a:p>
            <a:pPr eaLnBrk="1" hangingPunct="1"/>
            <a:r>
              <a:rPr lang="ru-RU" sz="3800" smtClean="0"/>
              <a:t>Учебные пособия начала ХХ</a:t>
            </a:r>
            <a:r>
              <a:rPr lang="nb-NO" sz="3800" smtClean="0"/>
              <a:t>I </a:t>
            </a:r>
            <a:r>
              <a:rPr lang="ru-RU" sz="3800" smtClean="0"/>
              <a:t>века</a:t>
            </a:r>
          </a:p>
        </p:txBody>
      </p:sp>
      <p:pic>
        <p:nvPicPr>
          <p:cNvPr id="11268" name="Picture 4" descr="DSC_02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1341577">
            <a:off x="2971800" y="2209800"/>
            <a:ext cx="2998788" cy="4267200"/>
          </a:xfrm>
        </p:spPr>
      </p:pic>
      <p:pic>
        <p:nvPicPr>
          <p:cNvPr id="11269" name="Picture 5" descr="DSC_025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295400"/>
            <a:ext cx="28717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1166</TotalTime>
  <Words>1053</Words>
  <Application>Microsoft Office PowerPoint</Application>
  <PresentationFormat>Экран (4:3)</PresentationFormat>
  <Paragraphs>130</Paragraphs>
  <Slides>80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5" baseType="lpstr">
      <vt:lpstr>Arial</vt:lpstr>
      <vt:lpstr>Times New Roman</vt:lpstr>
      <vt:lpstr>Wingdings</vt:lpstr>
      <vt:lpstr>Arial Black</vt:lpstr>
      <vt:lpstr>Слои</vt:lpstr>
      <vt:lpstr>Источники обеспечения  и тематика регионального компонента в преподавании истории и культуры Архангельского Севера</vt:lpstr>
      <vt:lpstr>Линейка учебников по истории России нового стандарта</vt:lpstr>
      <vt:lpstr>Решения о формировании материалов регионального компонента</vt:lpstr>
      <vt:lpstr>Слайд 4</vt:lpstr>
      <vt:lpstr>Учебные пособия, документы и юбилейные издания по истории Архангельского Севера советского времени</vt:lpstr>
      <vt:lpstr>Советские научные издания о Гражданской войне и интервенции на Севере</vt:lpstr>
      <vt:lpstr>История  Северного морского пароходства</vt:lpstr>
      <vt:lpstr>Современная литература для обеспечения краеведческого компонента</vt:lpstr>
      <vt:lpstr>Учебные пособия начала ХХI века</vt:lpstr>
      <vt:lpstr>Учебное пособие проф. В.Н.Булатова «Русский Север»</vt:lpstr>
      <vt:lpstr>Учебное пособие</vt:lpstr>
      <vt:lpstr>Хрестоматия по истории Отечества</vt:lpstr>
      <vt:lpstr>Полярная энциклопедия школьника</vt:lpstr>
      <vt:lpstr>Документальные источники, научная и краеведческая литература, используемая до введения нового стандарта по истории</vt:lpstr>
      <vt:lpstr>Очерки истории освоения Арктики и энциклопедия Арктики</vt:lpstr>
      <vt:lpstr>Переиздания источников дореволюционных лет начала ХХI в.</vt:lpstr>
      <vt:lpstr>Современные энциклопедические научные издания исторического и справочного характера</vt:lpstr>
      <vt:lpstr>Современные научно-популярные издания на основе архивных документов</vt:lpstr>
      <vt:lpstr>Новые научно-исторические и справочные издания, основанные на архивных данных</vt:lpstr>
      <vt:lpstr>Биографический справочник  купцов и мастеров из Голландии</vt:lpstr>
      <vt:lpstr>Справочная литература</vt:lpstr>
      <vt:lpstr>Лауреаты Госпремий СССР и РФ Архангельской области 1925-2005 гг.</vt:lpstr>
      <vt:lpstr>Книга портретов правителей Русского Севера</vt:lpstr>
      <vt:lpstr>Правители Русского Севера</vt:lpstr>
      <vt:lpstr>Слайд 25</vt:lpstr>
      <vt:lpstr>Биографии первых лиц Архангельска с основания города</vt:lpstr>
      <vt:lpstr>Архангельская областная летопись 540 страниц. 2014 год</vt:lpstr>
      <vt:lpstr>Архангельский Север в документах истории. Хрестоматия. Т.1.(2004 г.). </vt:lpstr>
      <vt:lpstr>Архангельский Север в документах истории. Хрестоматия. Т.2-3.(2015 г.).</vt:lpstr>
      <vt:lpstr>Завершается издание последнего тома пятитомной Поморской Энциклопедии. (2001 – 2016). Последний том посвящен истории городов и районов Архангельской области</vt:lpstr>
      <vt:lpstr>Поморская энциклопедия</vt:lpstr>
      <vt:lpstr>Карты, города и территории Архангельской губернии и области</vt:lpstr>
      <vt:lpstr>Карта Северного края и Архангельской области</vt:lpstr>
      <vt:lpstr>Подобраны источники и литература ученых Кольского п-ва</vt:lpstr>
      <vt:lpstr>Научные журналы</vt:lpstr>
      <vt:lpstr>Краеведческие журналы, достойные использования в учебном процессе</vt:lpstr>
      <vt:lpstr>Издания Северного историко-родословного общества. </vt:lpstr>
      <vt:lpstr>Фотоматериалы</vt:lpstr>
      <vt:lpstr>ЧАСТЬ II.</vt:lpstr>
      <vt:lpstr>Базовые краеведческие темы Архангельского Севера</vt:lpstr>
      <vt:lpstr>М.В.Ломоносов – наш земляк</vt:lpstr>
      <vt:lpstr>История Поморья в научных статьях</vt:lpstr>
      <vt:lpstr>Лесное дело и экспорт древесины</vt:lpstr>
      <vt:lpstr>Написана история крупнейших лесозаводов</vt:lpstr>
      <vt:lpstr>Морская культура поморов</vt:lpstr>
      <vt:lpstr>Народная культура и религия</vt:lpstr>
      <vt:lpstr>Беречь свою землю</vt:lpstr>
      <vt:lpstr>Деревянное зодчество Поморья</vt:lpstr>
      <vt:lpstr>Соловки –  жемчужина Русского Севера</vt:lpstr>
      <vt:lpstr>Ненецкая земля вчера и сегодня</vt:lpstr>
      <vt:lpstr>Ненецкая земля вчера и сегодня</vt:lpstr>
      <vt:lpstr>Ненецкая земля вчера и сегодня</vt:lpstr>
      <vt:lpstr> Главная тема краеведческого компонента: Россия - Русский Север - Арктика</vt:lpstr>
      <vt:lpstr>Архангельский Север  – русское начало Арктики</vt:lpstr>
      <vt:lpstr>Архангельск, Арктика, Севморпуть</vt:lpstr>
      <vt:lpstr>Архангельск, Кола, Арктика</vt:lpstr>
      <vt:lpstr>Деловые интересы России на Шпицбергене</vt:lpstr>
      <vt:lpstr>Россия и её северные соседи</vt:lpstr>
      <vt:lpstr>Россия и ее северные соседи</vt:lpstr>
      <vt:lpstr>Поморы и северные соседи</vt:lpstr>
      <vt:lpstr>Россия становиться ближе.  Россия и Норвегия 1814 – 1917 (2014)</vt:lpstr>
      <vt:lpstr>Границы арктических вод и охрана ресурсов Родины</vt:lpstr>
      <vt:lpstr>Современные издания по теме: Русский Север и оборона России</vt:lpstr>
      <vt:lpstr>Крымская война и Русский Север</vt:lpstr>
      <vt:lpstr>Первая мировая и  Архангельский Север</vt:lpstr>
      <vt:lpstr>Современные издания о  Гражданской войне и интервенции </vt:lpstr>
      <vt:lpstr>Гражданская война на Мурмане</vt:lpstr>
      <vt:lpstr>Северные конвои Второй мировой войны и Беломорье</vt:lpstr>
      <vt:lpstr>Новая тема в истории края: Безопасность Поморского Севера</vt:lpstr>
      <vt:lpstr>Арктика в международных отношениях</vt:lpstr>
      <vt:lpstr>Ресурсы и передел Арктики</vt:lpstr>
      <vt:lpstr>Ресурсы Арктики</vt:lpstr>
      <vt:lpstr>Слайд 73</vt:lpstr>
      <vt:lpstr>Россия и Арктика</vt:lpstr>
      <vt:lpstr>Битва за Арктику</vt:lpstr>
      <vt:lpstr>Слайд 76</vt:lpstr>
      <vt:lpstr>Выводы</vt:lpstr>
      <vt:lpstr>Выводы</vt:lpstr>
      <vt:lpstr>Рекомендации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Информатика</cp:lastModifiedBy>
  <cp:revision>16</cp:revision>
  <cp:lastPrinted>1601-01-01T00:00:00Z</cp:lastPrinted>
  <dcterms:created xsi:type="dcterms:W3CDTF">1601-01-01T00:00:00Z</dcterms:created>
  <dcterms:modified xsi:type="dcterms:W3CDTF">2016-09-16T07:33:23Z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