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02" r:id="rId2"/>
    <p:sldId id="406" r:id="rId3"/>
    <p:sldId id="403" r:id="rId4"/>
    <p:sldId id="394" r:id="rId5"/>
    <p:sldId id="410" r:id="rId6"/>
    <p:sldId id="397" r:id="rId7"/>
    <p:sldId id="412" r:id="rId8"/>
    <p:sldId id="417" r:id="rId9"/>
    <p:sldId id="418" r:id="rId10"/>
    <p:sldId id="420" r:id="rId11"/>
    <p:sldId id="398" r:id="rId12"/>
    <p:sldId id="419" r:id="rId13"/>
    <p:sldId id="395" r:id="rId14"/>
    <p:sldId id="396" r:id="rId15"/>
    <p:sldId id="414" r:id="rId16"/>
    <p:sldId id="405" r:id="rId17"/>
  </p:sldIdLst>
  <p:sldSz cx="9144000" cy="6858000" type="screen4x3"/>
  <p:notesSz cx="6797675" cy="987425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6633"/>
    <a:srgbClr val="07594B"/>
    <a:srgbClr val="D0B266"/>
    <a:srgbClr val="666699"/>
    <a:srgbClr val="D1FFF6"/>
    <a:srgbClr val="C1FFF3"/>
    <a:srgbClr val="D9FFEC"/>
    <a:srgbClr val="FF9933"/>
    <a:srgbClr val="E0D4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89307" autoAdjust="0"/>
  </p:normalViewPr>
  <p:slideViewPr>
    <p:cSldViewPr>
      <p:cViewPr>
        <p:scale>
          <a:sx n="100" d="100"/>
          <a:sy n="100" d="100"/>
        </p:scale>
        <p:origin x="-18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4B2653-5240-4648-8F7B-61DB0F69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A52330-0D46-4AA8-9AEC-28A70CB7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Центр информатизации и оценки качества образования Вологодской</a:t>
            </a:r>
            <a:r>
              <a:rPr lang="ru-RU" sz="1400" baseline="0" dirty="0" smtClean="0"/>
              <a:t> области очень тесно взаимодействует с управлениями образований, образовательными организациями области. В 2014-2015 году произошли изменения, как в структуре Центра, так и в кадровом составе. Поэтому в своем выступлении я остановлюсь на задачах, которые стоят перед Центром в 2016 году и основных направлениях взаимодействия. 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52330-0D46-4AA8-9AEC-28A70CB72A3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Основные мероприятия по сбору информации</a:t>
            </a:r>
            <a:r>
              <a:rPr lang="ru-RU" sz="1400" baseline="0" dirty="0" smtClean="0"/>
              <a:t> от ОМСУ и подведомственных организаций показаны на слайде.</a:t>
            </a:r>
          </a:p>
          <a:p>
            <a:endParaRPr lang="ru-RU" sz="1400" dirty="0" smtClean="0"/>
          </a:p>
          <a:p>
            <a:r>
              <a:rPr lang="ru-RU" sz="1400" dirty="0" smtClean="0"/>
              <a:t>Проблемы, возникающие в рамках решения поставленных задач абсолютно аналогичны проблемам, обозначенным ранее</a:t>
            </a:r>
            <a:r>
              <a:rPr lang="ru-RU" sz="1400" baseline="0" dirty="0" smtClean="0"/>
              <a:t> – это недостоверность и несвоевременность.</a:t>
            </a:r>
            <a:endParaRPr lang="ru-RU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Следующее</a:t>
            </a:r>
            <a:r>
              <a:rPr lang="ru-RU" sz="1400" baseline="0" dirty="0" smtClean="0"/>
              <a:t> направление – это техническое сопровождение и администрирование информационных ресурсов.</a:t>
            </a:r>
          </a:p>
          <a:p>
            <a:r>
              <a:rPr lang="ru-RU" sz="1400" baseline="0" dirty="0" smtClean="0"/>
              <a:t>Созданный отдел внедрения информационных технологий и защиты информации координирует все вопросы, связанные с проектами в сфере информационных технологий. </a:t>
            </a:r>
          </a:p>
          <a:p>
            <a:r>
              <a:rPr lang="ru-RU" sz="1400" baseline="0" dirty="0" smtClean="0"/>
              <a:t>Перед отделом стоят задачи: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Обеспечение работы информационных систем государственной итоговой аттестации и предоставления электронных услуг в сфере образования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функционирования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мультисервисной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сети образовательных организаций области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Обеспечение информационной безопасности проектов, ведь во всех информационных системах обрабатываются персональные данные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технической поддержки дистанционного обучения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Обеспечение технической поддержки сайтов образовательных организаций</a:t>
            </a:r>
          </a:p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Основные направления работы отдела показаны на слайде.</a:t>
            </a:r>
          </a:p>
          <a:p>
            <a:r>
              <a:rPr lang="ru-RU" sz="1400" dirty="0" smtClean="0"/>
              <a:t>Однако для успешной работы необходимо</a:t>
            </a:r>
            <a:r>
              <a:rPr lang="ru-RU" sz="1400" baseline="0" dirty="0" smtClean="0"/>
              <a:t> участие всех заинтересованных сторон.</a:t>
            </a:r>
          </a:p>
          <a:p>
            <a:endParaRPr lang="ru-RU" sz="1400" dirty="0" smtClean="0"/>
          </a:p>
          <a:p>
            <a:r>
              <a:rPr lang="ru-RU" sz="1400" b="1" dirty="0" smtClean="0"/>
              <a:t>«Разработка инструкций для родителей/обучающихся …»</a:t>
            </a:r>
          </a:p>
          <a:p>
            <a:r>
              <a:rPr lang="ru-RU" sz="1400" dirty="0" smtClean="0"/>
              <a:t> Разработанные Центром инструкции необходимо изучать на уровне управления образования и по возможности адаптировать к использованию в конкретном районе (например, вставить в пошаговые примеры выбор нужного района).</a:t>
            </a:r>
          </a:p>
          <a:p>
            <a:r>
              <a:rPr lang="ru-RU" sz="1400" dirty="0" smtClean="0"/>
              <a:t> Хороший пример — некоторые инструкции, выложенные на сайте Шекснинского управления образования.</a:t>
            </a:r>
          </a:p>
          <a:p>
            <a:r>
              <a:rPr lang="ru-RU" sz="1400" dirty="0" smtClean="0"/>
              <a:t> Следует стремиться к повышению доступности этих инструкций — чтобы их было легко найти на сайтах УО и образовательных организаций</a:t>
            </a:r>
          </a:p>
          <a:p>
            <a:endParaRPr lang="ru-RU" sz="1400" dirty="0" smtClean="0"/>
          </a:p>
          <a:p>
            <a:r>
              <a:rPr lang="ru-RU" sz="1400" b="1" dirty="0" smtClean="0"/>
              <a:t>«Осуществление технической поддержки сопровождаемых ИС»</a:t>
            </a:r>
          </a:p>
          <a:p>
            <a:r>
              <a:rPr lang="ru-RU" sz="1400" dirty="0" smtClean="0"/>
              <a:t> Для работы в информационных системах на местах необходимо назначать специалистов, уверенно владеющих компьютерной техникой. Обеспечивать взаимодействие с Центром с целью обучения этих специалистов работе в ИС. Необходимо, чтобы Центр</a:t>
            </a:r>
            <a:r>
              <a:rPr lang="ru-RU" sz="1400" baseline="0" dirty="0" smtClean="0"/>
              <a:t> компетенции появился в каждом муниципальном образовании. Ведь львиная доля ответов на вопросы от муниципальных образований содержатся в руководствах пользователей информационных систем.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/>
              <a:t>«Осуществление собственных разработок ПО...»</a:t>
            </a:r>
          </a:p>
          <a:p>
            <a:r>
              <a:rPr lang="ru-RU" sz="1400" dirty="0" smtClean="0"/>
              <a:t> При внедрении нового ПО неизбежны ошибки, о которых нужно сообщать незамедлительно (необходимо поддерживать обратную связь). Специалисты, работающие с разработанными ЦИОКО программными решениями, должны быть компетентны в вопросах использования информационных систем, ответственно относиться к информационной безопасности.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«Осуществление технического сопровождения оборудования, ….»</a:t>
            </a:r>
          </a:p>
          <a:p>
            <a:r>
              <a:rPr lang="ru-RU" sz="1400" dirty="0" smtClean="0"/>
              <a:t> При прекращении по какой-либо причине использования сетевого оборудования районы не всегда оперативно об этом сообщают. Далеко не все </a:t>
            </a:r>
            <a:r>
              <a:rPr lang="ru-RU" sz="1400" dirty="0" err="1" smtClean="0"/>
              <a:t>маршрутизаторы</a:t>
            </a:r>
            <a:r>
              <a:rPr lang="ru-RU" sz="1400" dirty="0" smtClean="0"/>
              <a:t> в настоящий момент находятся </a:t>
            </a:r>
            <a:r>
              <a:rPr lang="ru-RU" sz="1400" dirty="0" err="1" smtClean="0"/>
              <a:t>онлайн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Можно отметить, что специалисты Центра осуществляют настройку работоспособного сетевого оборудования и не занимаются ремонтом неисправного.</a:t>
            </a:r>
          </a:p>
          <a:p>
            <a:endParaRPr lang="ru-RU" sz="1400" dirty="0" smtClean="0"/>
          </a:p>
          <a:p>
            <a:r>
              <a:rPr lang="ru-RU" sz="1400" b="1" dirty="0" smtClean="0"/>
              <a:t>«Проведение информационно-консультационных мероприятий ….»</a:t>
            </a:r>
          </a:p>
          <a:p>
            <a:r>
              <a:rPr lang="ru-RU" sz="1400" dirty="0" smtClean="0"/>
              <a:t> Для достижения максимальной продуктивности мероприятий массового обучения (особенно </a:t>
            </a:r>
            <a:r>
              <a:rPr lang="ru-RU" sz="1400" dirty="0" err="1" smtClean="0"/>
              <a:t>вебинаров</a:t>
            </a:r>
            <a:r>
              <a:rPr lang="ru-RU" sz="1400" dirty="0" smtClean="0"/>
              <a:t>), необходимо обеспечить присутствие на них специалистов. К </a:t>
            </a:r>
            <a:r>
              <a:rPr lang="ru-RU" sz="1400" dirty="0" err="1" smtClean="0"/>
              <a:t>интернет-конференциям</a:t>
            </a:r>
            <a:r>
              <a:rPr lang="ru-RU" sz="1400" dirty="0" smtClean="0"/>
              <a:t> относятся не настолько серьезно. Хотелось бы услышать предложения от районов по совершенствованию таких форм обучения. При поручении каких-либо обязанностей новому сотруднику иногда забывают организовать его обучение работе с программными средствами.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«Предоставление </a:t>
            </a:r>
            <a:r>
              <a:rPr lang="ru-RU" sz="1400" b="1" dirty="0" err="1" smtClean="0"/>
              <a:t>хостинга</a:t>
            </a:r>
            <a:r>
              <a:rPr lang="ru-RU" sz="1400" b="1" dirty="0" smtClean="0"/>
              <a:t> ...»</a:t>
            </a:r>
          </a:p>
          <a:p>
            <a:r>
              <a:rPr lang="ru-RU" sz="1400" dirty="0" smtClean="0"/>
              <a:t> Компетентность ответственных за ведение сайта в ОО очень разная, но ее можно повысить, изучив инструктивные материалы, выложенные на образовательном портале (portal.edu35.ru).</a:t>
            </a:r>
          </a:p>
          <a:p>
            <a:r>
              <a:rPr lang="ru-RU" sz="1400" dirty="0" smtClean="0"/>
              <a:t> Управления образования могут со своей стороны проверять качество сайтов и способствовать обмену опытом между специалистами разных ОО.</a:t>
            </a:r>
            <a:endParaRPr lang="ru-RU" sz="1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52330-0D46-4AA8-9AEC-28A70CB72A3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Среди основных направлений</a:t>
            </a:r>
            <a:r>
              <a:rPr lang="ru-RU" sz="1400" baseline="0" dirty="0" smtClean="0"/>
              <a:t> взаимодействия можно выделить три:</a:t>
            </a:r>
          </a:p>
          <a:p>
            <a:r>
              <a:rPr lang="ru-RU" sz="1400" baseline="0" dirty="0" smtClean="0"/>
              <a:t>Это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Технологическое сопровождение государственной итоговой аттестации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996633"/>
                </a:solidFill>
                <a:latin typeface="Arial" charset="0"/>
              </a:rPr>
              <a:t>Организация мониторинговых исследований и аналитическая деятельность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Техническое сопровождение и администрирование информационных ресурсов</a:t>
            </a:r>
          </a:p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Задачи, которые стоят перед Центром в</a:t>
            </a:r>
            <a:r>
              <a:rPr lang="ru-RU" sz="1400" baseline="0" dirty="0" smtClean="0"/>
              <a:t> рамках первого направления это:</a:t>
            </a:r>
          </a:p>
          <a:p>
            <a:r>
              <a:rPr lang="ru-RU" sz="1400" baseline="0" dirty="0" smtClean="0"/>
              <a:t>Организационное</a:t>
            </a:r>
          </a:p>
          <a:p>
            <a:r>
              <a:rPr lang="ru-RU" sz="1400" baseline="0" dirty="0" smtClean="0"/>
              <a:t>Информационно-технологическое</a:t>
            </a:r>
          </a:p>
          <a:p>
            <a:r>
              <a:rPr lang="ru-RU" sz="1400" baseline="0" dirty="0" smtClean="0"/>
              <a:t>Инструктивно-методическое </a:t>
            </a:r>
          </a:p>
          <a:p>
            <a:r>
              <a:rPr lang="ru-RU" sz="1400" baseline="0" dirty="0" smtClean="0"/>
              <a:t>Сопровождение ГИА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Координация деятельности возложена на отдел организации государственной итоговой </a:t>
            </a:r>
            <a:r>
              <a:rPr lang="ru-RU" sz="1400" baseline="0" dirty="0" smtClean="0"/>
              <a:t>аттестации в рамках выполнения государственного задания в соответствии с ведомственным перечнем работ и услуг</a:t>
            </a:r>
            <a:endParaRPr lang="ru-RU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Для</a:t>
            </a:r>
            <a:r>
              <a:rPr lang="ru-RU" sz="1400" baseline="0" dirty="0" smtClean="0"/>
              <a:t> реализации направления перед отделом поставлены </a:t>
            </a:r>
            <a:r>
              <a:rPr lang="ru-RU" sz="1400" baseline="0" dirty="0" smtClean="0"/>
              <a:t>задачи, показанные на слайде:</a:t>
            </a:r>
            <a:endParaRPr lang="ru-RU" sz="1400" baseline="0" dirty="0" smtClean="0"/>
          </a:p>
          <a:p>
            <a:endParaRPr lang="ru-RU" sz="1400" dirty="0" smtClean="0"/>
          </a:p>
          <a:p>
            <a:r>
              <a:rPr lang="ru-RU" sz="1400" dirty="0" smtClean="0"/>
              <a:t>Однако для успешного проведения ГИА на территории области потребуется работа муниципалитетов и прежде всего</a:t>
            </a:r>
          </a:p>
          <a:p>
            <a:endParaRPr lang="ru-RU" sz="1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Необходимо четкое соблюдение инструктивных материалов организаторами в аудиториях и исключение самостоятельного принятия решения при проведении ГИА, которое приводит к негативным последствиям для участников экзамена (в 2015 году удовлетворены 2 апелляции по процедуре проведения экзаменов в связи несоблюдением инструктивных материалов организаторами ГИА).</a:t>
            </a:r>
          </a:p>
          <a:p>
            <a:pPr>
              <a:buFont typeface="Wingdings" pitchFamily="2" charset="2"/>
              <a:buChar char="ü"/>
            </a:pPr>
            <a:endParaRPr lang="ru-RU" sz="1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Необходимо на уровне МОУО проводить анализ ГИА в части допущенных ошибок лицами, задействованными в процедуре экзамена, и учитывать данные анализа при дальнейшей подготовке специалистов</a:t>
            </a:r>
          </a:p>
          <a:p>
            <a:pPr>
              <a:buFont typeface="Wingdings" pitchFamily="2" charset="2"/>
              <a:buChar char="ü"/>
            </a:pPr>
            <a:endParaRPr lang="ru-RU" sz="1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 организации системы видеонаблюдения в ППЭ необходим дополнительный контроль со стороны  МОУО (</a:t>
            </a:r>
            <a:r>
              <a:rPr lang="ru-RU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ЦИиОКО</a:t>
            </a: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не имеет физической возможности проконтролировать и проверить работу всех систем видеонаблюдения, установленных в ППЭ). Необходимо привлекать к работе с системой видеонаблюдения только квалифицированных специалистов с соответствующим уровнем подготовки</a:t>
            </a:r>
          </a:p>
          <a:p>
            <a:pPr>
              <a:buFont typeface="Wingdings" pitchFamily="2" charset="2"/>
              <a:buChar char="ü"/>
            </a:pPr>
            <a:endParaRPr lang="ru-RU" sz="1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МОУО должны контролировать наполнение региональной информационной системы, исключать нарушение сроков внесения сведений</a:t>
            </a:r>
          </a:p>
          <a:p>
            <a:endParaRPr lang="ru-RU" sz="1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Следующее направление</a:t>
            </a:r>
            <a:r>
              <a:rPr lang="ru-RU" sz="1400" baseline="0" dirty="0" smtClean="0"/>
              <a:t> – это мониторинговые исследования и организация аналитической деятельности.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Задачи, поставленные в рамках данного направления –Проведение мониторинга и Проведение анализа - будут решаться двумя отделами  - Аналитическим отделом и Отдел материально-технического обеспечения и организации закупок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Здесь хотелось бы выделить основные задачи, решаемые Центром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Информационно-технологическое обеспечение мониторингов: </a:t>
            </a:r>
          </a:p>
          <a:p>
            <a:pPr marL="361950"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«Дорожная карта»  </a:t>
            </a:r>
          </a:p>
          <a:p>
            <a:pPr marL="361950">
              <a:spcAft>
                <a:spcPts val="0"/>
              </a:spcAft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«Анализ состояния и перспектив развития системы образования Вологодской области»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Организационно-техническое обеспечение независимой оценки качества работы образовательных организаций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 сбора и проведения анализа информации</a:t>
            </a:r>
            <a:endParaRPr lang="ru-RU" sz="1400" baseline="0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Более детально взаимодействие органов управления образование с Аналитическим отделом будет осуществляться в следующие сроки:</a:t>
            </a:r>
          </a:p>
          <a:p>
            <a:endParaRPr lang="ru-RU" sz="1400" dirty="0" smtClean="0"/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Осуществление сбора, обработки и систематизации показателей развития системы образования области – октябрь (подробнее по мониторингу остановлюсь чуть позже)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сбора, обработки и систематизации показателей «Дорожной карты» - ежеквартально (также Дорожной карте будет посвящен отдельный слайд)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Подтверждение показателей ведения электронной очереди в федеральном проекте «Дошкольное образование» (по этому направлению взаимодействие с муниципальными образованиями осуществляется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 ежедневно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сбора ежемесячной информации о размере заработной платы работников образовательных учреждений (ежемесячная информация )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Разработка анкет и проведение анкетирования в рамках проведения независимой оценки качества работы образовательных организаций</a:t>
            </a:r>
          </a:p>
          <a:p>
            <a:endParaRPr lang="ru-RU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r>
              <a:rPr lang="ru-RU" sz="1400" dirty="0" smtClean="0"/>
              <a:t>Как показывает практика основные п</a:t>
            </a: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роблемы взаимодействия с МОУО по сбору информации: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Отсутствие ответственных по заполнению форм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Несвоевременное предоставление данных (нарушение сроков, в том числе связанное с </a:t>
            </a:r>
            <a:r>
              <a:rPr lang="ru-RU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недоведением</a:t>
            </a: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задания до ответственных лиц),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Некорректное заполнение форм сбора информации (добавление дополнительных граф, ввод текстовой информации вместо цифровой, наличие незаполненных граф)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Несоответствие данных информации, предоставленной ранее (кол-во ОО, обучающихся, ПК и проч. на одну дату отчетную дату)</a:t>
            </a:r>
          </a:p>
          <a:p>
            <a:endParaRPr lang="ru-RU" sz="1400" dirty="0" smtClean="0"/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Поэтому для эффективного взаимодействия необходимо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определение лиц, ответственных за предоставление информации по направлениям (государственная итоговая аттестация, мониторинг «дорожных карт», заработная плата, инфраструктура, дошкольное образование, информатизация и проч.);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четкое соблюдение требований к предоставлению информации, обозначенных в сопроводительных инструктивно-методических материалах (срок, формат, отчетная дата, на которую предоставляется информация)</a:t>
            </a:r>
          </a:p>
          <a:p>
            <a:pPr>
              <a:buFont typeface="Wingdings" pitchFamily="2" charset="2"/>
              <a:buNone/>
            </a:pPr>
            <a:endParaRPr lang="ru-RU" sz="14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91AB-8BFF-4D1E-A652-D83B8A0B9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ABD9-8052-48B8-85CE-FEF608F59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815C-B5C9-416A-8CB8-B5D341376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2FB1E-1196-4C7C-8585-01DA4275F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1CD1-BFE9-4230-A54B-9A68EAA5B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9974-19F7-46F1-85AF-DF173F657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49DBA-91C6-4EB9-B146-34FD69909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FFA3-E3FF-41F2-9D18-AB7838B7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DDC9-DA84-4D51-9E56-AD1AFB7E8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3305-C20D-461F-BE1E-ADC32A3C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5E92B-6286-45C5-AE62-20060EC47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B870-A327-4651-9BE6-DE996A8B7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3EA5011-7D31-4205-B488-C8E1F88F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0" descr="Титул_ОЮ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60350"/>
            <a:ext cx="899795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1763713" y="3213100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НАЗВАНИЕ ПРЕЗЕНТАЦИИ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3132138" y="5734050"/>
            <a:ext cx="576103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 dirty="0">
                <a:latin typeface="Arial" charset="0"/>
              </a:rPr>
              <a:t>Несговорова Ольга Юрьевна, </a:t>
            </a:r>
          </a:p>
          <a:p>
            <a:pPr algn="r">
              <a:spcBef>
                <a:spcPct val="50000"/>
              </a:spcBef>
            </a:pPr>
            <a:r>
              <a:rPr lang="ru-RU" sz="1400" b="1" smtClean="0">
                <a:latin typeface="Arial" charset="0"/>
              </a:rPr>
              <a:t>директор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62468" name="AutoShape 8"/>
          <p:cNvSpPr>
            <a:spLocks noChangeArrowheads="1"/>
          </p:cNvSpPr>
          <p:nvPr/>
        </p:nvSpPr>
        <p:spPr bwMode="auto">
          <a:xfrm>
            <a:off x="611188" y="2205038"/>
            <a:ext cx="8208962" cy="2303462"/>
          </a:xfrm>
          <a:prstGeom prst="roundRect">
            <a:avLst>
              <a:gd name="adj" fmla="val 7866"/>
            </a:avLst>
          </a:prstGeom>
          <a:gradFill rotWithShape="1">
            <a:gsLst>
              <a:gs pos="0">
                <a:srgbClr val="E9E1C1"/>
              </a:gs>
              <a:gs pos="100000">
                <a:srgbClr val="BFAF5D"/>
              </a:gs>
            </a:gsLst>
            <a:lin ang="5400000" scaled="1"/>
          </a:gradFill>
          <a:ln w="28575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AutoShape 9"/>
          <p:cNvSpPr>
            <a:spLocks noChangeArrowheads="1"/>
          </p:cNvSpPr>
          <p:nvPr/>
        </p:nvSpPr>
        <p:spPr bwMode="auto">
          <a:xfrm>
            <a:off x="684213" y="2301875"/>
            <a:ext cx="8064500" cy="2125663"/>
          </a:xfrm>
          <a:prstGeom prst="roundRect">
            <a:avLst>
              <a:gd name="adj" fmla="val 6366"/>
            </a:avLst>
          </a:prstGeom>
          <a:solidFill>
            <a:srgbClr val="FFFFFF"/>
          </a:solidFill>
          <a:ln w="28575">
            <a:solidFill>
              <a:srgbClr val="BFAF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684213" y="2348880"/>
            <a:ext cx="80645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folHlink"/>
                </a:solidFill>
                <a:latin typeface="Arial" charset="0"/>
              </a:rPr>
              <a:t>Организация взаимодействия  </a:t>
            </a:r>
            <a:endParaRPr lang="ru-RU" sz="2200" b="1" dirty="0">
              <a:solidFill>
                <a:schemeClr val="folHlink"/>
              </a:solidFill>
              <a:latin typeface="Arial" charset="0"/>
            </a:endParaRPr>
          </a:p>
          <a:p>
            <a:pPr algn="ctr"/>
            <a:r>
              <a:rPr lang="ru-RU" sz="2200" b="1" dirty="0" smtClean="0">
                <a:solidFill>
                  <a:schemeClr val="folHlink"/>
                </a:solidFill>
                <a:latin typeface="Arial" charset="0"/>
              </a:rPr>
              <a:t>БУСОВО </a:t>
            </a:r>
            <a:r>
              <a:rPr lang="ru-RU" sz="2200" b="1" dirty="0">
                <a:solidFill>
                  <a:schemeClr val="folHlink"/>
                </a:solidFill>
                <a:latin typeface="Arial" charset="0"/>
              </a:rPr>
              <a:t>«Центр информатизации и оценки качества образования» </a:t>
            </a:r>
            <a:r>
              <a:rPr lang="ru-RU" sz="2200" b="1" dirty="0" smtClean="0">
                <a:solidFill>
                  <a:schemeClr val="folHlink"/>
                </a:solidFill>
                <a:latin typeface="Arial" charset="0"/>
              </a:rPr>
              <a:t>с органами управления образованием муниципальных районов и городских округов по основным направлениям деятельности</a:t>
            </a:r>
            <a:endParaRPr lang="ru-RU" sz="2200" b="1" dirty="0">
              <a:solidFill>
                <a:schemeClr val="folHlink"/>
              </a:solidFill>
              <a:latin typeface="Arial" charset="0"/>
            </a:endParaRPr>
          </a:p>
          <a:p>
            <a:pPr algn="ctr"/>
            <a:r>
              <a:rPr lang="ru-RU" sz="2200" b="1" dirty="0" smtClean="0">
                <a:solidFill>
                  <a:schemeClr val="folHlink"/>
                </a:solidFill>
                <a:latin typeface="Arial" charset="0"/>
              </a:rPr>
              <a:t>в 2016 году</a:t>
            </a:r>
            <a:endParaRPr lang="ru-RU" sz="22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10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1484784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483768" y="1412776"/>
            <a:ext cx="72008" cy="4824536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63688" y="5681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Руководители направлений и задач Аналитического отдела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134076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Васюкова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Наталья Павловна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22048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Копейкин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Геннадий Валентинович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307070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Бегларова</a:t>
            </a:r>
            <a:endParaRPr lang="ru-RU" b="1" dirty="0" smtClean="0">
              <a:solidFill>
                <a:srgbClr val="07594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Светлана Николаевна</a:t>
            </a:r>
          </a:p>
        </p:txBody>
      </p:sp>
      <p:pic>
        <p:nvPicPr>
          <p:cNvPr id="25" name="Рисунок 24" descr="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6632"/>
            <a:ext cx="792088" cy="580300"/>
          </a:xfrm>
          <a:prstGeom prst="rect">
            <a:avLst/>
          </a:prstGeom>
        </p:spPr>
      </p:pic>
      <p:pic>
        <p:nvPicPr>
          <p:cNvPr id="26" name="Рисунок 25" descr="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1052736"/>
            <a:ext cx="433780" cy="439059"/>
          </a:xfrm>
          <a:prstGeom prst="rect">
            <a:avLst/>
          </a:prstGeom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020272" y="1412776"/>
            <a:ext cx="72008" cy="4752528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41277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996633"/>
                </a:solidFill>
                <a:latin typeface="+mn-lt"/>
                <a:cs typeface="Arial" pitchFamily="34" charset="0"/>
              </a:rPr>
              <a:t>Заместитель директора</a:t>
            </a:r>
            <a:endParaRPr lang="ru-RU" b="1" dirty="0">
              <a:solidFill>
                <a:srgbClr val="99663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204864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Начальник</a:t>
            </a:r>
          </a:p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отдела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123546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Заработная </a:t>
            </a:r>
          </a:p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плата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652537"/>
            <a:ext cx="2483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Электронная очередь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996353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Мониторинги </a:t>
            </a:r>
          </a:p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и сбор информации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7864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Мацюк</a:t>
            </a:r>
            <a:endParaRPr lang="ru-RU" b="1" dirty="0" smtClean="0">
              <a:solidFill>
                <a:srgbClr val="07594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Светлана Александровна</a:t>
            </a:r>
          </a:p>
        </p:txBody>
      </p:sp>
      <p:pic>
        <p:nvPicPr>
          <p:cNvPr id="40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76872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75228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77072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903420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623500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7524328" y="15475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71-11-60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40050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Осокин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Игорь Владимирович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47864" y="479889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Гердт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Наталья Альбертовна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24328" y="485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71-80-38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4328" y="306896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23-01-07</a:t>
            </a:r>
          </a:p>
          <a:p>
            <a:r>
              <a:rPr lang="ru-RU" dirty="0" smtClean="0">
                <a:solidFill>
                  <a:srgbClr val="996633"/>
                </a:solidFill>
              </a:rPr>
              <a:t>(доб.2033)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24328" y="220660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23-01-07</a:t>
            </a:r>
          </a:p>
          <a:p>
            <a:r>
              <a:rPr lang="ru-RU" dirty="0" smtClean="0">
                <a:solidFill>
                  <a:srgbClr val="996633"/>
                </a:solidFill>
              </a:rPr>
              <a:t>(доб.2032)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51" name="Правая фигурная скобка 50"/>
          <p:cNvSpPr/>
          <p:nvPr/>
        </p:nvSpPr>
        <p:spPr>
          <a:xfrm>
            <a:off x="7164288" y="4005064"/>
            <a:ext cx="360040" cy="2088232"/>
          </a:xfrm>
          <a:prstGeom prst="rightBrac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11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57" y="5219601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5651"/>
            <a:ext cx="792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листы и ру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295" y="4273451"/>
            <a:ext cx="7207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календа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407" y="3384451"/>
            <a:ext cx="6477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957" y="2473226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8145" y="1412776"/>
            <a:ext cx="71437" cy="4484687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3568" y="2205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 отдела материально-технического обеспечения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1484784"/>
            <a:ext cx="4896544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Осуществление предоставления сводной и аналитической информации об организации перевозок обучающихся в образовательных организациях области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Сбор и анализ информации о техническом состоянии зданий подведомственных образовательных организаций к работе в осенне-зимний период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Сбор информации по ведению карт доступности образовательных организаций области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закупаемых товаров (работ, услуг) подведомственными образовательными организациями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156176" y="1916832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444208" y="162880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Ежеквартально,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до 20 числа последнего месяца квартала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284422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2 раза в месяц,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 1 мая до 31 октября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4208" y="406836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течение года,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 запросу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4208" y="507647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течение года,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 запросу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6156176" y="3068960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6156176" y="4221088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6156176" y="5229200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12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1484784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483768" y="1412776"/>
            <a:ext cx="72008" cy="4824536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63688" y="5681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Руководители направлений и задач отдела материально-технического обеспечения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134076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Румянцева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Ирина Сергеевна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22048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Попова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Ирина Евгеньевна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31409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Орехова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Наталья Борисовна</a:t>
            </a:r>
          </a:p>
        </p:txBody>
      </p:sp>
      <p:pic>
        <p:nvPicPr>
          <p:cNvPr id="25" name="Рисунок 24" descr="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6632"/>
            <a:ext cx="792088" cy="580300"/>
          </a:xfrm>
          <a:prstGeom prst="rect">
            <a:avLst/>
          </a:prstGeom>
        </p:spPr>
      </p:pic>
      <p:pic>
        <p:nvPicPr>
          <p:cNvPr id="26" name="Рисунок 25" descr="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1052736"/>
            <a:ext cx="433780" cy="439059"/>
          </a:xfrm>
          <a:prstGeom prst="rect">
            <a:avLst/>
          </a:prstGeom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020272" y="1412776"/>
            <a:ext cx="72008" cy="4752528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41277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996633"/>
                </a:solidFill>
                <a:latin typeface="+mn-lt"/>
                <a:cs typeface="Arial" pitchFamily="34" charset="0"/>
              </a:rPr>
              <a:t>Заместитель директора</a:t>
            </a:r>
            <a:endParaRPr lang="ru-RU" b="1" dirty="0">
              <a:solidFill>
                <a:srgbClr val="99663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204864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Начальник</a:t>
            </a:r>
          </a:p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отдела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132257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Организация перевозок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005064"/>
            <a:ext cx="2483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Работа в осенне-зимний период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4869160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Карты </a:t>
            </a:r>
          </a:p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доступности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7864" y="479889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Мамонтова 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Елена Борисовна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496" y="5682734"/>
            <a:ext cx="2483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Анализ закупок</a:t>
            </a:r>
            <a:endParaRPr lang="ru-RU" sz="1600" b="1" dirty="0">
              <a:solidFill>
                <a:srgbClr val="996633"/>
              </a:solidFill>
            </a:endParaRPr>
          </a:p>
        </p:txBody>
      </p:sp>
      <p:pic>
        <p:nvPicPr>
          <p:cNvPr id="40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76872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75228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77072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903420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623500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347864" y="551897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Опокина</a:t>
            </a: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Ирина Леонидовна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80312" y="15475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71-03-07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2432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71-54-89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7864" y="40050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Орехова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Наталья Борисовна</a:t>
            </a:r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7164288" y="2348880"/>
            <a:ext cx="360040" cy="3744416"/>
          </a:xfrm>
          <a:prstGeom prst="rightBrac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1" name="Text Box 48"/>
          <p:cNvSpPr txBox="1">
            <a:spLocks noChangeArrowheads="1"/>
          </p:cNvSpPr>
          <p:nvPr/>
        </p:nvSpPr>
        <p:spPr bwMode="auto">
          <a:xfrm>
            <a:off x="639763" y="116632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Техническое сопровождение  и администрирование информационных ресурсов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13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auto">
          <a:xfrm>
            <a:off x="179512" y="3717032"/>
            <a:ext cx="8784976" cy="108012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1E585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79512" y="3717032"/>
            <a:ext cx="871296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Государственные (муниципальные) услуги (работы), осуществление которых предусмотрено бюджетным законодательством РФ и не отнесенные к иным видам деятельности:</a:t>
            </a:r>
          </a:p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Административное обеспечение деятельности организаций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(Управление проектами)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7624" y="908720"/>
            <a:ext cx="78488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Обеспечение работы информационных систем государственной итоговой аттестации и предоставления электронных услуг в сфере образования</a:t>
            </a:r>
          </a:p>
          <a:p>
            <a:pPr>
              <a:spcAft>
                <a:spcPts val="600"/>
              </a:spcAft>
            </a:pP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функционирования </a:t>
            </a:r>
            <a:r>
              <a:rPr lang="ru-RU" sz="165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мультисервисной</a:t>
            </a: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сети образовательных организаций области</a:t>
            </a:r>
          </a:p>
          <a:p>
            <a:pPr>
              <a:spcAft>
                <a:spcPts val="600"/>
              </a:spcAft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Обеспечение информационной безопасности проектов</a:t>
            </a:r>
          </a:p>
          <a:p>
            <a:pPr>
              <a:spcAft>
                <a:spcPts val="600"/>
              </a:spcAft>
            </a:pPr>
            <a:r>
              <a:rPr lang="ru-RU" sz="16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технической поддержки дистанционного обучения, в том числе виртуальной обучающей среды</a:t>
            </a:r>
          </a:p>
          <a:p>
            <a:pPr>
              <a:spcAft>
                <a:spcPts val="600"/>
              </a:spcAft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Обеспечение технической поддержки сайтов образовательных организаций</a:t>
            </a:r>
            <a:endParaRPr lang="ru-RU" sz="16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0" descr="чел за комп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692919"/>
            <a:ext cx="755576" cy="7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1043608" y="1052736"/>
            <a:ext cx="45719" cy="2232248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3492550" y="5157192"/>
            <a:ext cx="2087562" cy="1008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D0B2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827584" y="6156593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Отдел внедрения информационных технологий и защиты информации</a:t>
            </a:r>
            <a:endParaRPr lang="ru-RU" sz="1600" b="1" dirty="0"/>
          </a:p>
        </p:txBody>
      </p:sp>
      <p:pic>
        <p:nvPicPr>
          <p:cNvPr id="45" name="Picture 31" descr="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527" y="5373216"/>
            <a:ext cx="837952" cy="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6" descr="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647" y="5337794"/>
            <a:ext cx="679153" cy="7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трелка вниз 46"/>
          <p:cNvSpPr/>
          <p:nvPr/>
        </p:nvSpPr>
        <p:spPr>
          <a:xfrm>
            <a:off x="4283968" y="335699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283968" y="486916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36512" y="98072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0B266"/>
                </a:solidFill>
              </a:rPr>
              <a:t>Задачи</a:t>
            </a:r>
            <a:endParaRPr lang="ru-RU" b="1" dirty="0">
              <a:solidFill>
                <a:srgbClr val="D0B266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14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5219601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5651"/>
            <a:ext cx="792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листы и ру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273451"/>
            <a:ext cx="7207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календа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75" y="3384451"/>
            <a:ext cx="6477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5" y="2473226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31913" y="1412776"/>
            <a:ext cx="71437" cy="4484687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3568" y="2205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 отдела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1268760"/>
            <a:ext cx="734481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инструкций для родителей/обучающихся по получению услуг в электронной форме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технической поддержки сопровождаемых информационных систем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Осуществление собственных разработок программного обеспечения и их дальнейшее администрирование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технического сопровождения оборудования, используемого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мультисервисной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сети и в образовательном процессе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Проведение информационно-консультационных мероприятий (семинары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для пользователей информационных систем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хостинга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размещения сайтов образовательных организаций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15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1484784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483768" y="1412776"/>
            <a:ext cx="72008" cy="4824536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63688" y="22057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Руководители направлений и задач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134076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Васюкова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Наталья Павловна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22048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Измайлов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Илья Александрович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31409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Мельников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Николай Александрович</a:t>
            </a:r>
          </a:p>
        </p:txBody>
      </p:sp>
      <p:pic>
        <p:nvPicPr>
          <p:cNvPr id="25" name="Рисунок 24" descr="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6632"/>
            <a:ext cx="792088" cy="580300"/>
          </a:xfrm>
          <a:prstGeom prst="rect">
            <a:avLst/>
          </a:prstGeom>
        </p:spPr>
      </p:pic>
      <p:pic>
        <p:nvPicPr>
          <p:cNvPr id="26" name="Рисунок 25" descr="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1052736"/>
            <a:ext cx="433780" cy="439059"/>
          </a:xfrm>
          <a:prstGeom prst="rect">
            <a:avLst/>
          </a:prstGeom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020272" y="1412776"/>
            <a:ext cx="72008" cy="4752528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41277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996633"/>
                </a:solidFill>
                <a:latin typeface="+mn-lt"/>
                <a:cs typeface="Arial" pitchFamily="34" charset="0"/>
              </a:rPr>
              <a:t>Заместитель директора</a:t>
            </a:r>
            <a:endParaRPr lang="ru-RU" b="1" dirty="0">
              <a:solidFill>
                <a:srgbClr val="99663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204864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Начальник</a:t>
            </a:r>
          </a:p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отдела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132257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ГИС </a:t>
            </a:r>
          </a:p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«Образование»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005064"/>
            <a:ext cx="2483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Системный </a:t>
            </a:r>
          </a:p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администратор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4941168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Информационная система ЕГЭ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7864" y="393479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Фомичев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Кирилл Геннадьевич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47864" y="479889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Белков 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Алексей Вячеславович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496" y="5682734"/>
            <a:ext cx="2483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33"/>
                </a:solidFill>
              </a:rPr>
              <a:t>Конструктор сайтов</a:t>
            </a:r>
            <a:endParaRPr lang="ru-RU" sz="1600" b="1" dirty="0">
              <a:solidFill>
                <a:srgbClr val="996633"/>
              </a:solidFill>
            </a:endParaRPr>
          </a:p>
        </p:txBody>
      </p:sp>
      <p:pic>
        <p:nvPicPr>
          <p:cNvPr id="40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76872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75228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77072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903420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623500"/>
            <a:ext cx="576064" cy="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347864" y="551897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Анисимова</a:t>
            </a:r>
          </a:p>
          <a:p>
            <a:pPr algn="ctr"/>
            <a:r>
              <a:rPr lang="ru-RU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Светлана Сергеевна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80312" y="15475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71-11-60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0312" y="2339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71-60-29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80312" y="57239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71-60-29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0312" y="49318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71-60-29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312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71-45-56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80312" y="40677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71-55-87</a:t>
            </a:r>
            <a:endParaRPr lang="ru-RU" b="1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0" descr="Титул_ОЮ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60350"/>
            <a:ext cx="899795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1763713" y="3213100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НАЗВАНИЕ ПРЕЗЕНТАЦИИ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3132138" y="5734050"/>
            <a:ext cx="57610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latin typeface="Arial" charset="0"/>
              </a:rPr>
              <a:t>Несговорова Ольга Юрьевна, </a:t>
            </a:r>
          </a:p>
          <a:p>
            <a:pPr algn="r">
              <a:spcBef>
                <a:spcPct val="50000"/>
              </a:spcBef>
            </a:pPr>
            <a:r>
              <a:rPr lang="ru-RU" sz="1400" b="1">
                <a:latin typeface="Arial" charset="0"/>
              </a:rPr>
              <a:t>директор БУ СО ВО «Центр информатизации </a:t>
            </a:r>
            <a:br>
              <a:rPr lang="ru-RU" sz="1400" b="1">
                <a:latin typeface="Arial" charset="0"/>
              </a:rPr>
            </a:br>
            <a:r>
              <a:rPr lang="ru-RU" sz="1400" b="1">
                <a:latin typeface="Arial" charset="0"/>
              </a:rPr>
              <a:t>и оценки качества образования»</a:t>
            </a:r>
          </a:p>
        </p:txBody>
      </p:sp>
      <p:sp>
        <p:nvSpPr>
          <p:cNvPr id="62468" name="AutoShape 8"/>
          <p:cNvSpPr>
            <a:spLocks noChangeArrowheads="1"/>
          </p:cNvSpPr>
          <p:nvPr/>
        </p:nvSpPr>
        <p:spPr bwMode="auto">
          <a:xfrm>
            <a:off x="611188" y="2205038"/>
            <a:ext cx="8208962" cy="2303462"/>
          </a:xfrm>
          <a:prstGeom prst="roundRect">
            <a:avLst>
              <a:gd name="adj" fmla="val 7866"/>
            </a:avLst>
          </a:prstGeom>
          <a:gradFill rotWithShape="1">
            <a:gsLst>
              <a:gs pos="0">
                <a:srgbClr val="E9E1C1"/>
              </a:gs>
              <a:gs pos="100000">
                <a:srgbClr val="BFAF5D"/>
              </a:gs>
            </a:gsLst>
            <a:lin ang="5400000" scaled="1"/>
          </a:gradFill>
          <a:ln w="28575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AutoShape 9"/>
          <p:cNvSpPr>
            <a:spLocks noChangeArrowheads="1"/>
          </p:cNvSpPr>
          <p:nvPr/>
        </p:nvSpPr>
        <p:spPr bwMode="auto">
          <a:xfrm>
            <a:off x="684213" y="2301875"/>
            <a:ext cx="8064500" cy="2125663"/>
          </a:xfrm>
          <a:prstGeom prst="roundRect">
            <a:avLst>
              <a:gd name="adj" fmla="val 6366"/>
            </a:avLst>
          </a:prstGeom>
          <a:solidFill>
            <a:srgbClr val="FFFFFF"/>
          </a:solidFill>
          <a:ln w="28575">
            <a:solidFill>
              <a:srgbClr val="BFAF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684213" y="2435404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folHlink"/>
                </a:solidFill>
                <a:latin typeface="Arial" charset="0"/>
              </a:rPr>
              <a:t>Задачи </a:t>
            </a:r>
            <a:endParaRPr lang="ru-RU" sz="2400" b="1" dirty="0">
              <a:solidFill>
                <a:schemeClr val="folHlink"/>
              </a:solidFill>
              <a:latin typeface="Arial" charset="0"/>
            </a:endParaRPr>
          </a:p>
          <a:p>
            <a:pPr algn="ctr"/>
            <a:r>
              <a:rPr lang="ru-RU" sz="2400" b="1" dirty="0" smtClean="0">
                <a:solidFill>
                  <a:schemeClr val="folHlink"/>
                </a:solidFill>
                <a:latin typeface="Arial" charset="0"/>
              </a:rPr>
              <a:t>БУСОВО </a:t>
            </a:r>
            <a:r>
              <a:rPr lang="ru-RU" sz="2400" b="1" dirty="0">
                <a:solidFill>
                  <a:schemeClr val="folHlink"/>
                </a:solidFill>
                <a:latin typeface="Arial" charset="0"/>
              </a:rPr>
              <a:t>«Центр информатизации и оценки качества образования» </a:t>
            </a:r>
          </a:p>
          <a:p>
            <a:pPr algn="ctr"/>
            <a:r>
              <a:rPr lang="ru-RU" sz="2400" b="1" dirty="0" smtClean="0">
                <a:solidFill>
                  <a:schemeClr val="folHlink"/>
                </a:solidFill>
                <a:latin typeface="Arial" charset="0"/>
              </a:rPr>
              <a:t>на 2016 год</a:t>
            </a:r>
            <a:endParaRPr lang="ru-RU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639763" y="123825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Arial" charset="0"/>
              </a:rPr>
              <a:t>Основные направления работы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Arial" charset="0"/>
              </a:rPr>
              <a:t>«Центра информатизации и оценки качества образования»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17419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E9DEBB7D-32BA-453C-B489-E1378D9DF779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2</a:t>
            </a:fld>
            <a:endParaRPr lang="ru-RU" sz="1200" b="1">
              <a:solidFill>
                <a:srgbClr val="BFAF5D"/>
              </a:solidFill>
              <a:latin typeface="Arial" charset="0"/>
            </a:endParaRPr>
          </a:p>
        </p:txBody>
      </p:sp>
      <p:sp>
        <p:nvSpPr>
          <p:cNvPr id="17468" name="AutoShape 60"/>
          <p:cNvSpPr>
            <a:spLocks noChangeArrowheads="1"/>
          </p:cNvSpPr>
          <p:nvPr/>
        </p:nvSpPr>
        <p:spPr bwMode="auto">
          <a:xfrm>
            <a:off x="179512" y="1268760"/>
            <a:ext cx="8568951" cy="4680519"/>
          </a:xfrm>
          <a:prstGeom prst="roundRect">
            <a:avLst>
              <a:gd name="adj" fmla="val 8991"/>
            </a:avLst>
          </a:prstGeom>
          <a:solidFill>
            <a:schemeClr val="accent1"/>
          </a:solidFill>
          <a:ln w="38100" cmpd="dbl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51720" y="1556792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Технологическое сопровождение государственной итоговой аттестации</a:t>
            </a:r>
          </a:p>
        </p:txBody>
      </p:sp>
      <p:pic>
        <p:nvPicPr>
          <p:cNvPr id="55" name="Рисунок 54" descr="ordenador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1800200" cy="1800200"/>
          </a:xfrm>
          <a:prstGeom prst="rect">
            <a:avLst/>
          </a:prstGeom>
        </p:spPr>
      </p:pic>
      <p:pic>
        <p:nvPicPr>
          <p:cNvPr id="56" name="Рисунок 55" descr="presentation_a_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708920"/>
            <a:ext cx="1656184" cy="1656184"/>
          </a:xfrm>
          <a:prstGeom prst="rect">
            <a:avLst/>
          </a:prstGeom>
        </p:spPr>
      </p:pic>
      <p:pic>
        <p:nvPicPr>
          <p:cNvPr id="57" name="Рисунок 56" descr="book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268760"/>
            <a:ext cx="1584176" cy="1584176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2123728" y="4593902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Техническое сопровождение и администрирование информационных ресурсов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07704" y="2937718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996633"/>
                </a:solidFill>
                <a:latin typeface="Arial" charset="0"/>
              </a:rPr>
              <a:t>Организация мониторинговых исследований и аналитическая деятельность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1" name="Text Box 48"/>
          <p:cNvSpPr txBox="1">
            <a:spLocks noChangeArrowheads="1"/>
          </p:cNvSpPr>
          <p:nvPr/>
        </p:nvSpPr>
        <p:spPr bwMode="auto">
          <a:xfrm>
            <a:off x="639763" y="116632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Технологическое сопровождение государственной итоговой аттестации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3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auto">
          <a:xfrm>
            <a:off x="179512" y="3573016"/>
            <a:ext cx="8784976" cy="108012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1E585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79512" y="357301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Образование и наука: </a:t>
            </a:r>
          </a:p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Проведение государственной итоговой аттестации физических лиц, освоивших образовательные программы основного общего образования или среднего общего образования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105273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Организационное и информационно-технологическое, в том числе инструктивно-методическое обеспечение организации и проведения государственной итоговой аттестации физических лиц, освоивших образовательные программы среднего  общего образования (ГИА-11) 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0" descr="чел за комп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692919"/>
            <a:ext cx="755576" cy="7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1043608" y="1052736"/>
            <a:ext cx="45719" cy="2232248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3419872" y="5013176"/>
            <a:ext cx="2087562" cy="1008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D0B2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827584" y="6084585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Отдел организации государственной итоговой аттестации</a:t>
            </a:r>
            <a:endParaRPr lang="ru-RU" sz="1600" b="1" dirty="0"/>
          </a:p>
        </p:txBody>
      </p:sp>
      <p:pic>
        <p:nvPicPr>
          <p:cNvPr id="45" name="Picture 31" descr="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0849" y="5229200"/>
            <a:ext cx="837952" cy="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6" descr="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0969" y="5193778"/>
            <a:ext cx="679153" cy="7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трелка вниз 46"/>
          <p:cNvSpPr/>
          <p:nvPr/>
        </p:nvSpPr>
        <p:spPr>
          <a:xfrm>
            <a:off x="4283968" y="3212976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283968" y="4725144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187624" y="219731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и информационно-технологическое, в том числе инструктивно-методическое обеспечение организации и проведения государственной итоговой аттестации физических лиц, освоивших образовательные программы основного общего образования (ГИА-9) 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6512" y="98072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0B266"/>
                </a:solidFill>
              </a:rPr>
              <a:t>Задачи</a:t>
            </a:r>
            <a:endParaRPr lang="ru-RU" b="1" dirty="0">
              <a:solidFill>
                <a:srgbClr val="D0B266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4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5219601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5651"/>
            <a:ext cx="792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листы и ру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273451"/>
            <a:ext cx="7207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календа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75" y="3384451"/>
            <a:ext cx="6477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5" y="2473226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31913" y="1412776"/>
            <a:ext cx="71437" cy="4484687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3568" y="1793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 отдела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1268760"/>
            <a:ext cx="7344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Информирование участников государственной итоговой аттестации, в том числе взаимодействие со СМИ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инструктивно-методических материалов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Организация технологического сопровождения ГИА (видеонаблюдение, электронные подписи, инфраструктура устных частей экзаменов)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подготовки специалистов, задействованных в проведении ГИА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Организация формирования региональных информационных ресурсов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системы общественного наблюдения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Организация деятельности создаваемых для проведения ГИА структур (ГЭК, ПК, КК)</a:t>
            </a:r>
          </a:p>
          <a:p>
            <a:pPr>
              <a:spcAft>
                <a:spcPts val="12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Обработка материалов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5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483768" y="1916832"/>
            <a:ext cx="72008" cy="3980631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3568" y="2205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Руководители направления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184482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Завацкая</a:t>
            </a:r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Светлана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Николаевна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306896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Короваев </a:t>
            </a:r>
          </a:p>
          <a:p>
            <a:pPr algn="ctr"/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Александр </a:t>
            </a:r>
          </a:p>
          <a:p>
            <a:pPr algn="ctr"/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Владимирович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443711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Патракова</a:t>
            </a:r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Нина </a:t>
            </a:r>
          </a:p>
          <a:p>
            <a:pPr algn="ctr"/>
            <a:r>
              <a:rPr lang="ru-RU" sz="2000" b="1" dirty="0" smtClean="0">
                <a:solidFill>
                  <a:srgbClr val="07594B"/>
                </a:solidFill>
                <a:latin typeface="Arial" pitchFamily="34" charset="0"/>
                <a:cs typeface="Arial" pitchFamily="34" charset="0"/>
              </a:rPr>
              <a:t>Дмитриевна</a:t>
            </a:r>
          </a:p>
        </p:txBody>
      </p:sp>
      <p:pic>
        <p:nvPicPr>
          <p:cNvPr id="25" name="Рисунок 24" descr="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6632"/>
            <a:ext cx="792088" cy="580300"/>
          </a:xfrm>
          <a:prstGeom prst="rect">
            <a:avLst/>
          </a:prstGeom>
        </p:spPr>
      </p:pic>
      <p:pic>
        <p:nvPicPr>
          <p:cNvPr id="26" name="Рисунок 25" descr="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1333757"/>
            <a:ext cx="433780" cy="439059"/>
          </a:xfrm>
          <a:prstGeom prst="rect">
            <a:avLst/>
          </a:prstGeom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020272" y="1916832"/>
            <a:ext cx="72008" cy="3980631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2060848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Заместитель директора</a:t>
            </a:r>
            <a:endParaRPr lang="ru-RU" b="1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2150" y="3214717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Координатор </a:t>
            </a:r>
          </a:p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ГИА-11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30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84984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653136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40967" y="4654877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Координатор </a:t>
            </a:r>
          </a:p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ГИА-9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2280" y="3356992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6633"/>
                </a:solidFill>
              </a:rPr>
              <a:t>71-46-96</a:t>
            </a:r>
            <a:endParaRPr lang="ru-RU" sz="2000" b="1" dirty="0">
              <a:solidFill>
                <a:srgbClr val="99663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2280" y="4757082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6633"/>
                </a:solidFill>
              </a:rPr>
              <a:t>71-63-51</a:t>
            </a:r>
            <a:endParaRPr lang="ru-RU" sz="2000" b="1" dirty="0">
              <a:solidFill>
                <a:srgbClr val="99663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2280" y="1988840"/>
            <a:ext cx="1979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6633"/>
                </a:solidFill>
              </a:rPr>
              <a:t>71-43-16</a:t>
            </a:r>
          </a:p>
          <a:p>
            <a:pPr algn="ctr"/>
            <a:r>
              <a:rPr lang="ru-RU" dirty="0" smtClean="0">
                <a:solidFill>
                  <a:srgbClr val="996633"/>
                </a:solidFill>
              </a:rPr>
              <a:t>(вн.128)</a:t>
            </a:r>
            <a:endParaRPr lang="ru-RU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1" name="Text Box 48"/>
          <p:cNvSpPr txBox="1">
            <a:spLocks noChangeArrowheads="1"/>
          </p:cNvSpPr>
          <p:nvPr/>
        </p:nvSpPr>
        <p:spPr bwMode="auto">
          <a:xfrm>
            <a:off x="639763" y="116632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Мониторинговые исследования и аналитическая деятельность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6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auto">
          <a:xfrm>
            <a:off x="179512" y="3819237"/>
            <a:ext cx="8784976" cy="108012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1E585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187624" y="1196752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Информационно-технологическое обеспечение мониторингов: </a:t>
            </a:r>
          </a:p>
          <a:p>
            <a:pPr marL="361950">
              <a:spcAft>
                <a:spcPts val="0"/>
              </a:spcAft>
            </a:pP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«Дорожная карта»  </a:t>
            </a:r>
          </a:p>
          <a:p>
            <a:pPr marL="361950">
              <a:spcAft>
                <a:spcPts val="0"/>
              </a:spcAft>
            </a:pP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«Анализ состояния и перспектив развития системы образования Вологодской области»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Организационно-техническое обеспечение независимой оценки качества работы образовательных организаций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сбора и проведения анализа информации</a:t>
            </a:r>
          </a:p>
        </p:txBody>
      </p:sp>
      <p:pic>
        <p:nvPicPr>
          <p:cNvPr id="36" name="Picture 30" descr="чел за комп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908943"/>
            <a:ext cx="755576" cy="7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1043608" y="1268760"/>
            <a:ext cx="45719" cy="2232248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1763688" y="5259397"/>
            <a:ext cx="2087562" cy="1008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D0B2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619672" y="6330806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Аналитический отдел</a:t>
            </a:r>
            <a:endParaRPr lang="ru-RU" sz="1600" b="1" dirty="0"/>
          </a:p>
        </p:txBody>
      </p:sp>
      <p:pic>
        <p:nvPicPr>
          <p:cNvPr id="45" name="Picture 31" descr="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2657" y="5475421"/>
            <a:ext cx="837952" cy="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6" descr="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2777" y="5439999"/>
            <a:ext cx="679153" cy="7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трелка вниз 46"/>
          <p:cNvSpPr/>
          <p:nvPr/>
        </p:nvSpPr>
        <p:spPr>
          <a:xfrm>
            <a:off x="4283968" y="342900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283968" y="4971365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3819237"/>
            <a:ext cx="871296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Государственные (муниципальные) услуги (работы), осуществление которых предусмотрено бюджетным законодательством РФ и не отнесенные к иным видам деятельности:</a:t>
            </a:r>
          </a:p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Административное обеспечение деятельности организаций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(Проведение мониторинга) / (Проведение анализа)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6512" y="119675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0B266"/>
                </a:solidFill>
              </a:rPr>
              <a:t>Задачи</a:t>
            </a:r>
            <a:endParaRPr lang="ru-RU" b="1" dirty="0">
              <a:solidFill>
                <a:srgbClr val="D0B266"/>
              </a:solidFill>
            </a:endParaRP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5076056" y="5259397"/>
            <a:ext cx="2087562" cy="1008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D0B2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4932040" y="6330806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Отдел МТО</a:t>
            </a:r>
            <a:endParaRPr lang="ru-RU" sz="1600" b="1" dirty="0"/>
          </a:p>
        </p:txBody>
      </p:sp>
      <p:pic>
        <p:nvPicPr>
          <p:cNvPr id="27" name="Picture 31" descr="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025" y="5475421"/>
            <a:ext cx="837952" cy="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6" descr="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5145" y="5439999"/>
            <a:ext cx="679153" cy="7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7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pic>
        <p:nvPicPr>
          <p:cNvPr id="17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841" y="5219601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555651"/>
            <a:ext cx="792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листы и ру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279" y="4273451"/>
            <a:ext cx="7207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календа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391" y="3384451"/>
            <a:ext cx="6477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41" y="2473226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044129" y="1412776"/>
            <a:ext cx="71437" cy="4484687"/>
          </a:xfrm>
          <a:prstGeom prst="rect">
            <a:avLst/>
          </a:prstGeom>
          <a:solidFill>
            <a:srgbClr val="D0B2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3568" y="2205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 Аналитического отдела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424965"/>
            <a:ext cx="51125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Осуществление сбора, обработки и систематизации показателей развития системы образования области</a:t>
            </a:r>
          </a:p>
          <a:p>
            <a:pPr>
              <a:spcAft>
                <a:spcPts val="18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сбора, обработки и систематизации показателей «Дорожной карты»</a:t>
            </a:r>
          </a:p>
          <a:p>
            <a:pPr>
              <a:spcAft>
                <a:spcPts val="18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Подтверждение показателей ведения электронной очереди в федеральном проекте «Дошкольное образование»</a:t>
            </a:r>
          </a:p>
          <a:p>
            <a:pPr>
              <a:spcAft>
                <a:spcPts val="1800"/>
              </a:spcAft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сбора ежемесячной информации о численности и оплате труда работников образовательных организаций</a:t>
            </a:r>
          </a:p>
          <a:p>
            <a:pPr>
              <a:spcAft>
                <a:spcPts val="18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Разработка анкет и проведение анкетирования в рамках проведения независимой оценки качества работы образовательных организаций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372200" y="4581128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44208" y="414908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Ежемесячно,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до 17 числа месяца, следующего за отчетным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372200" y="3501008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444208" y="350100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Ежедневно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6372200" y="1700808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444208" y="172229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Октябрь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6372200" y="2636912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444208" y="258639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Ежеквартально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372200" y="5589240"/>
            <a:ext cx="360040" cy="288032"/>
          </a:xfrm>
          <a:prstGeom prst="right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44208" y="544522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 отдельному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графику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323528" y="908720"/>
            <a:ext cx="8568952" cy="864096"/>
          </a:xfrm>
          <a:prstGeom prst="roundRect">
            <a:avLst/>
          </a:prstGeom>
          <a:ln w="317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7504" y="2780928"/>
            <a:ext cx="3816424" cy="1008112"/>
          </a:xfrm>
          <a:prstGeom prst="roundRect">
            <a:avLst/>
          </a:prstGeom>
          <a:ln w="31750" cmpd="thickThin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996633"/>
              </a:solidFill>
            </a:endParaRPr>
          </a:p>
        </p:txBody>
      </p:sp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8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4462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Нормативное  регулирование проведения мониторинга системы образования Вологодской области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3"/>
            <a:ext cx="720080" cy="720081"/>
          </a:xfrm>
          <a:prstGeom prst="rect">
            <a:avLst/>
          </a:prstGeom>
        </p:spPr>
      </p:pic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79388" y="908720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996633"/>
                </a:solidFill>
              </a:rPr>
              <a:t>Приказ Департамента образования области от 25 июля 2014 года №1695 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996633"/>
                </a:solidFill>
              </a:rPr>
              <a:t>«Об утверждении порядка проведения мониторинга в системе образования Вологодской области»</a:t>
            </a:r>
            <a:endParaRPr lang="ru-RU" sz="1600" b="1" dirty="0">
              <a:solidFill>
                <a:srgbClr val="996633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1763688" y="234888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39552" y="17728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Организационно-техническое сопровождение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568" y="285293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БУ СО ВО «Центр информатизации и оценки качества образования»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32040" y="2780928"/>
            <a:ext cx="3816424" cy="1008112"/>
          </a:xfrm>
          <a:prstGeom prst="roundRect">
            <a:avLst/>
          </a:prstGeom>
          <a:ln w="31750" cmpd="thickThin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996633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588224" y="234888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364088" y="17728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Научно-методическое сопровождение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6136" y="28529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АОУ ВО ДПО «Вологодский институт развития образования»</a:t>
            </a:r>
            <a:endParaRPr lang="ru-RU" sz="1600" b="1" dirty="0"/>
          </a:p>
        </p:txBody>
      </p:sp>
      <p:pic>
        <p:nvPicPr>
          <p:cNvPr id="16" name="Рисунок 15" descr="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852936"/>
            <a:ext cx="896171" cy="792088"/>
          </a:xfrm>
          <a:prstGeom prst="rect">
            <a:avLst/>
          </a:prstGeom>
        </p:spPr>
      </p:pic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4643165" y="5064420"/>
            <a:ext cx="1296987" cy="684213"/>
          </a:xfrm>
          <a:prstGeom prst="rightArrow">
            <a:avLst>
              <a:gd name="adj1" fmla="val 50000"/>
              <a:gd name="adj2" fmla="val 47390"/>
            </a:avLst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322263" y="5227933"/>
            <a:ext cx="5329857" cy="3587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1259632" y="5112045"/>
            <a:ext cx="73025" cy="576263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2915816" y="5116808"/>
            <a:ext cx="73025" cy="576262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23528" y="5227933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1 октября 2015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8" name="AutoShape 38"/>
          <p:cNvSpPr>
            <a:spLocks noChangeArrowheads="1"/>
          </p:cNvSpPr>
          <p:nvPr/>
        </p:nvSpPr>
        <p:spPr bwMode="auto">
          <a:xfrm rot="-5400000">
            <a:off x="3994151" y="5127920"/>
            <a:ext cx="4318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 rot="5400000">
            <a:off x="1062137" y="4777382"/>
            <a:ext cx="433289" cy="470346"/>
          </a:xfrm>
          <a:prstGeom prst="rightArrow">
            <a:avLst>
              <a:gd name="adj1" fmla="val 50815"/>
              <a:gd name="adj2" fmla="val 47611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2267744" y="5227958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25 октября 2015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66" name="AutoShape 41"/>
          <p:cNvSpPr>
            <a:spLocks noChangeArrowheads="1"/>
          </p:cNvSpPr>
          <p:nvPr/>
        </p:nvSpPr>
        <p:spPr bwMode="auto">
          <a:xfrm rot="16200000">
            <a:off x="2718321" y="5569470"/>
            <a:ext cx="433289" cy="470346"/>
          </a:xfrm>
          <a:prstGeom prst="rightArrow">
            <a:avLst>
              <a:gd name="adj1" fmla="val 50815"/>
              <a:gd name="adj2" fmla="val 47611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300192" y="5208213"/>
            <a:ext cx="24482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</a:rPr>
              <a:t>25 ноября 2015 года 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69" name="AutoShape 41"/>
          <p:cNvSpPr>
            <a:spLocks noChangeArrowheads="1"/>
          </p:cNvSpPr>
          <p:nvPr/>
        </p:nvSpPr>
        <p:spPr bwMode="auto">
          <a:xfrm rot="5400000">
            <a:off x="7288534" y="4777382"/>
            <a:ext cx="433289" cy="470346"/>
          </a:xfrm>
          <a:prstGeom prst="rightArrow">
            <a:avLst>
              <a:gd name="adj1" fmla="val 50815"/>
              <a:gd name="adj2" fmla="val 47611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51520" y="436510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Запрос в ОМСУ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59632" y="604277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Представление ОМСУ итоговых отчетов за 2014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56176" y="422108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Представление итоговых отчетов в </a:t>
            </a:r>
            <a:r>
              <a:rPr lang="ru-RU" sz="1600" b="1" dirty="0" err="1" smtClean="0">
                <a:solidFill>
                  <a:srgbClr val="C00000"/>
                </a:solidFill>
              </a:rPr>
              <a:t>Минобрнауки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107504" y="908720"/>
            <a:ext cx="8928992" cy="864096"/>
          </a:xfrm>
          <a:prstGeom prst="roundRect">
            <a:avLst/>
          </a:prstGeom>
          <a:ln w="317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51720" y="2924944"/>
            <a:ext cx="6408712" cy="792088"/>
          </a:xfrm>
          <a:prstGeom prst="roundRect">
            <a:avLst/>
          </a:prstGeom>
          <a:ln w="31750" cmpd="thickThin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996633"/>
              </a:solidFill>
            </a:endParaRPr>
          </a:p>
        </p:txBody>
      </p:sp>
      <p:pic>
        <p:nvPicPr>
          <p:cNvPr id="162817" name="Picture 4" descr="внизу полоса бе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AutoShape 44"/>
          <p:cNvSpPr>
            <a:spLocks noChangeArrowheads="1"/>
          </p:cNvSpPr>
          <p:nvPr/>
        </p:nvSpPr>
        <p:spPr bwMode="auto">
          <a:xfrm>
            <a:off x="522288" y="112713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9" name="Rectangle 45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0" name="AutoShape 47"/>
          <p:cNvSpPr>
            <a:spLocks noChangeArrowheads="1"/>
          </p:cNvSpPr>
          <p:nvPr/>
        </p:nvSpPr>
        <p:spPr bwMode="auto">
          <a:xfrm>
            <a:off x="539750" y="68263"/>
            <a:ext cx="8064500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Text Box 5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F600AA1-CBE7-436F-B202-6F42C9AD3A33}" type="slidenum">
              <a:rPr lang="ru-RU" sz="1200" b="1">
                <a:solidFill>
                  <a:srgbClr val="BFAF5D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9</a:t>
            </a:fld>
            <a:endParaRPr lang="ru-RU" sz="1200" b="1" dirty="0">
              <a:solidFill>
                <a:srgbClr val="BFAF5D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4462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Нормативное  регулирование проведения мониторинга «Дорожной карты»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996951"/>
            <a:ext cx="648072" cy="648073"/>
          </a:xfrm>
          <a:prstGeom prst="rect">
            <a:avLst/>
          </a:prstGeom>
        </p:spPr>
      </p:pic>
      <p:sp>
        <p:nvSpPr>
          <p:cNvPr id="39" name="Стрелка вниз 38"/>
          <p:cNvSpPr/>
          <p:nvPr/>
        </p:nvSpPr>
        <p:spPr>
          <a:xfrm>
            <a:off x="4932040" y="2492896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699792" y="206084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Региональный оператор мониторинга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3848" y="299695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БУ СО ВО «Центр информатизации и оценки качества образования»</a:t>
            </a:r>
            <a:endParaRPr lang="ru-RU" sz="1600" b="1" dirty="0"/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107504" y="908720"/>
            <a:ext cx="89289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500" b="1" dirty="0" smtClean="0">
                <a:solidFill>
                  <a:srgbClr val="996633"/>
                </a:solidFill>
              </a:rPr>
              <a:t>Приказ Департамента образования области от </a:t>
            </a:r>
            <a:r>
              <a:rPr lang="en-US" sz="1500" b="1" dirty="0" smtClean="0">
                <a:solidFill>
                  <a:srgbClr val="996633"/>
                </a:solidFill>
              </a:rPr>
              <a:t>18</a:t>
            </a:r>
            <a:r>
              <a:rPr lang="ru-RU" sz="1500" b="1" dirty="0" smtClean="0">
                <a:solidFill>
                  <a:srgbClr val="996633"/>
                </a:solidFill>
              </a:rPr>
              <a:t> </a:t>
            </a:r>
            <a:r>
              <a:rPr lang="ru-RU" sz="1500" b="1" dirty="0" smtClean="0">
                <a:solidFill>
                  <a:srgbClr val="996633"/>
                </a:solidFill>
              </a:rPr>
              <a:t>августа</a:t>
            </a:r>
            <a:r>
              <a:rPr lang="ru-RU" sz="1500" b="1" dirty="0" smtClean="0">
                <a:solidFill>
                  <a:srgbClr val="996633"/>
                </a:solidFill>
              </a:rPr>
              <a:t> 2015 </a:t>
            </a:r>
            <a:r>
              <a:rPr lang="ru-RU" sz="1500" b="1" dirty="0" smtClean="0">
                <a:solidFill>
                  <a:srgbClr val="996633"/>
                </a:solidFill>
              </a:rPr>
              <a:t>года </a:t>
            </a:r>
            <a:r>
              <a:rPr lang="ru-RU" sz="1500" b="1" dirty="0" smtClean="0">
                <a:solidFill>
                  <a:srgbClr val="996633"/>
                </a:solidFill>
              </a:rPr>
              <a:t>№</a:t>
            </a:r>
            <a:r>
              <a:rPr lang="ru-RU" sz="1500" b="1" dirty="0" smtClean="0">
                <a:solidFill>
                  <a:srgbClr val="996633"/>
                </a:solidFill>
              </a:rPr>
              <a:t>2313</a:t>
            </a:r>
            <a:r>
              <a:rPr lang="ru-RU" sz="1500" b="1" dirty="0" smtClean="0">
                <a:solidFill>
                  <a:srgbClr val="996633"/>
                </a:solidFill>
              </a:rPr>
              <a:t> </a:t>
            </a:r>
            <a:endParaRPr lang="ru-RU" sz="1500" b="1" dirty="0" smtClean="0">
              <a:solidFill>
                <a:srgbClr val="996633"/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996633"/>
                </a:solidFill>
              </a:rPr>
              <a:t>«</a:t>
            </a:r>
            <a:r>
              <a:rPr lang="ru-RU" sz="1500" b="1" dirty="0" smtClean="0">
                <a:solidFill>
                  <a:srgbClr val="996633"/>
                </a:solidFill>
              </a:rPr>
              <a:t>О мониторинге реализации плана мероприятий («дорожной карты») «Изменения, направленные на повышение эффективности образования» на 2013-2018 годы</a:t>
            </a:r>
            <a:r>
              <a:rPr lang="ru-RU" sz="1500" b="1" dirty="0" smtClean="0">
                <a:solidFill>
                  <a:srgbClr val="996633"/>
                </a:solidFill>
              </a:rPr>
              <a:t>»</a:t>
            </a:r>
            <a:endParaRPr lang="ru-RU" sz="1500" b="1" dirty="0">
              <a:solidFill>
                <a:srgbClr val="996633"/>
              </a:solidFill>
            </a:endParaRP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7235453" y="4921646"/>
            <a:ext cx="1296987" cy="684213"/>
          </a:xfrm>
          <a:prstGeom prst="rightArrow">
            <a:avLst>
              <a:gd name="adj1" fmla="val 50000"/>
              <a:gd name="adj2" fmla="val 47390"/>
            </a:avLst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179512" y="5085159"/>
            <a:ext cx="7344816" cy="3587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971600" y="4969271"/>
            <a:ext cx="73025" cy="576263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2773065" y="4974034"/>
            <a:ext cx="73025" cy="576262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496" y="5488776"/>
            <a:ext cx="1944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996633"/>
                </a:solidFill>
              </a:rPr>
              <a:t>10 число последнего в отчетном квартале месяца</a:t>
            </a:r>
            <a:endParaRPr lang="ru-RU" sz="1300" b="1" dirty="0">
              <a:solidFill>
                <a:srgbClr val="996633"/>
              </a:solidFill>
            </a:endParaRPr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 rot="-5400000">
            <a:off x="7128023" y="4985146"/>
            <a:ext cx="4318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AutoShape 41"/>
          <p:cNvSpPr>
            <a:spLocks noChangeArrowheads="1"/>
          </p:cNvSpPr>
          <p:nvPr/>
        </p:nvSpPr>
        <p:spPr bwMode="auto">
          <a:xfrm rot="5400000">
            <a:off x="774105" y="4634608"/>
            <a:ext cx="433289" cy="470346"/>
          </a:xfrm>
          <a:prstGeom prst="rightArrow">
            <a:avLst>
              <a:gd name="adj1" fmla="val 50815"/>
              <a:gd name="adj2" fmla="val 47611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-36512" y="4221088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996633"/>
                </a:solidFill>
              </a:rPr>
              <a:t>Отчеты</a:t>
            </a:r>
            <a:r>
              <a:rPr lang="ru-RU" sz="1300" b="1" dirty="0" smtClean="0">
                <a:solidFill>
                  <a:srgbClr val="996633"/>
                </a:solidFill>
              </a:rPr>
              <a:t> </a:t>
            </a:r>
            <a:r>
              <a:rPr lang="ru-RU" sz="1300" b="1" dirty="0" smtClean="0">
                <a:solidFill>
                  <a:srgbClr val="996633"/>
                </a:solidFill>
              </a:rPr>
              <a:t>ОМСУ</a:t>
            </a:r>
            <a:endParaRPr lang="ru-RU" sz="1300" b="1" dirty="0">
              <a:solidFill>
                <a:srgbClr val="996633"/>
              </a:solidFill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714999" y="4941168"/>
            <a:ext cx="73025" cy="576263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41"/>
          <p:cNvSpPr>
            <a:spLocks noChangeArrowheads="1"/>
          </p:cNvSpPr>
          <p:nvPr/>
        </p:nvSpPr>
        <p:spPr bwMode="auto">
          <a:xfrm rot="5400000">
            <a:off x="2608014" y="4634608"/>
            <a:ext cx="433289" cy="470346"/>
          </a:xfrm>
          <a:prstGeom prst="rightArrow">
            <a:avLst>
              <a:gd name="adj1" fmla="val 50815"/>
              <a:gd name="adj2" fmla="val 47611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 rot="5400000">
            <a:off x="4552230" y="4634608"/>
            <a:ext cx="433289" cy="470346"/>
          </a:xfrm>
          <a:prstGeom prst="rightArrow">
            <a:avLst>
              <a:gd name="adj1" fmla="val 50815"/>
              <a:gd name="adj2" fmla="val 47611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1907704" y="5488776"/>
            <a:ext cx="1944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030A0"/>
                </a:solidFill>
              </a:rPr>
              <a:t>2</a:t>
            </a:r>
            <a:r>
              <a:rPr lang="ru-RU" sz="1300" b="1" dirty="0" smtClean="0">
                <a:solidFill>
                  <a:srgbClr val="7030A0"/>
                </a:solidFill>
              </a:rPr>
              <a:t>0 число последнего в отчетном квартале месяца</a:t>
            </a:r>
            <a:endParaRPr lang="ru-RU" sz="1300" b="1" dirty="0">
              <a:solidFill>
                <a:srgbClr val="7030A0"/>
              </a:solidFill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3779912" y="5488776"/>
            <a:ext cx="1944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</a:rPr>
              <a:t>27</a:t>
            </a:r>
            <a:r>
              <a:rPr lang="ru-RU" sz="1300" b="1" dirty="0" smtClean="0">
                <a:solidFill>
                  <a:srgbClr val="0070C0"/>
                </a:solidFill>
              </a:rPr>
              <a:t> число последнего в отчетном квартале месяца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3688" y="3914472"/>
            <a:ext cx="20882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030A0"/>
                </a:solidFill>
              </a:rPr>
              <a:t>Анализ достоверности показателей</a:t>
            </a:r>
            <a:endParaRPr lang="ru-RU" sz="1300" b="1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79912" y="4057908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</a:rPr>
              <a:t>Анализ материалов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6516216" y="5488776"/>
            <a:ext cx="1800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C0000"/>
                </a:solidFill>
              </a:rPr>
              <a:t>10 число месяца, следующего за отчетным периодом </a:t>
            </a:r>
            <a:endParaRPr lang="ru-RU" sz="1300" b="1" dirty="0">
              <a:solidFill>
                <a:srgbClr val="CC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84168" y="3933056"/>
            <a:ext cx="2880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C0000"/>
                </a:solidFill>
              </a:rPr>
              <a:t>Размещение </a:t>
            </a:r>
            <a:r>
              <a:rPr lang="ru-RU" sz="1300" b="1" dirty="0" smtClean="0">
                <a:solidFill>
                  <a:srgbClr val="CC0000"/>
                </a:solidFill>
              </a:rPr>
              <a:t>информации </a:t>
            </a:r>
            <a:r>
              <a:rPr lang="ru-RU" sz="1300" b="1" dirty="0" smtClean="0">
                <a:solidFill>
                  <a:srgbClr val="CC0000"/>
                </a:solidFill>
              </a:rPr>
              <a:t>о результатах </a:t>
            </a:r>
            <a:r>
              <a:rPr lang="ru-RU" sz="1300" b="1" dirty="0" smtClean="0">
                <a:solidFill>
                  <a:srgbClr val="CC0000"/>
                </a:solidFill>
              </a:rPr>
              <a:t>мониторинга на официальном сайте Департамента </a:t>
            </a:r>
            <a:r>
              <a:rPr lang="ru-RU" sz="1300" b="1" dirty="0" smtClean="0">
                <a:solidFill>
                  <a:srgbClr val="CC0000"/>
                </a:solidFill>
              </a:rPr>
              <a:t>образования</a:t>
            </a:r>
            <a:endParaRPr lang="ru-RU" sz="13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267847c30225c175b5420d8a3d74587866c5e69"/>
</p:tagLst>
</file>

<file path=ppt/theme/theme1.xml><?xml version="1.0" encoding="utf-8"?>
<a:theme xmlns:a="http://schemas.openxmlformats.org/drawingml/2006/main" name="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8116</TotalTime>
  <Words>1933</Words>
  <Application>Microsoft Office PowerPoint</Application>
  <PresentationFormat>Экран (4:3)</PresentationFormat>
  <Paragraphs>315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vmihailova</dc:creator>
  <cp:lastModifiedBy>Admin</cp:lastModifiedBy>
  <cp:revision>691</cp:revision>
  <dcterms:created xsi:type="dcterms:W3CDTF">2014-10-10T05:12:43Z</dcterms:created>
  <dcterms:modified xsi:type="dcterms:W3CDTF">2015-08-18T16:50:59Z</dcterms:modified>
</cp:coreProperties>
</file>