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78" r:id="rId3"/>
    <p:sldId id="279" r:id="rId4"/>
    <p:sldId id="277" r:id="rId5"/>
    <p:sldId id="271" r:id="rId6"/>
    <p:sldId id="280" r:id="rId7"/>
    <p:sldId id="270" r:id="rId8"/>
    <p:sldId id="257" r:id="rId9"/>
    <p:sldId id="276" r:id="rId10"/>
    <p:sldId id="281" r:id="rId11"/>
    <p:sldId id="282" r:id="rId12"/>
    <p:sldId id="273" r:id="rId13"/>
    <p:sldId id="283" r:id="rId14"/>
    <p:sldId id="28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6E9F3B-C418-49D2-BD03-C2DF1E2A2B3E}" type="doc">
      <dgm:prSet loTypeId="urn:microsoft.com/office/officeart/2005/8/layout/default#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AFE277-89B0-4B17-8860-066E9A03017C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«Я и другие»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27AE14F1-531A-4E9F-BBDC-4236FA32EE70}" type="parTrans" cxnId="{2FE8E85D-CE11-4810-8EF5-C2512DE0A2EE}">
      <dgm:prSet/>
      <dgm:spPr/>
      <dgm:t>
        <a:bodyPr/>
        <a:lstStyle/>
        <a:p>
          <a:endParaRPr lang="ru-RU"/>
        </a:p>
      </dgm:t>
    </dgm:pt>
    <dgm:pt modelId="{1012FCF1-A617-413A-BC76-1F9CF5561727}" type="sibTrans" cxnId="{2FE8E85D-CE11-4810-8EF5-C2512DE0A2EE}">
      <dgm:prSet/>
      <dgm:spPr/>
      <dgm:t>
        <a:bodyPr/>
        <a:lstStyle/>
        <a:p>
          <a:endParaRPr lang="ru-RU"/>
        </a:p>
      </dgm:t>
    </dgm:pt>
    <dgm:pt modelId="{CCAABAB3-2E39-48EE-BC48-DD32A1AB34ED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«Огонь»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CE31D061-599F-41F9-9C62-2537CB09BF51}" type="parTrans" cxnId="{E8793B66-B58F-4BE1-9D43-A4CAC18F1C05}">
      <dgm:prSet/>
      <dgm:spPr/>
      <dgm:t>
        <a:bodyPr/>
        <a:lstStyle/>
        <a:p>
          <a:endParaRPr lang="ru-RU"/>
        </a:p>
      </dgm:t>
    </dgm:pt>
    <dgm:pt modelId="{8EE9DC81-B05A-4ED3-A5AE-D7084EDA4A59}" type="sibTrans" cxnId="{E8793B66-B58F-4BE1-9D43-A4CAC18F1C05}">
      <dgm:prSet/>
      <dgm:spPr/>
      <dgm:t>
        <a:bodyPr/>
        <a:lstStyle/>
        <a:p>
          <a:endParaRPr lang="ru-RU"/>
        </a:p>
      </dgm:t>
    </dgm:pt>
    <dgm:pt modelId="{13814CAF-652A-4AFB-B0D0-3244D0CA6512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«Вода»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7447A46B-0D8E-4443-88C0-F6DD831E235F}" type="parTrans" cxnId="{78E17B17-37F3-4E03-81BC-6119E67E5006}">
      <dgm:prSet/>
      <dgm:spPr/>
      <dgm:t>
        <a:bodyPr/>
        <a:lstStyle/>
        <a:p>
          <a:endParaRPr lang="ru-RU"/>
        </a:p>
      </dgm:t>
    </dgm:pt>
    <dgm:pt modelId="{876C371F-960C-4D96-A553-9E12F5245000}" type="sibTrans" cxnId="{78E17B17-37F3-4E03-81BC-6119E67E5006}">
      <dgm:prSet/>
      <dgm:spPr/>
      <dgm:t>
        <a:bodyPr/>
        <a:lstStyle/>
        <a:p>
          <a:endParaRPr lang="ru-RU"/>
        </a:p>
      </dgm:t>
    </dgm:pt>
    <dgm:pt modelId="{F8966A33-579D-4302-B20D-CC3B5B26F8A8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«Безопасный дом»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36D53939-3482-4A49-B57C-24E2DD733235}" type="parTrans" cxnId="{4239BAE5-53F5-423C-892F-920F16F35032}">
      <dgm:prSet/>
      <dgm:spPr/>
      <dgm:t>
        <a:bodyPr/>
        <a:lstStyle/>
        <a:p>
          <a:endParaRPr lang="ru-RU"/>
        </a:p>
      </dgm:t>
    </dgm:pt>
    <dgm:pt modelId="{FD7B8D55-4F42-415C-8CBE-4D8BC95A3852}" type="sibTrans" cxnId="{4239BAE5-53F5-423C-892F-920F16F35032}">
      <dgm:prSet/>
      <dgm:spPr/>
      <dgm:t>
        <a:bodyPr/>
        <a:lstStyle/>
        <a:p>
          <a:endParaRPr lang="ru-RU"/>
        </a:p>
      </dgm:t>
    </dgm:pt>
    <dgm:pt modelId="{B03EFA8F-4A52-44AE-897F-1F113BB8A3C4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«Внимание-дорога!»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70DD8DF8-0C74-410A-8B91-1D331C3EE3E0}" type="parTrans" cxnId="{AC96F8D0-181F-4C8F-982D-6F8DBFFC7289}">
      <dgm:prSet/>
      <dgm:spPr/>
      <dgm:t>
        <a:bodyPr/>
        <a:lstStyle/>
        <a:p>
          <a:endParaRPr lang="ru-RU"/>
        </a:p>
      </dgm:t>
    </dgm:pt>
    <dgm:pt modelId="{C9CA4A76-20B9-4C12-9FCD-42F7D926848C}" type="sibTrans" cxnId="{AC96F8D0-181F-4C8F-982D-6F8DBFFC7289}">
      <dgm:prSet/>
      <dgm:spPr/>
      <dgm:t>
        <a:bodyPr/>
        <a:lstStyle/>
        <a:p>
          <a:endParaRPr lang="ru-RU"/>
        </a:p>
      </dgm:t>
    </dgm:pt>
    <dgm:pt modelId="{225CA0D1-D7C2-4C17-BA8A-72C0DBEB5DEB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«Информационная безопасность в интернете»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168FF229-92CA-473A-A841-1C061562DF9F}" type="parTrans" cxnId="{F5CCCFD7-82CC-4D68-9C34-AFE41F29B777}">
      <dgm:prSet/>
      <dgm:spPr/>
      <dgm:t>
        <a:bodyPr/>
        <a:lstStyle/>
        <a:p>
          <a:endParaRPr lang="ru-RU"/>
        </a:p>
      </dgm:t>
    </dgm:pt>
    <dgm:pt modelId="{53A7B94D-02D6-4D78-9D7D-6CBFC23A256B}" type="sibTrans" cxnId="{F5CCCFD7-82CC-4D68-9C34-AFE41F29B777}">
      <dgm:prSet/>
      <dgm:spPr/>
      <dgm:t>
        <a:bodyPr/>
        <a:lstStyle/>
        <a:p>
          <a:endParaRPr lang="ru-RU"/>
        </a:p>
      </dgm:t>
    </dgm:pt>
    <dgm:pt modelId="{F7BE3173-F6A3-4263-BB85-9B17F129DE43}" type="pres">
      <dgm:prSet presAssocID="{B16E9F3B-C418-49D2-BD03-C2DF1E2A2B3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5E7C97-82DF-4126-8A0E-5933F230C307}" type="pres">
      <dgm:prSet presAssocID="{26AFE277-89B0-4B17-8860-066E9A03017C}" presName="node" presStyleLbl="node1" presStyleIdx="0" presStyleCnt="6" custLinFactNeighborX="-1036" custLinFactNeighborY="-145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45C150-1A5A-45E6-ACAC-ABB23D902B7A}" type="pres">
      <dgm:prSet presAssocID="{1012FCF1-A617-413A-BC76-1F9CF5561727}" presName="sibTrans" presStyleCnt="0"/>
      <dgm:spPr/>
      <dgm:t>
        <a:bodyPr/>
        <a:lstStyle/>
        <a:p>
          <a:endParaRPr lang="ru-RU"/>
        </a:p>
      </dgm:t>
    </dgm:pt>
    <dgm:pt modelId="{E4DE10B6-6995-4946-84D2-C41C01A4AFE8}" type="pres">
      <dgm:prSet presAssocID="{CCAABAB3-2E39-48EE-BC48-DD32A1AB34ED}" presName="node" presStyleLbl="node1" presStyleIdx="1" presStyleCnt="6" custLinFactNeighborX="-2250" custLinFactNeighborY="-112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3277E6-B795-4679-8156-0399359AA4E6}" type="pres">
      <dgm:prSet presAssocID="{8EE9DC81-B05A-4ED3-A5AE-D7084EDA4A59}" presName="sibTrans" presStyleCnt="0"/>
      <dgm:spPr/>
      <dgm:t>
        <a:bodyPr/>
        <a:lstStyle/>
        <a:p>
          <a:endParaRPr lang="ru-RU"/>
        </a:p>
      </dgm:t>
    </dgm:pt>
    <dgm:pt modelId="{C591DD99-95DD-4F9E-92A8-B0D5DA58EBEF}" type="pres">
      <dgm:prSet presAssocID="{13814CAF-652A-4AFB-B0D0-3244D0CA6512}" presName="node" presStyleLbl="node1" presStyleIdx="2" presStyleCnt="6" custLinFactNeighborX="-7244" custLinFactNeighborY="-112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A9D440-2FE2-4397-B614-47DAAE927D1E}" type="pres">
      <dgm:prSet presAssocID="{876C371F-960C-4D96-A553-9E12F5245000}" presName="sibTrans" presStyleCnt="0"/>
      <dgm:spPr/>
      <dgm:t>
        <a:bodyPr/>
        <a:lstStyle/>
        <a:p>
          <a:endParaRPr lang="ru-RU"/>
        </a:p>
      </dgm:t>
    </dgm:pt>
    <dgm:pt modelId="{582BB30B-9982-4972-9AF1-9BA0BAD7A1F3}" type="pres">
      <dgm:prSet presAssocID="{F8966A33-579D-4302-B20D-CC3B5B26F8A8}" presName="node" presStyleLbl="node1" presStyleIdx="3" presStyleCnt="6" custLinFactNeighborX="3404" custLinFactNeighborY="-125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99DCEA-5447-415B-99A5-C46573ABDD53}" type="pres">
      <dgm:prSet presAssocID="{FD7B8D55-4F42-415C-8CBE-4D8BC95A3852}" presName="sibTrans" presStyleCnt="0"/>
      <dgm:spPr/>
      <dgm:t>
        <a:bodyPr/>
        <a:lstStyle/>
        <a:p>
          <a:endParaRPr lang="ru-RU"/>
        </a:p>
      </dgm:t>
    </dgm:pt>
    <dgm:pt modelId="{D1EEE536-B0CB-4DBD-835F-757385A0A840}" type="pres">
      <dgm:prSet presAssocID="{B03EFA8F-4A52-44AE-897F-1F113BB8A3C4}" presName="node" presStyleLbl="node1" presStyleIdx="4" presStyleCnt="6" custLinFactNeighborX="-2250" custLinFactNeighborY="-119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643518-454C-46FB-A025-74852ECE306F}" type="pres">
      <dgm:prSet presAssocID="{C9CA4A76-20B9-4C12-9FCD-42F7D926848C}" presName="sibTrans" presStyleCnt="0"/>
      <dgm:spPr/>
    </dgm:pt>
    <dgm:pt modelId="{0A46DDC5-7A36-461E-8B9C-1D8D831D3ACC}" type="pres">
      <dgm:prSet presAssocID="{225CA0D1-D7C2-4C17-BA8A-72C0DBEB5DEB}" presName="node" presStyleLbl="node1" presStyleIdx="5" presStyleCnt="6" custLinFactNeighborX="-7244" custLinFactNeighborY="-114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E8E85D-CE11-4810-8EF5-C2512DE0A2EE}" srcId="{B16E9F3B-C418-49D2-BD03-C2DF1E2A2B3E}" destId="{26AFE277-89B0-4B17-8860-066E9A03017C}" srcOrd="0" destOrd="0" parTransId="{27AE14F1-531A-4E9F-BBDC-4236FA32EE70}" sibTransId="{1012FCF1-A617-413A-BC76-1F9CF5561727}"/>
    <dgm:cxn modelId="{AC96F8D0-181F-4C8F-982D-6F8DBFFC7289}" srcId="{B16E9F3B-C418-49D2-BD03-C2DF1E2A2B3E}" destId="{B03EFA8F-4A52-44AE-897F-1F113BB8A3C4}" srcOrd="4" destOrd="0" parTransId="{70DD8DF8-0C74-410A-8B91-1D331C3EE3E0}" sibTransId="{C9CA4A76-20B9-4C12-9FCD-42F7D926848C}"/>
    <dgm:cxn modelId="{4EE1C150-7F98-4593-9C2D-9476DE301299}" type="presOf" srcId="{B03EFA8F-4A52-44AE-897F-1F113BB8A3C4}" destId="{D1EEE536-B0CB-4DBD-835F-757385A0A840}" srcOrd="0" destOrd="0" presId="urn:microsoft.com/office/officeart/2005/8/layout/default#1"/>
    <dgm:cxn modelId="{9CC4BA77-C3ED-4968-ACEE-6404F285BDC5}" type="presOf" srcId="{26AFE277-89B0-4B17-8860-066E9A03017C}" destId="{6C5E7C97-82DF-4126-8A0E-5933F230C307}" srcOrd="0" destOrd="0" presId="urn:microsoft.com/office/officeart/2005/8/layout/default#1"/>
    <dgm:cxn modelId="{467E3458-962B-4593-8B15-D7D4D1AAE1A7}" type="presOf" srcId="{B16E9F3B-C418-49D2-BD03-C2DF1E2A2B3E}" destId="{F7BE3173-F6A3-4263-BB85-9B17F129DE43}" srcOrd="0" destOrd="0" presId="urn:microsoft.com/office/officeart/2005/8/layout/default#1"/>
    <dgm:cxn modelId="{4485B1D2-72AE-4FBE-A733-3E8539C62906}" type="presOf" srcId="{225CA0D1-D7C2-4C17-BA8A-72C0DBEB5DEB}" destId="{0A46DDC5-7A36-461E-8B9C-1D8D831D3ACC}" srcOrd="0" destOrd="0" presId="urn:microsoft.com/office/officeart/2005/8/layout/default#1"/>
    <dgm:cxn modelId="{78E17B17-37F3-4E03-81BC-6119E67E5006}" srcId="{B16E9F3B-C418-49D2-BD03-C2DF1E2A2B3E}" destId="{13814CAF-652A-4AFB-B0D0-3244D0CA6512}" srcOrd="2" destOrd="0" parTransId="{7447A46B-0D8E-4443-88C0-F6DD831E235F}" sibTransId="{876C371F-960C-4D96-A553-9E12F5245000}"/>
    <dgm:cxn modelId="{349B3C6A-A963-4DA2-8343-A32BD2A4EE9D}" type="presOf" srcId="{CCAABAB3-2E39-48EE-BC48-DD32A1AB34ED}" destId="{E4DE10B6-6995-4946-84D2-C41C01A4AFE8}" srcOrd="0" destOrd="0" presId="urn:microsoft.com/office/officeart/2005/8/layout/default#1"/>
    <dgm:cxn modelId="{4239BAE5-53F5-423C-892F-920F16F35032}" srcId="{B16E9F3B-C418-49D2-BD03-C2DF1E2A2B3E}" destId="{F8966A33-579D-4302-B20D-CC3B5B26F8A8}" srcOrd="3" destOrd="0" parTransId="{36D53939-3482-4A49-B57C-24E2DD733235}" sibTransId="{FD7B8D55-4F42-415C-8CBE-4D8BC95A3852}"/>
    <dgm:cxn modelId="{E8793B66-B58F-4BE1-9D43-A4CAC18F1C05}" srcId="{B16E9F3B-C418-49D2-BD03-C2DF1E2A2B3E}" destId="{CCAABAB3-2E39-48EE-BC48-DD32A1AB34ED}" srcOrd="1" destOrd="0" parTransId="{CE31D061-599F-41F9-9C62-2537CB09BF51}" sibTransId="{8EE9DC81-B05A-4ED3-A5AE-D7084EDA4A59}"/>
    <dgm:cxn modelId="{F5CCCFD7-82CC-4D68-9C34-AFE41F29B777}" srcId="{B16E9F3B-C418-49D2-BD03-C2DF1E2A2B3E}" destId="{225CA0D1-D7C2-4C17-BA8A-72C0DBEB5DEB}" srcOrd="5" destOrd="0" parTransId="{168FF229-92CA-473A-A841-1C061562DF9F}" sibTransId="{53A7B94D-02D6-4D78-9D7D-6CBFC23A256B}"/>
    <dgm:cxn modelId="{279BD2C3-9CA2-4D3B-8009-C1CF60EBE6E6}" type="presOf" srcId="{13814CAF-652A-4AFB-B0D0-3244D0CA6512}" destId="{C591DD99-95DD-4F9E-92A8-B0D5DA58EBEF}" srcOrd="0" destOrd="0" presId="urn:microsoft.com/office/officeart/2005/8/layout/default#1"/>
    <dgm:cxn modelId="{A63272C1-36AE-4A4C-A4F6-735ED983A5BA}" type="presOf" srcId="{F8966A33-579D-4302-B20D-CC3B5B26F8A8}" destId="{582BB30B-9982-4972-9AF1-9BA0BAD7A1F3}" srcOrd="0" destOrd="0" presId="urn:microsoft.com/office/officeart/2005/8/layout/default#1"/>
    <dgm:cxn modelId="{634DFEA8-804D-4C7D-A897-2B5FA15B66AE}" type="presParOf" srcId="{F7BE3173-F6A3-4263-BB85-9B17F129DE43}" destId="{6C5E7C97-82DF-4126-8A0E-5933F230C307}" srcOrd="0" destOrd="0" presId="urn:microsoft.com/office/officeart/2005/8/layout/default#1"/>
    <dgm:cxn modelId="{CE11F53E-F2AC-4313-834D-1BBBE05AA757}" type="presParOf" srcId="{F7BE3173-F6A3-4263-BB85-9B17F129DE43}" destId="{EC45C150-1A5A-45E6-ACAC-ABB23D902B7A}" srcOrd="1" destOrd="0" presId="urn:microsoft.com/office/officeart/2005/8/layout/default#1"/>
    <dgm:cxn modelId="{02540D2D-2650-4D84-8DBF-AA3215CEB2EC}" type="presParOf" srcId="{F7BE3173-F6A3-4263-BB85-9B17F129DE43}" destId="{E4DE10B6-6995-4946-84D2-C41C01A4AFE8}" srcOrd="2" destOrd="0" presId="urn:microsoft.com/office/officeart/2005/8/layout/default#1"/>
    <dgm:cxn modelId="{14D076B8-8A2F-40C7-810E-D2B06A485BE1}" type="presParOf" srcId="{F7BE3173-F6A3-4263-BB85-9B17F129DE43}" destId="{4E3277E6-B795-4679-8156-0399359AA4E6}" srcOrd="3" destOrd="0" presId="urn:microsoft.com/office/officeart/2005/8/layout/default#1"/>
    <dgm:cxn modelId="{96299904-F9DD-4DE7-9CD3-EF8BEE40FAB0}" type="presParOf" srcId="{F7BE3173-F6A3-4263-BB85-9B17F129DE43}" destId="{C591DD99-95DD-4F9E-92A8-B0D5DA58EBEF}" srcOrd="4" destOrd="0" presId="urn:microsoft.com/office/officeart/2005/8/layout/default#1"/>
    <dgm:cxn modelId="{654F2F6D-37D2-48E4-AFC9-DB8DB8C366D8}" type="presParOf" srcId="{F7BE3173-F6A3-4263-BB85-9B17F129DE43}" destId="{AEA9D440-2FE2-4397-B614-47DAAE927D1E}" srcOrd="5" destOrd="0" presId="urn:microsoft.com/office/officeart/2005/8/layout/default#1"/>
    <dgm:cxn modelId="{BFD7DCB9-C47D-4F4B-BCFB-D7194085D1E0}" type="presParOf" srcId="{F7BE3173-F6A3-4263-BB85-9B17F129DE43}" destId="{582BB30B-9982-4972-9AF1-9BA0BAD7A1F3}" srcOrd="6" destOrd="0" presId="urn:microsoft.com/office/officeart/2005/8/layout/default#1"/>
    <dgm:cxn modelId="{72F5FA67-3A44-464F-A5DD-247C8B7E4EEC}" type="presParOf" srcId="{F7BE3173-F6A3-4263-BB85-9B17F129DE43}" destId="{9999DCEA-5447-415B-99A5-C46573ABDD53}" srcOrd="7" destOrd="0" presId="urn:microsoft.com/office/officeart/2005/8/layout/default#1"/>
    <dgm:cxn modelId="{FB122978-709A-4158-AD50-2EDAE10EADB1}" type="presParOf" srcId="{F7BE3173-F6A3-4263-BB85-9B17F129DE43}" destId="{D1EEE536-B0CB-4DBD-835F-757385A0A840}" srcOrd="8" destOrd="0" presId="urn:microsoft.com/office/officeart/2005/8/layout/default#1"/>
    <dgm:cxn modelId="{4A2A2238-D9DA-4F47-A11D-60BD80B180E5}" type="presParOf" srcId="{F7BE3173-F6A3-4263-BB85-9B17F129DE43}" destId="{40643518-454C-46FB-A025-74852ECE306F}" srcOrd="9" destOrd="0" presId="urn:microsoft.com/office/officeart/2005/8/layout/default#1"/>
    <dgm:cxn modelId="{66D382A2-2EE6-4E2C-AC77-3C221E928428}" type="presParOf" srcId="{F7BE3173-F6A3-4263-BB85-9B17F129DE43}" destId="{0A46DDC5-7A36-461E-8B9C-1D8D831D3ACC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5E7C97-82DF-4126-8A0E-5933F230C307}">
      <dsp:nvSpPr>
        <dsp:cNvPr id="0" name=""/>
        <dsp:cNvSpPr/>
      </dsp:nvSpPr>
      <dsp:spPr>
        <a:xfrm>
          <a:off x="0" y="381847"/>
          <a:ext cx="2238374" cy="1343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«Я и другие»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81847"/>
        <a:ext cx="2238374" cy="1343025"/>
      </dsp:txXfrm>
    </dsp:sp>
    <dsp:sp modelId="{E4DE10B6-6995-4946-84D2-C41C01A4AFE8}">
      <dsp:nvSpPr>
        <dsp:cNvPr id="0" name=""/>
        <dsp:cNvSpPr/>
      </dsp:nvSpPr>
      <dsp:spPr>
        <a:xfrm>
          <a:off x="2411849" y="425603"/>
          <a:ext cx="2238374" cy="1343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«Огонь»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11849" y="425603"/>
        <a:ext cx="2238374" cy="1343025"/>
      </dsp:txXfrm>
    </dsp:sp>
    <dsp:sp modelId="{C591DD99-95DD-4F9E-92A8-B0D5DA58EBEF}">
      <dsp:nvSpPr>
        <dsp:cNvPr id="0" name=""/>
        <dsp:cNvSpPr/>
      </dsp:nvSpPr>
      <dsp:spPr>
        <a:xfrm>
          <a:off x="4762277" y="425603"/>
          <a:ext cx="2238374" cy="1343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«Вода»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62277" y="425603"/>
        <a:ext cx="2238374" cy="1343025"/>
      </dsp:txXfrm>
    </dsp:sp>
    <dsp:sp modelId="{582BB30B-9982-4972-9AF1-9BA0BAD7A1F3}">
      <dsp:nvSpPr>
        <dsp:cNvPr id="0" name=""/>
        <dsp:cNvSpPr/>
      </dsp:nvSpPr>
      <dsp:spPr>
        <a:xfrm>
          <a:off x="76194" y="1975019"/>
          <a:ext cx="2238374" cy="1343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«Безопасный дом»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6194" y="1975019"/>
        <a:ext cx="2238374" cy="1343025"/>
      </dsp:txXfrm>
    </dsp:sp>
    <dsp:sp modelId="{D1EEE536-B0CB-4DBD-835F-757385A0A840}">
      <dsp:nvSpPr>
        <dsp:cNvPr id="0" name=""/>
        <dsp:cNvSpPr/>
      </dsp:nvSpPr>
      <dsp:spPr>
        <a:xfrm>
          <a:off x="2411849" y="1983588"/>
          <a:ext cx="2238374" cy="1343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«Внимание-дорога!»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11849" y="1983588"/>
        <a:ext cx="2238374" cy="1343025"/>
      </dsp:txXfrm>
    </dsp:sp>
    <dsp:sp modelId="{0A46DDC5-7A36-461E-8B9C-1D8D831D3ACC}">
      <dsp:nvSpPr>
        <dsp:cNvPr id="0" name=""/>
        <dsp:cNvSpPr/>
      </dsp:nvSpPr>
      <dsp:spPr>
        <a:xfrm>
          <a:off x="4762277" y="1989927"/>
          <a:ext cx="2238374" cy="1343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Times New Roman" pitchFamily="18" charset="0"/>
              <a:cs typeface="Times New Roman" pitchFamily="18" charset="0"/>
            </a:rPr>
            <a:t>«Информационная безопасность в интернете»</a:t>
          </a:r>
          <a:endParaRPr lang="ru-RU" sz="1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62277" y="1989927"/>
        <a:ext cx="2238374" cy="13430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1D2FE-3A1C-446E-9F43-62F6B84A7B98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CC9A9-A836-4D0D-8133-F909DA07D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973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np-detsad.ru/konkurs-bezopasnost-doshkolnika.html" TargetMode="External"/><Relationship Id="rId2" Type="http://schemas.openxmlformats.org/officeDocument/2006/relationships/hyperlink" Target="http://np-detsad.ru/klub-bezopasnosti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k.com/public176436607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34364" y="1916832"/>
            <a:ext cx="8208912" cy="3168352"/>
          </a:xfrm>
        </p:spPr>
        <p:txBody>
          <a:bodyPr>
            <a:noAutofit/>
          </a:bodyPr>
          <a:lstStyle/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Инклюзивный социально-образовательный проект</a:t>
            </a:r>
            <a:endParaRPr lang="ru-RU" sz="2400" b="1" dirty="0">
              <a:solidFill>
                <a:srgbClr val="0070C0"/>
              </a:solidFill>
            </a:endParaRP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CC0000"/>
                </a:solidFill>
              </a:rPr>
              <a:t>«Клуб безопасности»</a:t>
            </a: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0070C0"/>
                </a:solidFill>
              </a:rPr>
              <a:t> для детей дошкольного возраста </a:t>
            </a: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0070C0"/>
                </a:solidFill>
              </a:rPr>
              <a:t>с </a:t>
            </a:r>
            <a:r>
              <a:rPr lang="ru-RU" sz="2000" b="1" dirty="0" smtClean="0">
                <a:solidFill>
                  <a:srgbClr val="0070C0"/>
                </a:solidFill>
              </a:rPr>
              <a:t>ограниченными возможностями здоровья и </a:t>
            </a:r>
            <a:r>
              <a:rPr lang="ru-RU" sz="2000" b="1" dirty="0">
                <a:solidFill>
                  <a:srgbClr val="0070C0"/>
                </a:solidFill>
              </a:rPr>
              <a:t>инвалидностью </a:t>
            </a: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0070C0"/>
                </a:solidFill>
              </a:rPr>
              <a:t>в детских садах Вологодской </a:t>
            </a:r>
            <a:r>
              <a:rPr lang="ru-RU" sz="2000" b="1" dirty="0" smtClean="0">
                <a:solidFill>
                  <a:srgbClr val="0070C0"/>
                </a:solidFill>
              </a:rPr>
              <a:t>области</a:t>
            </a: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Часть 3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611560" y="267299"/>
            <a:ext cx="82089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dirty="0" smtClean="0">
                <a:solidFill>
                  <a:srgbClr val="0070C0"/>
                </a:solidFill>
                <a:latin typeface="+mj-lt"/>
              </a:rPr>
              <a:t>Ассоциация поддержки социально-образовательных инициатив </a:t>
            </a:r>
          </a:p>
          <a:p>
            <a:pPr algn="ctr" eaLnBrk="1" hangingPunct="1">
              <a:defRPr/>
            </a:pPr>
            <a:r>
              <a:rPr lang="ru-RU" altLang="ru-RU" dirty="0" smtClean="0">
                <a:solidFill>
                  <a:srgbClr val="0070C0"/>
                </a:solidFill>
                <a:latin typeface="+mj-lt"/>
              </a:rPr>
              <a:t>и программ «Детский сад и семья»</a:t>
            </a:r>
          </a:p>
          <a:p>
            <a:pPr algn="ctr" eaLnBrk="1" hangingPunct="1">
              <a:defRPr/>
            </a:pPr>
            <a:endParaRPr lang="ru-RU" altLang="ru-RU" sz="2000" dirty="0" smtClean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7" name="Picture 6" descr="C:\Users\Лукошко\Desktop\pgrants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7" y="784049"/>
            <a:ext cx="2490788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95673"/>
            <a:ext cx="1163089" cy="11630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1640" y="4581128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Продвижение и расширение практики инклюзивного образования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779912" y="580526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2021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665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395536" y="162824"/>
            <a:ext cx="8208912" cy="7458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СОЦИАЛЬНАЯ ЗНАЧИМОСТЬ ПРОЕКТА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683568" y="1297218"/>
            <a:ext cx="1728192" cy="9796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д</a:t>
            </a:r>
            <a:r>
              <a:rPr lang="ru-RU" sz="1400" dirty="0" smtClean="0"/>
              <a:t>ля детей</a:t>
            </a:r>
            <a:endParaRPr lang="ru-RU" sz="1400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690820" y="2426314"/>
            <a:ext cx="1728192" cy="10746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д</a:t>
            </a:r>
            <a:r>
              <a:rPr lang="ru-RU" sz="1400" dirty="0" smtClean="0"/>
              <a:t>ля родителей</a:t>
            </a:r>
            <a:endParaRPr lang="ru-RU" sz="1400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677818" y="3540510"/>
            <a:ext cx="1728192" cy="10188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д</a:t>
            </a:r>
            <a:r>
              <a:rPr lang="ru-RU" sz="1400" dirty="0" smtClean="0"/>
              <a:t>ля педагогов</a:t>
            </a:r>
            <a:endParaRPr lang="ru-RU" sz="1400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683568" y="4663988"/>
            <a:ext cx="1728192" cy="10692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д</a:t>
            </a:r>
            <a:r>
              <a:rPr lang="ru-RU" sz="1400" dirty="0" smtClean="0"/>
              <a:t>ля детских садов</a:t>
            </a:r>
            <a:endParaRPr lang="ru-RU" sz="1400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683568" y="5733256"/>
            <a:ext cx="1728192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д</a:t>
            </a:r>
            <a:r>
              <a:rPr lang="ru-RU" sz="1400" dirty="0" smtClean="0"/>
              <a:t>ля региона</a:t>
            </a:r>
            <a:endParaRPr lang="ru-RU" sz="1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07804" y="1052736"/>
            <a:ext cx="5688632" cy="11697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Ф</a:t>
            </a:r>
            <a:r>
              <a:rPr lang="ru-RU" sz="1200" dirty="0" smtClean="0"/>
              <a:t>ормирование </a:t>
            </a:r>
            <a:r>
              <a:rPr lang="ru-RU" sz="1200" dirty="0"/>
              <a:t>у дошкольников с ограниченными возможностями здоровья и инвалидностью представлений об опасных и вредных факторах, воспитание навыков адекватного поведения в различных жизненных ситуациях, обучение детей использованию полученных навыков на </a:t>
            </a:r>
            <a:r>
              <a:rPr lang="ru-RU" sz="1200" dirty="0" smtClean="0"/>
              <a:t>практике</a:t>
            </a:r>
            <a:endParaRPr lang="ru-RU" sz="12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71800" y="2276872"/>
            <a:ext cx="576064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Предоставление родителям методической, психолого-педагогической, консультативной помощи, просвещение родителей в вопросах развития, воспитания и обучения детей навыкам безопасного поведения</a:t>
            </a:r>
            <a:endParaRPr lang="ru-RU" sz="12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71800" y="3623212"/>
            <a:ext cx="576064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Повышение компетентности педагогов в вопросах организации инклюзивных клубов безопасности, развития практики инклюзивного образования, организация обмена педагогическим опытом, создание возможностей для публикаций и выступлений </a:t>
            </a:r>
            <a:endParaRPr lang="ru-RU" sz="12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771800" y="4681520"/>
            <a:ext cx="576064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Создание условий для организации </a:t>
            </a:r>
            <a:r>
              <a:rPr lang="ru-RU" sz="1200" dirty="0" smtClean="0"/>
              <a:t>инклюзивных клубов безопасности, </a:t>
            </a:r>
            <a:r>
              <a:rPr lang="ru-RU" sz="1200" dirty="0"/>
              <a:t>развитие материально-технической базы ДОУ, развитие инклюзивной культуры и практики инклюзивного образования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71800" y="5733256"/>
            <a:ext cx="576064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Дополнение существующего опыта организации инклюзивного образования эффективными методами </a:t>
            </a:r>
            <a:r>
              <a:rPr lang="ru-RU" sz="1400" dirty="0" smtClean="0"/>
              <a:t>инклюзивных клубов безопасности, пропаганда профилактической работы по безопасности, организация межведомственного взаимодействия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906601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395536" y="162824"/>
            <a:ext cx="8208912" cy="7458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ПАРТНЕРЫ ПРОЕКТА</a:t>
            </a:r>
          </a:p>
        </p:txBody>
      </p:sp>
      <p:pic>
        <p:nvPicPr>
          <p:cNvPr id="5" name="Picture 7" descr="C:\Users\Alex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88" y="1382687"/>
            <a:ext cx="1613816" cy="203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812" y="871844"/>
            <a:ext cx="1803232" cy="1765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465" y="908720"/>
            <a:ext cx="1870792" cy="1692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31" y="3422371"/>
            <a:ext cx="1878774" cy="183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412" y="3347071"/>
            <a:ext cx="1908250" cy="190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45932"/>
            <a:ext cx="2363179" cy="22433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195" y="2204864"/>
            <a:ext cx="1368152" cy="187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353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864100" y="188640"/>
            <a:ext cx="5559816" cy="864096"/>
          </a:xfrm>
        </p:spPr>
        <p:txBody>
          <a:bodyPr>
            <a:noAutofit/>
          </a:bodyPr>
          <a:lstStyle/>
          <a:p>
            <a:pPr marL="45720" indent="0" algn="ctr">
              <a:buClrTx/>
              <a:buNone/>
            </a:pPr>
            <a:r>
              <a:rPr lang="ru-RU" sz="3200" b="1" dirty="0" smtClean="0">
                <a:solidFill>
                  <a:srgbClr val="0070C0"/>
                </a:solidFill>
              </a:rPr>
              <a:t>Информационная поддержка проекта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700808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1556792"/>
            <a:ext cx="74888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Официальный сайт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</a:rPr>
              <a:t>Ассоциации«Детский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сад и семья»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в разделе «Клуб безопасности»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hlinkClick r:id="rId2"/>
              </a:rPr>
              <a:t>http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hlinkClick r:id="rId2"/>
              </a:rPr>
              <a:t>://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hlinkClick r:id="rId2"/>
              </a:rPr>
              <a:t>np-detsad.ru/klub-bezopasnosti.html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в разделе «конкурсы»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hlinkClick r:id="rId3"/>
              </a:rPr>
              <a:t>http://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hlinkClick r:id="rId3"/>
              </a:rPr>
              <a:t>np-detsad.ru/konkurs-bezopasnost-doshkolnika.html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В группе ВК «Инклюзивный клуб безопасности»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hlinkClick r:id="rId4"/>
              </a:rPr>
              <a:t>https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hlinkClick r:id="rId4"/>
              </a:rPr>
              <a:t>://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hlinkClick r:id="rId4"/>
              </a:rPr>
              <a:t>vk.com/public176436607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457200" indent="-457200">
              <a:buFont typeface="+mj-lt"/>
              <a:buAutoNum type="arabicPeriod" startAt="2"/>
            </a:pPr>
            <a:endParaRPr lang="ru-RU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ru-RU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25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864100" y="188640"/>
            <a:ext cx="5559816" cy="864096"/>
          </a:xfrm>
        </p:spPr>
        <p:txBody>
          <a:bodyPr>
            <a:noAutofit/>
          </a:bodyPr>
          <a:lstStyle/>
          <a:p>
            <a:pPr marL="45720" indent="0" algn="ctr">
              <a:buClrTx/>
              <a:buNone/>
            </a:pPr>
            <a:r>
              <a:rPr lang="ru-RU" sz="3200" b="1" dirty="0" smtClean="0">
                <a:solidFill>
                  <a:srgbClr val="0070C0"/>
                </a:solidFill>
              </a:rPr>
              <a:t>Реализация направления «Внимание – дорога»</a:t>
            </a:r>
          </a:p>
          <a:p>
            <a:pPr marL="45720" indent="0" algn="ctr">
              <a:buClrTx/>
              <a:buNone/>
            </a:pPr>
            <a:endParaRPr lang="ru-RU" sz="3200" b="1" dirty="0" smtClean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700808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92061"/>
            <a:ext cx="7344816" cy="529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13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700808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02" y="620688"/>
            <a:ext cx="8365379" cy="587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53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430263" y="188640"/>
            <a:ext cx="82089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200" b="1" dirty="0" smtClean="0">
                <a:solidFill>
                  <a:srgbClr val="0070C0"/>
                </a:solidFill>
                <a:latin typeface="+mj-lt"/>
              </a:rPr>
              <a:t>ЦЕЛЬ ПРОЕКТА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1052736"/>
            <a:ext cx="8099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Цель работы: организация </a:t>
            </a:r>
            <a:r>
              <a:rPr lang="ru-RU" sz="1600" dirty="0"/>
              <a:t>работы Клубов безопасности в 42 детских садах Вологодской области для реализации инклюзивной социально-образовательной программы обучения навыкам безопасного поведения детей дошкольного возраста с ограниченными возможностями здоровья и инвалидностью в совместной деятельности со здоровыми сверстниками. </a:t>
            </a:r>
            <a:endParaRPr lang="ru-RU" sz="1600" dirty="0" smtClean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347" y="2852936"/>
            <a:ext cx="3871239" cy="2903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4" r="13818"/>
          <a:stretch/>
        </p:blipFill>
        <p:spPr bwMode="auto">
          <a:xfrm>
            <a:off x="593237" y="2862456"/>
            <a:ext cx="3840657" cy="2894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361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430263" y="188640"/>
            <a:ext cx="82089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200" b="1" dirty="0" smtClean="0">
                <a:solidFill>
                  <a:srgbClr val="0070C0"/>
                </a:solidFill>
                <a:latin typeface="+mj-lt"/>
              </a:rPr>
              <a:t>ЗАДАЧИ ПРОЕКТА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980728"/>
            <a:ext cx="784887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/>
              <a:t>- создание материально-технических и методических условий, доступной развивающей предметно-пространственной среды в инклюзивных Клубах безопасности для детей дошкольного возраста с ограниченными возможностями здоровья и инвалидностью в детских садах Вологодской области;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70560" y="2979530"/>
            <a:ext cx="786188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/>
              <a:t>- организация участия родителей в работе по обучению детей с ограниченными возможностями здоровья, детей-инвалидов навыкам безопасного поведения, обучение, предоставление им методической, психолого-педагогической и консультативной помощи;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6331" y="3941767"/>
            <a:ext cx="789703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/>
              <a:t>- проведение </a:t>
            </a:r>
            <a:r>
              <a:rPr lang="ru-RU" sz="1400" dirty="0"/>
              <a:t>работы с педагогами и партнерами проекта: обучение, организация семинаров, мастер-классов, </a:t>
            </a:r>
            <a:r>
              <a:rPr lang="ru-RU" sz="1400" dirty="0" err="1"/>
              <a:t>вебинаров</a:t>
            </a:r>
            <a:r>
              <a:rPr lang="ru-RU" sz="1400" dirty="0"/>
              <a:t> и совместных мероприятий (творческих конкурсов, детско-родительских встреч с представителями героических профессий, Фестиваля инклюзивных клубов)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6588" y="4904004"/>
            <a:ext cx="7944681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/>
              <a:t> </a:t>
            </a:r>
            <a:r>
              <a:rPr lang="ru-RU" sz="1400" dirty="0" smtClean="0"/>
              <a:t>- систематизация </a:t>
            </a:r>
            <a:r>
              <a:rPr lang="ru-RU" sz="1400" dirty="0"/>
              <a:t>и распространение опыта организации инклюзивных Клубов безопасности для детей с ограниченными возможностями здоровья и инвалидностью в детских садах области, формирование положительного имиджа проекта: размещение информации в СМИ, сети Интернет, издание методических рекомендаций;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0560" y="1980129"/>
            <a:ext cx="786188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/>
              <a:t>- формирование у дошкольников с ограниченными возможностями здоровья и инвалидностью представлений об опасных и вредных факторах, воспитание навыков адекватного поведения в различных жизненных ситуациях, обучение детей использованию полученных навыков на практике;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6331" y="5854571"/>
            <a:ext cx="7944681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/>
              <a:t>- </a:t>
            </a:r>
            <a:r>
              <a:rPr lang="ru-RU" sz="1400" dirty="0"/>
              <a:t>изучение успешности деятельности инклюзивных Клубов безопасности с детьми, родителями, педагогами, оценка проекта его участниками и окружающим социумом</a:t>
            </a:r>
          </a:p>
        </p:txBody>
      </p:sp>
    </p:spTree>
    <p:extLst>
      <p:ext uri="{BB962C8B-B14F-4D97-AF65-F5344CB8AC3E}">
        <p14:creationId xmlns:p14="http://schemas.microsoft.com/office/powerpoint/2010/main" val="3333959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430263" y="188640"/>
            <a:ext cx="82089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200" b="1" dirty="0" smtClean="0">
                <a:solidFill>
                  <a:srgbClr val="0070C0"/>
                </a:solidFill>
                <a:latin typeface="+mj-lt"/>
              </a:rPr>
              <a:t>ГЕОГРАФИЯ И СРОКИ ПРОЕКТА</a:t>
            </a:r>
          </a:p>
        </p:txBody>
      </p:sp>
      <p:pic>
        <p:nvPicPr>
          <p:cNvPr id="5" name="Picture 2" descr="C:\Users\Alex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257972"/>
            <a:ext cx="5544616" cy="415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1075045"/>
            <a:ext cx="34563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42 детских сада </a:t>
            </a:r>
          </a:p>
          <a:p>
            <a:pPr algn="ctr"/>
            <a:r>
              <a:rPr lang="ru-RU" sz="1600" dirty="0" smtClean="0"/>
              <a:t>Вологодской области</a:t>
            </a:r>
          </a:p>
          <a:p>
            <a:r>
              <a:rPr lang="ru-RU" sz="1600" dirty="0" smtClean="0"/>
              <a:t>г</a:t>
            </a:r>
            <a:r>
              <a:rPr lang="ru-RU" sz="1600" dirty="0"/>
              <a:t>. Череповец </a:t>
            </a:r>
            <a:r>
              <a:rPr lang="ru-RU" sz="1600" dirty="0" smtClean="0"/>
              <a:t>(11 организаций), </a:t>
            </a:r>
          </a:p>
          <a:p>
            <a:r>
              <a:rPr lang="ru-RU" sz="1600" dirty="0" smtClean="0"/>
              <a:t>г</a:t>
            </a:r>
            <a:r>
              <a:rPr lang="ru-RU" sz="1600" dirty="0"/>
              <a:t>. Вологда </a:t>
            </a:r>
            <a:r>
              <a:rPr lang="ru-RU" sz="1600" dirty="0" smtClean="0"/>
              <a:t>(11 организаций), </a:t>
            </a:r>
          </a:p>
          <a:p>
            <a:r>
              <a:rPr lang="ru-RU" sz="1600" dirty="0" smtClean="0"/>
              <a:t>г</a:t>
            </a:r>
            <a:r>
              <a:rPr lang="ru-RU" sz="1600" dirty="0"/>
              <a:t>. Грязовец </a:t>
            </a:r>
            <a:r>
              <a:rPr lang="ru-RU" sz="1600" dirty="0" smtClean="0"/>
              <a:t>(2 организации), </a:t>
            </a:r>
          </a:p>
          <a:p>
            <a:r>
              <a:rPr lang="ru-RU" sz="1600" dirty="0" smtClean="0"/>
              <a:t>г</a:t>
            </a:r>
            <a:r>
              <a:rPr lang="ru-RU" sz="1600" dirty="0"/>
              <a:t>. Сокол </a:t>
            </a:r>
            <a:r>
              <a:rPr lang="ru-RU" sz="1600" dirty="0" smtClean="0"/>
              <a:t>(3 организации), </a:t>
            </a:r>
          </a:p>
          <a:p>
            <a:r>
              <a:rPr lang="ru-RU" sz="1600" dirty="0"/>
              <a:t>г</a:t>
            </a:r>
            <a:r>
              <a:rPr lang="ru-RU" sz="1600" dirty="0" smtClean="0"/>
              <a:t>. </a:t>
            </a:r>
            <a:r>
              <a:rPr lang="ru-RU" sz="1600" dirty="0" err="1" smtClean="0"/>
              <a:t>Кадников</a:t>
            </a:r>
            <a:r>
              <a:rPr lang="ru-RU" sz="1600" dirty="0" smtClean="0"/>
              <a:t> (2 организации)</a:t>
            </a:r>
          </a:p>
          <a:p>
            <a:r>
              <a:rPr lang="ru-RU" sz="1600" dirty="0" smtClean="0"/>
              <a:t>г</a:t>
            </a:r>
            <a:r>
              <a:rPr lang="ru-RU" sz="1600" dirty="0"/>
              <a:t>. Великий Устюг </a:t>
            </a:r>
            <a:r>
              <a:rPr lang="ru-RU" sz="1600" dirty="0" smtClean="0"/>
              <a:t>(2 организации), </a:t>
            </a:r>
          </a:p>
          <a:p>
            <a:r>
              <a:rPr lang="ru-RU" sz="1600" dirty="0" smtClean="0"/>
              <a:t>г</a:t>
            </a:r>
            <a:r>
              <a:rPr lang="ru-RU" sz="1600" dirty="0"/>
              <a:t>. Бабаево </a:t>
            </a:r>
            <a:r>
              <a:rPr lang="ru-RU" sz="1600" dirty="0" smtClean="0"/>
              <a:t>(2 организации), </a:t>
            </a:r>
          </a:p>
          <a:p>
            <a:r>
              <a:rPr lang="ru-RU" sz="1600" dirty="0" smtClean="0"/>
              <a:t>г</a:t>
            </a:r>
            <a:r>
              <a:rPr lang="ru-RU" sz="1600" dirty="0"/>
              <a:t>. Устюжна (1 организация), </a:t>
            </a:r>
            <a:endParaRPr lang="ru-RU" sz="1600" dirty="0" smtClean="0"/>
          </a:p>
          <a:p>
            <a:r>
              <a:rPr lang="ru-RU" sz="1600" dirty="0" smtClean="0"/>
              <a:t>п</a:t>
            </a:r>
            <a:r>
              <a:rPr lang="ru-RU" sz="1600" dirty="0"/>
              <a:t>. Шексна </a:t>
            </a:r>
            <a:r>
              <a:rPr lang="ru-RU" sz="1600" dirty="0" smtClean="0"/>
              <a:t>(2 организации), </a:t>
            </a:r>
          </a:p>
          <a:p>
            <a:r>
              <a:rPr lang="ru-RU" sz="1600" dirty="0" smtClean="0"/>
              <a:t>п</a:t>
            </a:r>
            <a:r>
              <a:rPr lang="ru-RU" sz="1600" dirty="0"/>
              <a:t>. </a:t>
            </a:r>
            <a:r>
              <a:rPr lang="ru-RU" sz="1600" dirty="0" err="1"/>
              <a:t>Тоншалово</a:t>
            </a:r>
            <a:r>
              <a:rPr lang="ru-RU" sz="1600" dirty="0"/>
              <a:t> </a:t>
            </a:r>
            <a:r>
              <a:rPr lang="ru-RU" sz="1600" dirty="0" smtClean="0"/>
              <a:t>(1 </a:t>
            </a:r>
            <a:r>
              <a:rPr lang="ru-RU" sz="1600" dirty="0"/>
              <a:t>организация), </a:t>
            </a:r>
            <a:endParaRPr lang="ru-RU" sz="1600" dirty="0" smtClean="0"/>
          </a:p>
          <a:p>
            <a:r>
              <a:rPr lang="ru-RU" sz="1600" dirty="0" smtClean="0"/>
              <a:t>п</a:t>
            </a:r>
            <a:r>
              <a:rPr lang="ru-RU" sz="1600" dirty="0"/>
              <a:t>. Вохтога </a:t>
            </a:r>
            <a:r>
              <a:rPr lang="ru-RU" sz="1600" dirty="0" smtClean="0"/>
              <a:t>(1 </a:t>
            </a:r>
            <a:r>
              <a:rPr lang="ru-RU" sz="1600" dirty="0"/>
              <a:t>организация</a:t>
            </a:r>
            <a:r>
              <a:rPr lang="ru-RU" sz="1600" dirty="0" smtClean="0"/>
              <a:t>)</a:t>
            </a:r>
          </a:p>
          <a:p>
            <a:r>
              <a:rPr lang="ru-RU" sz="1600" dirty="0"/>
              <a:t>п</a:t>
            </a:r>
            <a:r>
              <a:rPr lang="ru-RU" sz="1600" dirty="0" smtClean="0"/>
              <a:t>. </a:t>
            </a:r>
            <a:r>
              <a:rPr lang="ru-RU" sz="1600" dirty="0" err="1" smtClean="0"/>
              <a:t>Ботово</a:t>
            </a:r>
            <a:r>
              <a:rPr lang="ru-RU" sz="1600" dirty="0" smtClean="0"/>
              <a:t> (1 организация)</a:t>
            </a:r>
          </a:p>
          <a:p>
            <a:r>
              <a:rPr lang="ru-RU" sz="1600" dirty="0"/>
              <a:t>д</a:t>
            </a:r>
            <a:r>
              <a:rPr lang="ru-RU" sz="1600" dirty="0" smtClean="0"/>
              <a:t>. </a:t>
            </a:r>
            <a:r>
              <a:rPr lang="ru-RU" sz="1600" dirty="0" err="1" smtClean="0"/>
              <a:t>Юрово</a:t>
            </a:r>
            <a:r>
              <a:rPr lang="ru-RU" sz="1600" dirty="0" smtClean="0"/>
              <a:t> ( 1 организация)</a:t>
            </a:r>
          </a:p>
          <a:p>
            <a:r>
              <a:rPr lang="ru-RU" sz="1600" dirty="0"/>
              <a:t>п</a:t>
            </a:r>
            <a:r>
              <a:rPr lang="ru-RU" sz="1600" dirty="0" smtClean="0"/>
              <a:t>. Суда (1 организация)</a:t>
            </a:r>
          </a:p>
          <a:p>
            <a:r>
              <a:rPr lang="ru-RU" sz="1600" dirty="0" smtClean="0"/>
              <a:t>П. Устье Кубенское (1 организация)</a:t>
            </a:r>
            <a:endParaRPr lang="ru-RU" sz="1600" dirty="0"/>
          </a:p>
        </p:txBody>
      </p:sp>
      <p:sp useBgFill="1">
        <p:nvSpPr>
          <p:cNvPr id="7" name="TextBox 6"/>
          <p:cNvSpPr txBox="1"/>
          <p:nvPr/>
        </p:nvSpPr>
        <p:spPr>
          <a:xfrm>
            <a:off x="179512" y="5949280"/>
            <a:ext cx="8496944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Сроки реализации: 01.07.2021 – 30.06.2022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196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649202187"/>
              </p:ext>
            </p:extLst>
          </p:nvPr>
        </p:nvGraphicFramePr>
        <p:xfrm>
          <a:off x="1066800" y="304800"/>
          <a:ext cx="7162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Левая фигурная скобка 11"/>
          <p:cNvSpPr/>
          <p:nvPr/>
        </p:nvSpPr>
        <p:spPr>
          <a:xfrm rot="16200000">
            <a:off x="4062412" y="1884749"/>
            <a:ext cx="876300" cy="6781800"/>
          </a:xfrm>
          <a:prstGeom prst="leftBrace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tx2"/>
                </a:solidFill>
              </a:ln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691680" y="5301208"/>
            <a:ext cx="1689695" cy="10710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91440" bIns="91440" spcCol="1270"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Родители</a:t>
            </a: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430263" y="188640"/>
            <a:ext cx="82089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200" b="1" dirty="0" smtClean="0">
                <a:solidFill>
                  <a:srgbClr val="0070C0"/>
                </a:solidFill>
                <a:latin typeface="+mj-lt"/>
              </a:rPr>
              <a:t>НАПРАВЛЕНИЯ РАБОТЫ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262188" y="3688546"/>
            <a:ext cx="2238374" cy="1343025"/>
          </a:xfrm>
          <a:prstGeom prst="rect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«Здоровье и эмоциональное благополучие ребенка»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97299" y="591889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Родители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850643" y="591792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Дети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5071070" y="591792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Педагоги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838700" y="3708003"/>
            <a:ext cx="2238374" cy="1343025"/>
          </a:xfrm>
          <a:prstGeom prst="rect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«Я и природа»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64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1268760"/>
            <a:ext cx="799288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Руководитель проекта: Пескишева Татьяна Алексеевна – кандидат педагогических наук, член совета руководителей образовательных организаций города Череповца, заведующий высшей квалификационной категории, член координационного совета Вологодской области по обеспечению межведомственного взаимодействия при оказании помощи детям с ограниченными возможностями здоровья. </a:t>
            </a:r>
            <a:endParaRPr lang="ru-RU" sz="1400" dirty="0" smtClean="0"/>
          </a:p>
          <a:p>
            <a:r>
              <a:rPr lang="ru-RU" sz="1400" dirty="0" smtClean="0"/>
              <a:t>Координатор </a:t>
            </a:r>
            <a:r>
              <a:rPr lang="ru-RU" sz="1400" dirty="0"/>
              <a:t>– Вахрушева </a:t>
            </a:r>
            <a:r>
              <a:rPr lang="ru-RU" sz="1400" dirty="0" smtClean="0"/>
              <a:t>Варвара Николаевна</a:t>
            </a:r>
          </a:p>
          <a:p>
            <a:r>
              <a:rPr lang="ru-RU" sz="1400" dirty="0" smtClean="0"/>
              <a:t>Педагоги-психологи– </a:t>
            </a:r>
            <a:r>
              <a:rPr lang="ru-RU" sz="1400" dirty="0" err="1" smtClean="0"/>
              <a:t>Лобкова</a:t>
            </a:r>
            <a:r>
              <a:rPr lang="ru-RU" sz="1400" dirty="0" smtClean="0"/>
              <a:t> Алла Николаевна, Калинина Лариса Николаевна</a:t>
            </a:r>
          </a:p>
          <a:p>
            <a:r>
              <a:rPr lang="ru-RU" sz="1400" dirty="0" smtClean="0"/>
              <a:t>Учителя-дефектологи – Копылова Анастасия Юрьевна, </a:t>
            </a:r>
            <a:r>
              <a:rPr lang="ru-RU" sz="1400" dirty="0" err="1" smtClean="0"/>
              <a:t>Шангина</a:t>
            </a:r>
            <a:r>
              <a:rPr lang="ru-RU" sz="1400" dirty="0" smtClean="0"/>
              <a:t> Ольга Юрьевна</a:t>
            </a:r>
          </a:p>
          <a:p>
            <a:r>
              <a:rPr lang="ru-RU" sz="1400" dirty="0" smtClean="0"/>
              <a:t>Учитель-логопед – Белова Ирина Николаевна</a:t>
            </a:r>
          </a:p>
          <a:p>
            <a:r>
              <a:rPr lang="ru-RU" sz="1400" dirty="0" smtClean="0"/>
              <a:t>Специалист по информационной безопасности – Афанасьев Юрий Валентинович</a:t>
            </a:r>
          </a:p>
          <a:p>
            <a:r>
              <a:rPr lang="ru-RU" sz="1400" dirty="0" smtClean="0"/>
              <a:t>Бухгалтер </a:t>
            </a:r>
            <a:r>
              <a:rPr lang="ru-RU" sz="1400" dirty="0"/>
              <a:t>– Шубина </a:t>
            </a:r>
            <a:r>
              <a:rPr lang="ru-RU" sz="1400" dirty="0" smtClean="0"/>
              <a:t>Анастасия Константиновна</a:t>
            </a:r>
            <a:endParaRPr lang="ru-RU" sz="1400" dirty="0"/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430263" y="188640"/>
            <a:ext cx="82089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200" b="1" dirty="0" smtClean="0">
                <a:solidFill>
                  <a:srgbClr val="0070C0"/>
                </a:solidFill>
                <a:latin typeface="+mj-lt"/>
              </a:rPr>
              <a:t>КОМАНДА ПРОЕКТА</a:t>
            </a:r>
          </a:p>
        </p:txBody>
      </p:sp>
      <p:pic>
        <p:nvPicPr>
          <p:cNvPr id="6" name="Picture 7" descr="C:\Users\Alex\Desktop\TnNIqWWWUX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26" y="3848524"/>
            <a:ext cx="1587500" cy="205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440" y="3895360"/>
            <a:ext cx="1440160" cy="2043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 descr="C:\Users\Alex\Desktop\Lobkov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814" y="3860798"/>
            <a:ext cx="1434689" cy="206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Alex\Desktop\XyYPxr8lGc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26" y="3883778"/>
            <a:ext cx="1482614" cy="19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128" y="3837982"/>
            <a:ext cx="1394336" cy="206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245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438400" y="838200"/>
            <a:ext cx="1828800" cy="1219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42 клуба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безопасности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19257" y="2362200"/>
            <a:ext cx="1828800" cy="1219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занятий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детьми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4886" y="3784963"/>
            <a:ext cx="1828800" cy="1219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вебинаров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2 семинара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4800" y="2209800"/>
            <a:ext cx="1828800" cy="1219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 педагогов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010400" y="3874226"/>
            <a:ext cx="1828800" cy="1219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консультаций для родителей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4800" y="5410200"/>
            <a:ext cx="1828800" cy="1219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детско-родительских встреч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38400" y="5486400"/>
            <a:ext cx="1828800" cy="1219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45 тематических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бесед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00600" y="5486400"/>
            <a:ext cx="1828800" cy="1219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тематических экскурсий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010400" y="5486400"/>
            <a:ext cx="1828800" cy="1219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творческих конкурса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4800" y="838200"/>
            <a:ext cx="1828800" cy="1219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2500 участников проекта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00600" y="838200"/>
            <a:ext cx="1828800" cy="1219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1500 детей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086600" y="838200"/>
            <a:ext cx="1828800" cy="1219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1500 родителей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35" name="Picture 4" descr="C:\Users\Лукошко\Desktop\Проект безопасность\фото для презентации\collage2(8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098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429444" y="130175"/>
            <a:ext cx="82089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200" b="1" dirty="0" smtClean="0">
                <a:solidFill>
                  <a:srgbClr val="0070C0"/>
                </a:solidFill>
                <a:latin typeface="+mj-lt"/>
              </a:rPr>
              <a:t>ПРОЕКТ В </a:t>
            </a:r>
            <a:r>
              <a:rPr lang="ru-RU" altLang="ru-RU" sz="3200" b="1" dirty="0">
                <a:solidFill>
                  <a:srgbClr val="0070C0"/>
                </a:solidFill>
                <a:latin typeface="+mj-lt"/>
              </a:rPr>
              <a:t>Ц</a:t>
            </a:r>
            <a:r>
              <a:rPr lang="ru-RU" altLang="ru-RU" sz="3200" b="1" dirty="0" smtClean="0">
                <a:solidFill>
                  <a:srgbClr val="0070C0"/>
                </a:solidFill>
                <a:latin typeface="+mj-lt"/>
              </a:rPr>
              <a:t>ИФРАХ И КАРТИНКАХ</a:t>
            </a:r>
          </a:p>
        </p:txBody>
      </p:sp>
    </p:spTree>
    <p:extLst>
      <p:ext uri="{BB962C8B-B14F-4D97-AF65-F5344CB8AC3E}">
        <p14:creationId xmlns:p14="http://schemas.microsoft.com/office/powerpoint/2010/main" val="42896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395536" y="162824"/>
            <a:ext cx="8208912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ru-RU" sz="3200" b="1" dirty="0" smtClean="0">
                <a:solidFill>
                  <a:srgbClr val="0070C0"/>
                </a:solidFill>
              </a:rPr>
              <a:t>МЕРОПРИЯТИЯ ПРОЕКТА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45024"/>
            <a:ext cx="3618193" cy="1925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611560" y="954912"/>
            <a:ext cx="8064896" cy="1177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Закупка дидактических игр и пособий для обучения навыкам безопасного поведения детей с ограниченными возможностями здоровья и инвалидностью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5975" y="2369346"/>
            <a:ext cx="8064896" cy="1177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Проведение занятий по обучению детей дошкольного возраста с ограниченными возможностями здоровья навыкам безопасного поведения в 42 детских садах разных округов и районов Вологодской области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4561" y="3783780"/>
            <a:ext cx="3813423" cy="16614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Проведение семинаров, </a:t>
            </a:r>
            <a:r>
              <a:rPr lang="ru-RU" sz="1400" dirty="0" err="1"/>
              <a:t>вебинаров</a:t>
            </a:r>
            <a:r>
              <a:rPr lang="ru-RU" sz="1400" dirty="0"/>
              <a:t>, мастер-классов с педагогами детских садов по организации инклюзивных Клубов безопасности с целью обучения детей с ограниченными возможностями здоровья и инвалидностью навыкам безопасного поведения</a:t>
            </a:r>
            <a:r>
              <a:rPr lang="ru-RU" dirty="0"/>
              <a:t>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3568" y="5681713"/>
            <a:ext cx="8064896" cy="10666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Проведение совместных мероприятий с родителями детей с ограниченными возможностями здоровья и инвалидностью; изучение удовлетворенности родителей деятельностью инклюзивных Клубов безопасности.</a:t>
            </a:r>
          </a:p>
        </p:txBody>
      </p:sp>
    </p:spTree>
    <p:extLst>
      <p:ext uri="{BB962C8B-B14F-4D97-AF65-F5344CB8AC3E}">
        <p14:creationId xmlns:p14="http://schemas.microsoft.com/office/powerpoint/2010/main" val="293516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722432" y="374132"/>
            <a:ext cx="8064896" cy="10386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Организация творческих конкурсов "Я и природа" и "О правилах движения - всем без исключения!«, акции "Родительский патруль"</a:t>
            </a:r>
            <a:endParaRPr lang="ru-RU" sz="16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7997" y="1657768"/>
            <a:ext cx="8064896" cy="907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Конкурс методических материалов участников проекта. Конкурс дидактических игр "Безопасность дошкольника"</a:t>
            </a:r>
            <a:endParaRPr lang="ru-RU" sz="1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22432" y="2815778"/>
            <a:ext cx="8064896" cy="1177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Издание электронного сборника методических материалов. Публикация в печатном издании. Создание видеофильма о деятельности Инклюзивного клуба безопасности.</a:t>
            </a:r>
            <a:endParaRPr lang="ru-RU" sz="1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97997" y="4216860"/>
            <a:ext cx="8064896" cy="8683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Фестиваль инклюзивных клубов безопасности Вологодской области</a:t>
            </a:r>
            <a:endParaRPr lang="ru-RU" sz="16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95658" y="5308322"/>
            <a:ext cx="8064896" cy="1177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Мониторинг успешности деятельности инклюзивных Клубов безопасности: проведение анкетирования родителей, педагогов, изучение </a:t>
            </a:r>
            <a:r>
              <a:rPr lang="ru-RU" dirty="0" err="1"/>
              <a:t>сформированности</a:t>
            </a:r>
            <a:r>
              <a:rPr lang="ru-RU" dirty="0"/>
              <a:t> навыков безопасного поведения у детей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3424022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804</TotalTime>
  <Words>926</Words>
  <Application>Microsoft Office PowerPoint</Application>
  <PresentationFormat>Экран (4:3)</PresentationFormat>
  <Paragraphs>101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Georgia</vt:lpstr>
      <vt:lpstr>Times New Roman</vt:lpstr>
      <vt:lpstr>Trebuchet MS</vt:lpstr>
      <vt:lpstr>Wingdings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55</cp:revision>
  <dcterms:created xsi:type="dcterms:W3CDTF">2019-01-17T08:02:56Z</dcterms:created>
  <dcterms:modified xsi:type="dcterms:W3CDTF">2021-10-25T07:31:46Z</dcterms:modified>
</cp:coreProperties>
</file>