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25"/>
  </p:notesMasterIdLst>
  <p:sldIdLst>
    <p:sldId id="256" r:id="rId3"/>
    <p:sldId id="401" r:id="rId4"/>
    <p:sldId id="375" r:id="rId5"/>
    <p:sldId id="362" r:id="rId6"/>
    <p:sldId id="367" r:id="rId7"/>
    <p:sldId id="365" r:id="rId8"/>
    <p:sldId id="382" r:id="rId9"/>
    <p:sldId id="383" r:id="rId10"/>
    <p:sldId id="384" r:id="rId11"/>
    <p:sldId id="369" r:id="rId12"/>
    <p:sldId id="366" r:id="rId13"/>
    <p:sldId id="377" r:id="rId14"/>
    <p:sldId id="376" r:id="rId15"/>
    <p:sldId id="379" r:id="rId16"/>
    <p:sldId id="355" r:id="rId17"/>
    <p:sldId id="346" r:id="rId18"/>
    <p:sldId id="403" r:id="rId19"/>
    <p:sldId id="353" r:id="rId20"/>
    <p:sldId id="405" r:id="rId21"/>
    <p:sldId id="402" r:id="rId22"/>
    <p:sldId id="323" r:id="rId23"/>
    <p:sldId id="324" r:id="rId24"/>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487" autoAdjust="0"/>
  </p:normalViewPr>
  <p:slideViewPr>
    <p:cSldViewPr>
      <p:cViewPr varScale="1">
        <p:scale>
          <a:sx n="69" d="100"/>
          <a:sy n="69" d="100"/>
        </p:scale>
        <p:origin x="281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A4F45-0884-4C6E-A5AA-071F409F45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815C6C51-1F13-4F30-B577-7A184119A05D}">
      <dgm:prSet phldrT="[Текст]"/>
      <dgm:spPr/>
      <dgm:t>
        <a:bodyPr/>
        <a:lstStyle/>
        <a:p>
          <a:r>
            <a:rPr lang="ru-RU" b="1" dirty="0"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Наркопотребление в социальном окружении (НСО) – </a:t>
          </a:r>
          <a:r>
            <a:rPr lang="ru-RU" b="0" dirty="0"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распространенность </a:t>
          </a:r>
          <a:r>
            <a:rPr lang="ru-RU" b="0" dirty="0" err="1"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наркопотребляющих</a:t>
          </a:r>
          <a:r>
            <a:rPr lang="ru-RU" b="0" dirty="0"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среди знакомых и близких, создающая опасность приобщения к наркотикам и формирования </a:t>
          </a:r>
          <a:r>
            <a:rPr lang="ru-RU" b="0" dirty="0" err="1"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референтной</a:t>
          </a:r>
          <a:r>
            <a:rPr lang="ru-RU" b="0" dirty="0"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группы из </a:t>
          </a:r>
          <a:r>
            <a:rPr lang="ru-RU" b="0" dirty="0" err="1"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наркопотребляющих</a:t>
          </a:r>
          <a:endParaRPr lang="ru-RU" b="0" dirty="0"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endParaRPr>
        </a:p>
        <a:p>
          <a:r>
            <a:rPr lang="ru-RU" spc="-15" dirty="0" smtClean="0">
              <a:solidFill>
                <a:srgbClr val="002060"/>
              </a:solidFill>
              <a:effectLst/>
              <a:latin typeface="Times New Roman" panose="02020603050405020304" pitchFamily="18" charset="0"/>
            </a:rPr>
            <a:t>. </a:t>
          </a:r>
          <a:endParaRPr lang="ru-RU" dirty="0"/>
        </a:p>
      </dgm:t>
    </dgm:pt>
    <dgm:pt modelId="{69506BEC-1CBF-48BB-92B7-45E6ABDD34C1}" type="parTrans" cxnId="{B84DA293-57F0-4829-B04B-597B6B447221}">
      <dgm:prSet/>
      <dgm:spPr/>
      <dgm:t>
        <a:bodyPr/>
        <a:lstStyle/>
        <a:p>
          <a:endParaRPr lang="ru-RU"/>
        </a:p>
      </dgm:t>
    </dgm:pt>
    <dgm:pt modelId="{5D1570CA-6343-45B0-9DC2-E6269EE4D344}" type="sibTrans" cxnId="{B84DA293-57F0-4829-B04B-597B6B447221}">
      <dgm:prSet/>
      <dgm:spPr/>
      <dgm:t>
        <a:bodyPr/>
        <a:lstStyle/>
        <a:p>
          <a:endParaRPr lang="ru-RU"/>
        </a:p>
      </dgm:t>
    </dgm:pt>
    <dgm:pt modelId="{32678553-82F3-40DA-8CD1-DCADBC379EF6}">
      <dgm:prSet phldrT="[Текст]" custT="1"/>
      <dgm:spPr/>
      <dgm:t>
        <a:bodyPr/>
        <a:lstStyle/>
        <a:p>
          <a:pPr>
            <a:lnSpc>
              <a:spcPct val="80000"/>
            </a:lnSpc>
          </a:pPr>
          <a:r>
            <a:rPr lang="ru-RU" sz="11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Проведение программ прямой профилактики, направленных на отработку навыков и умений отказа в ситуациях риска («умей сказать нет»), распознавания манипуляций и формирование способности противодействия им</a:t>
          </a:r>
          <a:endParaRPr lang="ru-RU" sz="1100" dirty="0">
            <a:solidFill>
              <a:srgbClr val="0070C0"/>
            </a:solidFill>
            <a:latin typeface="Tahoma" panose="020B0604030504040204" pitchFamily="34" charset="0"/>
            <a:ea typeface="Tahoma" panose="020B0604030504040204" pitchFamily="34" charset="0"/>
            <a:cs typeface="Tahoma" panose="020B0604030504040204" pitchFamily="34" charset="0"/>
          </a:endParaRPr>
        </a:p>
      </dgm:t>
    </dgm:pt>
    <dgm:pt modelId="{81298A99-0FF5-4364-B001-F0551AA7C862}" type="parTrans" cxnId="{70DB3D15-2406-4A50-9237-2B984F37D292}">
      <dgm:prSet/>
      <dgm:spPr/>
      <dgm:t>
        <a:bodyPr/>
        <a:lstStyle/>
        <a:p>
          <a:endParaRPr lang="ru-RU"/>
        </a:p>
      </dgm:t>
    </dgm:pt>
    <dgm:pt modelId="{64A40BE6-2809-445F-9227-C745916DDD15}" type="sibTrans" cxnId="{70DB3D15-2406-4A50-9237-2B984F37D292}">
      <dgm:prSet/>
      <dgm:spPr/>
      <dgm:t>
        <a:bodyPr/>
        <a:lstStyle/>
        <a:p>
          <a:endParaRPr lang="ru-RU"/>
        </a:p>
      </dgm:t>
    </dgm:pt>
    <dgm:pt modelId="{12CADB07-AA01-41B3-BE4B-48620BB24610}">
      <dgm:prSet/>
      <dgm:spPr/>
      <dgm:t>
        <a:bodyPr/>
        <a:lstStyle/>
        <a:p>
          <a:r>
            <a:rPr lang="ru-RU" b="1" dirty="0" smtClean="0">
              <a:effectLst/>
              <a:latin typeface="Times New Roman" panose="02020603050405020304" pitchFamily="18" charset="0"/>
            </a:rPr>
            <a:t>Склонность к совершению необдуманных поступков (И) - </a:t>
          </a:r>
          <a:r>
            <a:rPr lang="ru-RU" dirty="0" smtClean="0">
              <a:effectLst/>
              <a:latin typeface="Times New Roman" panose="02020603050405020304" pitchFamily="18" charset="0"/>
            </a:rPr>
            <a:t>устойчивая склонность действовать по первому побуждению, под влиянием внешних обстоятельств или эмоций</a:t>
          </a:r>
          <a:endParaRPr lang="ru-RU" dirty="0" smtClean="0"/>
        </a:p>
      </dgm:t>
    </dgm:pt>
    <dgm:pt modelId="{CF4CCF5B-9317-4911-9471-EBE308A6B947}" type="parTrans" cxnId="{E8D7337E-25DB-4EC3-B0B9-B693C827EB17}">
      <dgm:prSet/>
      <dgm:spPr/>
      <dgm:t>
        <a:bodyPr/>
        <a:lstStyle/>
        <a:p>
          <a:endParaRPr lang="ru-RU"/>
        </a:p>
      </dgm:t>
    </dgm:pt>
    <dgm:pt modelId="{E0A622AB-60D3-412D-89B4-8F183C19B15E}" type="sibTrans" cxnId="{E8D7337E-25DB-4EC3-B0B9-B693C827EB17}">
      <dgm:prSet/>
      <dgm:spPr/>
      <dgm:t>
        <a:bodyPr/>
        <a:lstStyle/>
        <a:p>
          <a:endParaRPr lang="ru-RU"/>
        </a:p>
      </dgm:t>
    </dgm:pt>
    <dgm:pt modelId="{ADC0B909-3B57-420B-9927-A86AA4498E68}">
      <dgm:prSet/>
      <dgm:spPr/>
      <dgm:t>
        <a:bodyPr/>
        <a:lstStyle/>
        <a:p>
          <a:r>
            <a:rPr lang="ru-RU" smtClean="0">
              <a:solidFill>
                <a:srgbClr val="0070C0"/>
              </a:solidFill>
              <a:latin typeface="Tahoma" panose="020B0604030504040204" pitchFamily="34" charset="0"/>
              <a:ea typeface="Tahoma" panose="020B0604030504040204" pitchFamily="34" charset="0"/>
              <a:cs typeface="Tahoma" panose="020B0604030504040204" pitchFamily="34" charset="0"/>
            </a:rPr>
            <a:t>В обучающей деятельности:</a:t>
          </a:r>
          <a:endParaRPr lang="ru-RU" dirty="0">
            <a:solidFill>
              <a:srgbClr val="0070C0"/>
            </a:solidFill>
            <a:latin typeface="Tahoma" panose="020B0604030504040204" pitchFamily="34" charset="0"/>
            <a:ea typeface="Tahoma" panose="020B0604030504040204" pitchFamily="34" charset="0"/>
            <a:cs typeface="Tahoma" panose="020B0604030504040204" pitchFamily="34" charset="0"/>
          </a:endParaRPr>
        </a:p>
      </dgm:t>
    </dgm:pt>
    <dgm:pt modelId="{F3E41A5D-7E2F-4B20-877C-4BA1C9F16D08}" type="parTrans" cxnId="{01B97DC9-DECA-45BD-BBD9-BD6B9C7486A9}">
      <dgm:prSet/>
      <dgm:spPr/>
      <dgm:t>
        <a:bodyPr/>
        <a:lstStyle/>
        <a:p>
          <a:endParaRPr lang="ru-RU"/>
        </a:p>
      </dgm:t>
    </dgm:pt>
    <dgm:pt modelId="{6EA4B1E1-A64F-40AB-BD36-628887BDEE45}" type="sibTrans" cxnId="{01B97DC9-DECA-45BD-BBD9-BD6B9C7486A9}">
      <dgm:prSet/>
      <dgm:spPr/>
      <dgm:t>
        <a:bodyPr/>
        <a:lstStyle/>
        <a:p>
          <a:endParaRPr lang="ru-RU"/>
        </a:p>
      </dgm:t>
    </dgm:pt>
    <dgm:pt modelId="{DB4274C7-BF68-4B64-B197-A355CF068BE0}">
      <dgm:prSet/>
      <dgm:spPr/>
      <dgm:t>
        <a:bodyPr/>
        <a:lstStyle/>
        <a:p>
          <a:endParaRPr lang="ru-RU"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dgm:t>
    </dgm:pt>
    <dgm:pt modelId="{06DFF08F-5D05-4413-B784-CB2D55725679}" type="parTrans" cxnId="{DA7FAF9B-D2EC-4F71-8AF5-A356A2AA482A}">
      <dgm:prSet/>
      <dgm:spPr/>
      <dgm:t>
        <a:bodyPr/>
        <a:lstStyle/>
        <a:p>
          <a:endParaRPr lang="ru-RU"/>
        </a:p>
      </dgm:t>
    </dgm:pt>
    <dgm:pt modelId="{3C9631E2-AF5E-4954-ACCE-3EDE5A5D508E}" type="sibTrans" cxnId="{DA7FAF9B-D2EC-4F71-8AF5-A356A2AA482A}">
      <dgm:prSet/>
      <dgm:spPr/>
      <dgm:t>
        <a:bodyPr/>
        <a:lstStyle/>
        <a:p>
          <a:endParaRPr lang="ru-RU"/>
        </a:p>
      </dgm:t>
    </dgm:pt>
    <dgm:pt modelId="{CB14CE43-FBB4-40F9-A0CF-3B9BFDD536CE}">
      <dgm:prSet custT="1"/>
      <dgm:spPr/>
      <dgm:t>
        <a:bodyPr/>
        <a:lstStyle/>
        <a:p>
          <a:pPr>
            <a:lnSpc>
              <a:spcPct val="90000"/>
            </a:lnSpc>
          </a:pPr>
          <a:endParaRPr lang="ru-RU" sz="11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endParaRPr>
        </a:p>
      </dgm:t>
    </dgm:pt>
    <dgm:pt modelId="{C676E6DC-74F9-4AB9-A4D8-AF472017A105}" type="parTrans" cxnId="{A8F2B3D3-1F90-4E94-8F5D-A82FD6204E9E}">
      <dgm:prSet/>
      <dgm:spPr/>
      <dgm:t>
        <a:bodyPr/>
        <a:lstStyle/>
        <a:p>
          <a:endParaRPr lang="ru-RU"/>
        </a:p>
      </dgm:t>
    </dgm:pt>
    <dgm:pt modelId="{AA5ED51F-FF5E-49D0-AC21-81E59606689F}" type="sibTrans" cxnId="{A8F2B3D3-1F90-4E94-8F5D-A82FD6204E9E}">
      <dgm:prSet/>
      <dgm:spPr/>
      <dgm:t>
        <a:bodyPr/>
        <a:lstStyle/>
        <a:p>
          <a:endParaRPr lang="ru-RU"/>
        </a:p>
      </dgm:t>
    </dgm:pt>
    <dgm:pt modelId="{B9157F2E-50C3-4B8A-849F-8E277D702868}">
      <dgm:prSet/>
      <dgm:spPr/>
      <dgm:t>
        <a:bodyPr/>
        <a:lstStyle/>
        <a:p>
          <a:r>
            <a:rPr lang="ru-RU" dirty="0" smtClean="0">
              <a:solidFill>
                <a:srgbClr val="0070C0"/>
              </a:solidFill>
              <a:latin typeface="Tahoma" panose="020B0604030504040204" pitchFamily="34" charset="0"/>
              <a:ea typeface="Tahoma" panose="020B0604030504040204" pitchFamily="34" charset="0"/>
              <a:cs typeface="Tahoma" panose="020B0604030504040204" pitchFamily="34" charset="0"/>
            </a:rPr>
            <a:t>опора на активные методы обучения, реализации возможностей технологии критического мышления, внимание к организации самооценочной и рефлексивной деятельности на уроке. Внимание к условиям формирования личностных результатов обучающей деятельности</a:t>
          </a:r>
        </a:p>
      </dgm:t>
    </dgm:pt>
    <dgm:pt modelId="{CB2B0EFC-9CE3-4F12-8C36-24FC1696C76B}" type="parTrans" cxnId="{B99E10F5-C19A-4993-8041-7E40FEB913E4}">
      <dgm:prSet/>
      <dgm:spPr/>
      <dgm:t>
        <a:bodyPr/>
        <a:lstStyle/>
        <a:p>
          <a:endParaRPr lang="ru-RU"/>
        </a:p>
      </dgm:t>
    </dgm:pt>
    <dgm:pt modelId="{7048EA6D-A149-4662-AE55-752E7D752506}" type="sibTrans" cxnId="{B99E10F5-C19A-4993-8041-7E40FEB913E4}">
      <dgm:prSet/>
      <dgm:spPr/>
      <dgm:t>
        <a:bodyPr/>
        <a:lstStyle/>
        <a:p>
          <a:endParaRPr lang="ru-RU"/>
        </a:p>
      </dgm:t>
    </dgm:pt>
    <dgm:pt modelId="{8C495B87-9175-46B4-9D5E-D9B4D96096AC}">
      <dgm:prSet/>
      <dgm:spPr/>
      <dgm:t>
        <a:bodyPr/>
        <a:lstStyle/>
        <a:p>
          <a:r>
            <a:rPr lang="ru-RU" dirty="0" smtClean="0">
              <a:solidFill>
                <a:srgbClr val="0070C0"/>
              </a:solidFill>
              <a:latin typeface="Tahoma" panose="020B0604030504040204" pitchFamily="34" charset="0"/>
              <a:ea typeface="Tahoma" panose="020B0604030504040204" pitchFamily="34" charset="0"/>
              <a:cs typeface="Tahoma" panose="020B0604030504040204" pitchFamily="34" charset="0"/>
            </a:rPr>
            <a:t>В программах воспитательной и сопровождающей деятельности:</a:t>
          </a:r>
        </a:p>
      </dgm:t>
    </dgm:pt>
    <dgm:pt modelId="{A2992895-2BA2-4688-953C-77DAC2FD145B}" type="parTrans" cxnId="{FE013D3D-91BC-49B3-A5BD-E612626E5B94}">
      <dgm:prSet/>
      <dgm:spPr/>
      <dgm:t>
        <a:bodyPr/>
        <a:lstStyle/>
        <a:p>
          <a:endParaRPr lang="ru-RU"/>
        </a:p>
      </dgm:t>
    </dgm:pt>
    <dgm:pt modelId="{2D62F8FB-4E81-4169-AE47-AFAD631F28CD}" type="sibTrans" cxnId="{FE013D3D-91BC-49B3-A5BD-E612626E5B94}">
      <dgm:prSet/>
      <dgm:spPr/>
      <dgm:t>
        <a:bodyPr/>
        <a:lstStyle/>
        <a:p>
          <a:endParaRPr lang="ru-RU"/>
        </a:p>
      </dgm:t>
    </dgm:pt>
    <dgm:pt modelId="{60CAFD86-2917-4727-92E8-1280849A1D46}">
      <dgm:prSet/>
      <dgm:spPr/>
      <dgm:t>
        <a:bodyPr/>
        <a:lstStyle/>
        <a:p>
          <a:r>
            <a:rPr lang="ru-RU" dirty="0" smtClean="0">
              <a:solidFill>
                <a:srgbClr val="0070C0"/>
              </a:solidFill>
              <a:latin typeface="Tahoma" panose="020B0604030504040204" pitchFamily="34" charset="0"/>
              <a:ea typeface="Tahoma" panose="020B0604030504040204" pitchFamily="34" charset="0"/>
              <a:cs typeface="Tahoma" panose="020B0604030504040204" pitchFamily="34" charset="0"/>
            </a:rPr>
            <a:t>Программы, направленные на развитие самосознания, самоопределение </a:t>
          </a:r>
        </a:p>
      </dgm:t>
    </dgm:pt>
    <dgm:pt modelId="{41E9A133-7690-4A13-846D-113091210101}" type="parTrans" cxnId="{61951860-025F-4E43-BC4C-3DB88DA64B53}">
      <dgm:prSet/>
      <dgm:spPr/>
      <dgm:t>
        <a:bodyPr/>
        <a:lstStyle/>
        <a:p>
          <a:endParaRPr lang="ru-RU"/>
        </a:p>
      </dgm:t>
    </dgm:pt>
    <dgm:pt modelId="{3FF92A1D-A6D8-40E1-8C61-A33DA2829C95}" type="sibTrans" cxnId="{61951860-025F-4E43-BC4C-3DB88DA64B53}">
      <dgm:prSet/>
      <dgm:spPr/>
      <dgm:t>
        <a:bodyPr/>
        <a:lstStyle/>
        <a:p>
          <a:endParaRPr lang="ru-RU"/>
        </a:p>
      </dgm:t>
    </dgm:pt>
    <dgm:pt modelId="{5434BE3C-82D0-4A54-87BF-BA78D0055567}">
      <dgm:prSet custT="1"/>
      <dgm:spPr/>
      <dgm:t>
        <a:bodyPr/>
        <a:lstStyle/>
        <a:p>
          <a:pPr>
            <a:lnSpc>
              <a:spcPct val="80000"/>
            </a:lnSpc>
          </a:pPr>
          <a:r>
            <a:rPr lang="ru-RU" sz="11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Работа по принятию отвергаемых в группе (классе) подростков с проблемами в обучении, поведении</a:t>
          </a:r>
        </a:p>
      </dgm:t>
    </dgm:pt>
    <dgm:pt modelId="{88986DEA-43B1-4678-A174-A9C2EF73F106}" type="parTrans" cxnId="{697B6C62-108D-4C0D-896C-BF7ACA7B5A23}">
      <dgm:prSet/>
      <dgm:spPr/>
      <dgm:t>
        <a:bodyPr/>
        <a:lstStyle/>
        <a:p>
          <a:endParaRPr lang="ru-RU"/>
        </a:p>
      </dgm:t>
    </dgm:pt>
    <dgm:pt modelId="{D91185BA-C101-4AC8-905E-949A60B4018D}" type="sibTrans" cxnId="{697B6C62-108D-4C0D-896C-BF7ACA7B5A23}">
      <dgm:prSet/>
      <dgm:spPr/>
      <dgm:t>
        <a:bodyPr/>
        <a:lstStyle/>
        <a:p>
          <a:endParaRPr lang="ru-RU"/>
        </a:p>
      </dgm:t>
    </dgm:pt>
    <dgm:pt modelId="{5C3CA72D-6A78-46E3-9016-49245750594A}">
      <dgm:prSet custT="1"/>
      <dgm:spPr/>
      <dgm:t>
        <a:bodyPr/>
        <a:lstStyle/>
        <a:p>
          <a:pPr>
            <a:lnSpc>
              <a:spcPct val="80000"/>
            </a:lnSpc>
          </a:pPr>
          <a:r>
            <a:rPr lang="ru-RU" sz="11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Программы формирования позитивного климата в классном коллективе.</a:t>
          </a:r>
        </a:p>
      </dgm:t>
    </dgm:pt>
    <dgm:pt modelId="{7D79C94A-ECFC-432F-9BF3-6731D6FFD2F5}" type="parTrans" cxnId="{5EB2418D-8AEB-4392-8CC2-DEB82B073519}">
      <dgm:prSet/>
      <dgm:spPr/>
      <dgm:t>
        <a:bodyPr/>
        <a:lstStyle/>
        <a:p>
          <a:endParaRPr lang="ru-RU"/>
        </a:p>
      </dgm:t>
    </dgm:pt>
    <dgm:pt modelId="{4BE3481C-A3EC-4465-BB94-2E5F872CAE5C}" type="sibTrans" cxnId="{5EB2418D-8AEB-4392-8CC2-DEB82B073519}">
      <dgm:prSet/>
      <dgm:spPr/>
      <dgm:t>
        <a:bodyPr/>
        <a:lstStyle/>
        <a:p>
          <a:endParaRPr lang="ru-RU"/>
        </a:p>
      </dgm:t>
    </dgm:pt>
    <dgm:pt modelId="{3AA5E9DB-E8B1-471E-8FE6-329AD56D6AA8}">
      <dgm:prSet custT="1"/>
      <dgm:spPr/>
      <dgm:t>
        <a:bodyPr/>
        <a:lstStyle/>
        <a:p>
          <a:pPr>
            <a:lnSpc>
              <a:spcPct val="80000"/>
            </a:lnSpc>
          </a:pPr>
          <a:r>
            <a:rPr lang="ru-RU" sz="11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Определение наставника в значимом для ребенка окружении с позитивным социальным опытом</a:t>
          </a:r>
        </a:p>
      </dgm:t>
    </dgm:pt>
    <dgm:pt modelId="{68631E72-D6FB-417E-9BE9-7CBC8CA24456}" type="parTrans" cxnId="{3959D7E7-85C9-45BD-BF64-0D05BC4A2A15}">
      <dgm:prSet/>
      <dgm:spPr/>
      <dgm:t>
        <a:bodyPr/>
        <a:lstStyle/>
        <a:p>
          <a:endParaRPr lang="ru-RU"/>
        </a:p>
      </dgm:t>
    </dgm:pt>
    <dgm:pt modelId="{CB46DDCE-54A6-48F9-B3C9-6F2786954960}" type="sibTrans" cxnId="{3959D7E7-85C9-45BD-BF64-0D05BC4A2A15}">
      <dgm:prSet/>
      <dgm:spPr/>
      <dgm:t>
        <a:bodyPr/>
        <a:lstStyle/>
        <a:p>
          <a:endParaRPr lang="ru-RU"/>
        </a:p>
      </dgm:t>
    </dgm:pt>
    <dgm:pt modelId="{5A5A8D34-405A-42A4-A0BF-E4FEA0B4CD70}">
      <dgm:prSet custT="1"/>
      <dgm:spPr/>
      <dgm:t>
        <a:bodyPr/>
        <a:lstStyle/>
        <a:p>
          <a:pPr>
            <a:lnSpc>
              <a:spcPct val="80000"/>
            </a:lnSpc>
          </a:pPr>
          <a:r>
            <a:rPr lang="ru-RU" sz="11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Назначение куратора случая (в межведомственной команде сопровождения) для детей с опытом пребывания в асоциальной группе</a:t>
          </a:r>
        </a:p>
      </dgm:t>
    </dgm:pt>
    <dgm:pt modelId="{6BBB580D-BD34-4C23-9B27-332C6523A840}" type="parTrans" cxnId="{D07AB00B-A5CF-41F7-A5BC-F994F4F6BB1A}">
      <dgm:prSet/>
      <dgm:spPr/>
      <dgm:t>
        <a:bodyPr/>
        <a:lstStyle/>
        <a:p>
          <a:endParaRPr lang="ru-RU"/>
        </a:p>
      </dgm:t>
    </dgm:pt>
    <dgm:pt modelId="{59947F51-A7D0-401E-9B26-38F19E2878B8}" type="sibTrans" cxnId="{D07AB00B-A5CF-41F7-A5BC-F994F4F6BB1A}">
      <dgm:prSet/>
      <dgm:spPr/>
      <dgm:t>
        <a:bodyPr/>
        <a:lstStyle/>
        <a:p>
          <a:endParaRPr lang="ru-RU"/>
        </a:p>
      </dgm:t>
    </dgm:pt>
    <dgm:pt modelId="{6C7CE5BC-49BE-4DDC-8E2C-F2BB17433A19}">
      <dgm:prSet custT="1"/>
      <dgm:spPr/>
      <dgm:t>
        <a:bodyPr/>
        <a:lstStyle/>
        <a:p>
          <a:pPr>
            <a:lnSpc>
              <a:spcPct val="90000"/>
            </a:lnSpc>
          </a:pPr>
          <a:endParaRPr lang="ru-RU" sz="11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endParaRPr>
        </a:p>
      </dgm:t>
    </dgm:pt>
    <dgm:pt modelId="{570A4387-9B7B-44BD-AEAB-192C463A7464}" type="parTrans" cxnId="{44441B2F-16D8-4B5B-9624-B1A2064C3840}">
      <dgm:prSet/>
      <dgm:spPr/>
      <dgm:t>
        <a:bodyPr/>
        <a:lstStyle/>
        <a:p>
          <a:endParaRPr lang="ru-RU"/>
        </a:p>
      </dgm:t>
    </dgm:pt>
    <dgm:pt modelId="{61B290E2-366B-4BB3-9E82-4223CE174E49}" type="sibTrans" cxnId="{44441B2F-16D8-4B5B-9624-B1A2064C3840}">
      <dgm:prSet/>
      <dgm:spPr/>
      <dgm:t>
        <a:bodyPr/>
        <a:lstStyle/>
        <a:p>
          <a:endParaRPr lang="ru-RU"/>
        </a:p>
      </dgm:t>
    </dgm:pt>
    <dgm:pt modelId="{8CD452F5-DAC1-4918-AC77-CA3B6210CA66}" type="pres">
      <dgm:prSet presAssocID="{14AA4F45-0884-4C6E-A5AA-071F409F459E}" presName="Name0" presStyleCnt="0">
        <dgm:presLayoutVars>
          <dgm:dir/>
          <dgm:animLvl val="lvl"/>
          <dgm:resizeHandles/>
        </dgm:presLayoutVars>
      </dgm:prSet>
      <dgm:spPr/>
      <dgm:t>
        <a:bodyPr/>
        <a:lstStyle/>
        <a:p>
          <a:endParaRPr lang="ru-RU"/>
        </a:p>
      </dgm:t>
    </dgm:pt>
    <dgm:pt modelId="{DCE1EFEF-5672-4FE6-B5F9-A4A49495891B}" type="pres">
      <dgm:prSet presAssocID="{815C6C51-1F13-4F30-B577-7A184119A05D}" presName="linNode" presStyleCnt="0"/>
      <dgm:spPr/>
    </dgm:pt>
    <dgm:pt modelId="{BCBABA0D-13AD-453C-B1AE-76CE9A53D2E4}" type="pres">
      <dgm:prSet presAssocID="{815C6C51-1F13-4F30-B577-7A184119A05D}" presName="parentShp" presStyleLbl="node1" presStyleIdx="0" presStyleCnt="2" custScaleX="90881">
        <dgm:presLayoutVars>
          <dgm:bulletEnabled val="1"/>
        </dgm:presLayoutVars>
      </dgm:prSet>
      <dgm:spPr/>
      <dgm:t>
        <a:bodyPr/>
        <a:lstStyle/>
        <a:p>
          <a:endParaRPr lang="ru-RU"/>
        </a:p>
      </dgm:t>
    </dgm:pt>
    <dgm:pt modelId="{6E1E2703-0650-45D9-9954-F6ED3011F5C7}" type="pres">
      <dgm:prSet presAssocID="{815C6C51-1F13-4F30-B577-7A184119A05D}" presName="childShp" presStyleLbl="bgAccFollowNode1" presStyleIdx="0" presStyleCnt="2" custScaleX="106242" custScaleY="124423">
        <dgm:presLayoutVars>
          <dgm:bulletEnabled val="1"/>
        </dgm:presLayoutVars>
      </dgm:prSet>
      <dgm:spPr/>
      <dgm:t>
        <a:bodyPr/>
        <a:lstStyle/>
        <a:p>
          <a:endParaRPr lang="ru-RU"/>
        </a:p>
      </dgm:t>
    </dgm:pt>
    <dgm:pt modelId="{672550F3-C412-40FB-9FCD-94FFDB09D5F3}" type="pres">
      <dgm:prSet presAssocID="{5D1570CA-6343-45B0-9DC2-E6269EE4D344}" presName="spacing" presStyleCnt="0"/>
      <dgm:spPr/>
    </dgm:pt>
    <dgm:pt modelId="{0CF6F428-8F6E-480E-A542-D592479EA260}" type="pres">
      <dgm:prSet presAssocID="{12CADB07-AA01-41B3-BE4B-48620BB24610}" presName="linNode" presStyleCnt="0"/>
      <dgm:spPr/>
    </dgm:pt>
    <dgm:pt modelId="{5CA14DAC-C517-4B3F-AF0D-F7BDE8064B2F}" type="pres">
      <dgm:prSet presAssocID="{12CADB07-AA01-41B3-BE4B-48620BB24610}" presName="parentShp" presStyleLbl="node1" presStyleIdx="1" presStyleCnt="2" custScaleX="88188">
        <dgm:presLayoutVars>
          <dgm:bulletEnabled val="1"/>
        </dgm:presLayoutVars>
      </dgm:prSet>
      <dgm:spPr/>
      <dgm:t>
        <a:bodyPr/>
        <a:lstStyle/>
        <a:p>
          <a:endParaRPr lang="ru-RU"/>
        </a:p>
      </dgm:t>
    </dgm:pt>
    <dgm:pt modelId="{D6584F08-F830-4511-A690-71E9F6F8C727}" type="pres">
      <dgm:prSet presAssocID="{12CADB07-AA01-41B3-BE4B-48620BB24610}" presName="childShp" presStyleLbl="bgAccFollowNode1" presStyleIdx="1" presStyleCnt="2" custScaleX="108666">
        <dgm:presLayoutVars>
          <dgm:bulletEnabled val="1"/>
        </dgm:presLayoutVars>
      </dgm:prSet>
      <dgm:spPr/>
      <dgm:t>
        <a:bodyPr/>
        <a:lstStyle/>
        <a:p>
          <a:endParaRPr lang="ru-RU"/>
        </a:p>
      </dgm:t>
    </dgm:pt>
  </dgm:ptLst>
  <dgm:cxnLst>
    <dgm:cxn modelId="{3959D7E7-85C9-45BD-BF64-0D05BC4A2A15}" srcId="{815C6C51-1F13-4F30-B577-7A184119A05D}" destId="{3AA5E9DB-E8B1-471E-8FE6-329AD56D6AA8}" srcOrd="3" destOrd="0" parTransId="{68631E72-D6FB-417E-9BE9-7CBC8CA24456}" sibTransId="{CB46DDCE-54A6-48F9-B3C9-6F2786954960}"/>
    <dgm:cxn modelId="{33295E31-6970-44E6-8D39-85FEC1B47E4A}" type="presOf" srcId="{5C3CA72D-6A78-46E3-9016-49245750594A}" destId="{6E1E2703-0650-45D9-9954-F6ED3011F5C7}" srcOrd="0" destOrd="2" presId="urn:microsoft.com/office/officeart/2005/8/layout/vList6"/>
    <dgm:cxn modelId="{0616FD28-817B-4F2D-9F3F-2FED37F682D1}" type="presOf" srcId="{CB14CE43-FBB4-40F9-A0CF-3B9BFDD536CE}" destId="{6E1E2703-0650-45D9-9954-F6ED3011F5C7}" srcOrd="0" destOrd="6" presId="urn:microsoft.com/office/officeart/2005/8/layout/vList6"/>
    <dgm:cxn modelId="{962A7AF8-E9E2-485A-AD1B-90E1D60D2CDE}" type="presOf" srcId="{60CAFD86-2917-4727-92E8-1280849A1D46}" destId="{D6584F08-F830-4511-A690-71E9F6F8C727}" srcOrd="0" destOrd="3" presId="urn:microsoft.com/office/officeart/2005/8/layout/vList6"/>
    <dgm:cxn modelId="{697B6C62-108D-4C0D-896C-BF7ACA7B5A23}" srcId="{815C6C51-1F13-4F30-B577-7A184119A05D}" destId="{5434BE3C-82D0-4A54-87BF-BA78D0055567}" srcOrd="1" destOrd="0" parTransId="{88986DEA-43B1-4678-A174-A9C2EF73F106}" sibTransId="{D91185BA-C101-4AC8-905E-949A60B4018D}"/>
    <dgm:cxn modelId="{70DB3D15-2406-4A50-9237-2B984F37D292}" srcId="{815C6C51-1F13-4F30-B577-7A184119A05D}" destId="{32678553-82F3-40DA-8CD1-DCADBC379EF6}" srcOrd="0" destOrd="0" parTransId="{81298A99-0FF5-4364-B001-F0551AA7C862}" sibTransId="{64A40BE6-2809-445F-9227-C745916DDD15}"/>
    <dgm:cxn modelId="{B99E10F5-C19A-4993-8041-7E40FEB913E4}" srcId="{12CADB07-AA01-41B3-BE4B-48620BB24610}" destId="{B9157F2E-50C3-4B8A-849F-8E277D702868}" srcOrd="1" destOrd="0" parTransId="{CB2B0EFC-9CE3-4F12-8C36-24FC1696C76B}" sibTransId="{7048EA6D-A149-4662-AE55-752E7D752506}"/>
    <dgm:cxn modelId="{2DC05F8A-D3EE-4729-AA33-622285F97F49}" type="presOf" srcId="{12CADB07-AA01-41B3-BE4B-48620BB24610}" destId="{5CA14DAC-C517-4B3F-AF0D-F7BDE8064B2F}" srcOrd="0" destOrd="0" presId="urn:microsoft.com/office/officeart/2005/8/layout/vList6"/>
    <dgm:cxn modelId="{2D58D797-E2B4-43D7-8DF3-D1429FD1E520}" type="presOf" srcId="{6C7CE5BC-49BE-4DDC-8E2C-F2BB17433A19}" destId="{6E1E2703-0650-45D9-9954-F6ED3011F5C7}" srcOrd="0" destOrd="5" presId="urn:microsoft.com/office/officeart/2005/8/layout/vList6"/>
    <dgm:cxn modelId="{5EB2418D-8AEB-4392-8CC2-DEB82B073519}" srcId="{815C6C51-1F13-4F30-B577-7A184119A05D}" destId="{5C3CA72D-6A78-46E3-9016-49245750594A}" srcOrd="2" destOrd="0" parTransId="{7D79C94A-ECFC-432F-9BF3-6731D6FFD2F5}" sibTransId="{4BE3481C-A3EC-4465-BB94-2E5F872CAE5C}"/>
    <dgm:cxn modelId="{E58BC6E1-3B80-4F98-BECC-01021BDAF582}" type="presOf" srcId="{815C6C51-1F13-4F30-B577-7A184119A05D}" destId="{BCBABA0D-13AD-453C-B1AE-76CE9A53D2E4}" srcOrd="0" destOrd="0" presId="urn:microsoft.com/office/officeart/2005/8/layout/vList6"/>
    <dgm:cxn modelId="{E8D7337E-25DB-4EC3-B0B9-B693C827EB17}" srcId="{14AA4F45-0884-4C6E-A5AA-071F409F459E}" destId="{12CADB07-AA01-41B3-BE4B-48620BB24610}" srcOrd="1" destOrd="0" parTransId="{CF4CCF5B-9317-4911-9471-EBE308A6B947}" sibTransId="{E0A622AB-60D3-412D-89B4-8F183C19B15E}"/>
    <dgm:cxn modelId="{FE013D3D-91BC-49B3-A5BD-E612626E5B94}" srcId="{12CADB07-AA01-41B3-BE4B-48620BB24610}" destId="{8C495B87-9175-46B4-9D5E-D9B4D96096AC}" srcOrd="2" destOrd="0" parTransId="{A2992895-2BA2-4688-953C-77DAC2FD145B}" sibTransId="{2D62F8FB-4E81-4169-AE47-AFAD631F28CD}"/>
    <dgm:cxn modelId="{5BA68229-AD25-4D89-A27F-1E47D136BD01}" type="presOf" srcId="{3AA5E9DB-E8B1-471E-8FE6-329AD56D6AA8}" destId="{6E1E2703-0650-45D9-9954-F6ED3011F5C7}" srcOrd="0" destOrd="3" presId="urn:microsoft.com/office/officeart/2005/8/layout/vList6"/>
    <dgm:cxn modelId="{44441B2F-16D8-4B5B-9624-B1A2064C3840}" srcId="{815C6C51-1F13-4F30-B577-7A184119A05D}" destId="{6C7CE5BC-49BE-4DDC-8E2C-F2BB17433A19}" srcOrd="5" destOrd="0" parTransId="{570A4387-9B7B-44BD-AEAB-192C463A7464}" sibTransId="{61B290E2-366B-4BB3-9E82-4223CE174E49}"/>
    <dgm:cxn modelId="{6D9BBC07-E74A-4C37-B8B1-36ACFC8AACF6}" type="presOf" srcId="{B9157F2E-50C3-4B8A-849F-8E277D702868}" destId="{D6584F08-F830-4511-A690-71E9F6F8C727}" srcOrd="0" destOrd="1" presId="urn:microsoft.com/office/officeart/2005/8/layout/vList6"/>
    <dgm:cxn modelId="{314B45FF-52A1-4CB9-AF34-200917238CCD}" type="presOf" srcId="{32678553-82F3-40DA-8CD1-DCADBC379EF6}" destId="{6E1E2703-0650-45D9-9954-F6ED3011F5C7}" srcOrd="0" destOrd="0" presId="urn:microsoft.com/office/officeart/2005/8/layout/vList6"/>
    <dgm:cxn modelId="{36DF9551-6775-470E-A1FC-5611F28E40DF}" type="presOf" srcId="{DB4274C7-BF68-4B64-B197-A355CF068BE0}" destId="{D6584F08-F830-4511-A690-71E9F6F8C727}" srcOrd="0" destOrd="4" presId="urn:microsoft.com/office/officeart/2005/8/layout/vList6"/>
    <dgm:cxn modelId="{DA7FAF9B-D2EC-4F71-8AF5-A356A2AA482A}" srcId="{12CADB07-AA01-41B3-BE4B-48620BB24610}" destId="{DB4274C7-BF68-4B64-B197-A355CF068BE0}" srcOrd="4" destOrd="0" parTransId="{06DFF08F-5D05-4413-B784-CB2D55725679}" sibTransId="{3C9631E2-AF5E-4954-ACCE-3EDE5A5D508E}"/>
    <dgm:cxn modelId="{D07AB00B-A5CF-41F7-A5BC-F994F4F6BB1A}" srcId="{815C6C51-1F13-4F30-B577-7A184119A05D}" destId="{5A5A8D34-405A-42A4-A0BF-E4FEA0B4CD70}" srcOrd="4" destOrd="0" parTransId="{6BBB580D-BD34-4C23-9B27-332C6523A840}" sibTransId="{59947F51-A7D0-401E-9B26-38F19E2878B8}"/>
    <dgm:cxn modelId="{F4982722-51E8-4866-83C5-B8D9FEB11D07}" type="presOf" srcId="{8C495B87-9175-46B4-9D5E-D9B4D96096AC}" destId="{D6584F08-F830-4511-A690-71E9F6F8C727}" srcOrd="0" destOrd="2" presId="urn:microsoft.com/office/officeart/2005/8/layout/vList6"/>
    <dgm:cxn modelId="{B84DA293-57F0-4829-B04B-597B6B447221}" srcId="{14AA4F45-0884-4C6E-A5AA-071F409F459E}" destId="{815C6C51-1F13-4F30-B577-7A184119A05D}" srcOrd="0" destOrd="0" parTransId="{69506BEC-1CBF-48BB-92B7-45E6ABDD34C1}" sibTransId="{5D1570CA-6343-45B0-9DC2-E6269EE4D344}"/>
    <dgm:cxn modelId="{A8F2B3D3-1F90-4E94-8F5D-A82FD6204E9E}" srcId="{815C6C51-1F13-4F30-B577-7A184119A05D}" destId="{CB14CE43-FBB4-40F9-A0CF-3B9BFDD536CE}" srcOrd="6" destOrd="0" parTransId="{C676E6DC-74F9-4AB9-A4D8-AF472017A105}" sibTransId="{AA5ED51F-FF5E-49D0-AC21-81E59606689F}"/>
    <dgm:cxn modelId="{01B97DC9-DECA-45BD-BBD9-BD6B9C7486A9}" srcId="{12CADB07-AA01-41B3-BE4B-48620BB24610}" destId="{ADC0B909-3B57-420B-9927-A86AA4498E68}" srcOrd="0" destOrd="0" parTransId="{F3E41A5D-7E2F-4B20-877C-4BA1C9F16D08}" sibTransId="{6EA4B1E1-A64F-40AB-BD36-628887BDEE45}"/>
    <dgm:cxn modelId="{D06092EB-C0AC-4ABE-82B0-A8BF36E7E1D4}" type="presOf" srcId="{14AA4F45-0884-4C6E-A5AA-071F409F459E}" destId="{8CD452F5-DAC1-4918-AC77-CA3B6210CA66}" srcOrd="0" destOrd="0" presId="urn:microsoft.com/office/officeart/2005/8/layout/vList6"/>
    <dgm:cxn modelId="{61951860-025F-4E43-BC4C-3DB88DA64B53}" srcId="{12CADB07-AA01-41B3-BE4B-48620BB24610}" destId="{60CAFD86-2917-4727-92E8-1280849A1D46}" srcOrd="3" destOrd="0" parTransId="{41E9A133-7690-4A13-846D-113091210101}" sibTransId="{3FF92A1D-A6D8-40E1-8C61-A33DA2829C95}"/>
    <dgm:cxn modelId="{76E93446-57DB-4CAF-8427-B46DCAFFAD61}" type="presOf" srcId="{5434BE3C-82D0-4A54-87BF-BA78D0055567}" destId="{6E1E2703-0650-45D9-9954-F6ED3011F5C7}" srcOrd="0" destOrd="1" presId="urn:microsoft.com/office/officeart/2005/8/layout/vList6"/>
    <dgm:cxn modelId="{7356EF13-B1B3-42C7-9781-7546402B720B}" type="presOf" srcId="{5A5A8D34-405A-42A4-A0BF-E4FEA0B4CD70}" destId="{6E1E2703-0650-45D9-9954-F6ED3011F5C7}" srcOrd="0" destOrd="4" presId="urn:microsoft.com/office/officeart/2005/8/layout/vList6"/>
    <dgm:cxn modelId="{07772073-B9EF-45D3-8DB7-3DA22E6C1CCE}" type="presOf" srcId="{ADC0B909-3B57-420B-9927-A86AA4498E68}" destId="{D6584F08-F830-4511-A690-71E9F6F8C727}" srcOrd="0" destOrd="0" presId="urn:microsoft.com/office/officeart/2005/8/layout/vList6"/>
    <dgm:cxn modelId="{4800392F-234A-46FD-B6CF-CDB4C59EA1BB}" type="presParOf" srcId="{8CD452F5-DAC1-4918-AC77-CA3B6210CA66}" destId="{DCE1EFEF-5672-4FE6-B5F9-A4A49495891B}" srcOrd="0" destOrd="0" presId="urn:microsoft.com/office/officeart/2005/8/layout/vList6"/>
    <dgm:cxn modelId="{70480009-8C20-435B-8B94-457DE32B1172}" type="presParOf" srcId="{DCE1EFEF-5672-4FE6-B5F9-A4A49495891B}" destId="{BCBABA0D-13AD-453C-B1AE-76CE9A53D2E4}" srcOrd="0" destOrd="0" presId="urn:microsoft.com/office/officeart/2005/8/layout/vList6"/>
    <dgm:cxn modelId="{1FEA5515-BD1B-4500-9676-B8ABF85E5421}" type="presParOf" srcId="{DCE1EFEF-5672-4FE6-B5F9-A4A49495891B}" destId="{6E1E2703-0650-45D9-9954-F6ED3011F5C7}" srcOrd="1" destOrd="0" presId="urn:microsoft.com/office/officeart/2005/8/layout/vList6"/>
    <dgm:cxn modelId="{7D4DEB90-0A19-428B-BA7C-4744E56877A2}" type="presParOf" srcId="{8CD452F5-DAC1-4918-AC77-CA3B6210CA66}" destId="{672550F3-C412-40FB-9FCD-94FFDB09D5F3}" srcOrd="1" destOrd="0" presId="urn:microsoft.com/office/officeart/2005/8/layout/vList6"/>
    <dgm:cxn modelId="{8B49CD66-04A7-4AEB-B62B-90BC035D4118}" type="presParOf" srcId="{8CD452F5-DAC1-4918-AC77-CA3B6210CA66}" destId="{0CF6F428-8F6E-480E-A542-D592479EA260}" srcOrd="2" destOrd="0" presId="urn:microsoft.com/office/officeart/2005/8/layout/vList6"/>
    <dgm:cxn modelId="{DC56D30E-FD06-4077-9F86-5006F1E23B1A}" type="presParOf" srcId="{0CF6F428-8F6E-480E-A542-D592479EA260}" destId="{5CA14DAC-C517-4B3F-AF0D-F7BDE8064B2F}" srcOrd="0" destOrd="0" presId="urn:microsoft.com/office/officeart/2005/8/layout/vList6"/>
    <dgm:cxn modelId="{88A2DE4C-8986-4116-A878-8501FA31635A}" type="presParOf" srcId="{0CF6F428-8F6E-480E-A542-D592479EA260}" destId="{D6584F08-F830-4511-A690-71E9F6F8C72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E2703-0650-45D9-9954-F6ED3011F5C7}">
      <dsp:nvSpPr>
        <dsp:cNvPr id="0" name=""/>
        <dsp:cNvSpPr/>
      </dsp:nvSpPr>
      <dsp:spPr>
        <a:xfrm>
          <a:off x="3242739" y="1790"/>
          <a:ext cx="5686245" cy="261575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80000"/>
            </a:lnSpc>
            <a:spcBef>
              <a:spcPct val="0"/>
            </a:spcBef>
            <a:spcAft>
              <a:spcPct val="15000"/>
            </a:spcAft>
            <a:buChar char="••"/>
          </a:pPr>
          <a:r>
            <a:rPr lang="ru-RU" sz="1100" kern="12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Проведение программ прямой профилактики, направленных на отработку навыков и умений отказа в ситуациях риска («умей сказать нет»), распознавания манипуляций и формирование способности противодействия им</a:t>
          </a:r>
          <a:endParaRPr lang="ru-RU" sz="1100" kern="1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88950">
            <a:lnSpc>
              <a:spcPct val="80000"/>
            </a:lnSpc>
            <a:spcBef>
              <a:spcPct val="0"/>
            </a:spcBef>
            <a:spcAft>
              <a:spcPct val="15000"/>
            </a:spcAft>
            <a:buChar char="••"/>
          </a:pPr>
          <a:r>
            <a:rPr lang="ru-RU" sz="1100" kern="12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Работа по принятию отвергаемых в группе (классе) подростков с проблемами в обучении, поведении</a:t>
          </a:r>
        </a:p>
        <a:p>
          <a:pPr marL="57150" lvl="1" indent="-57150" algn="l" defTabSz="488950">
            <a:lnSpc>
              <a:spcPct val="80000"/>
            </a:lnSpc>
            <a:spcBef>
              <a:spcPct val="0"/>
            </a:spcBef>
            <a:spcAft>
              <a:spcPct val="15000"/>
            </a:spcAft>
            <a:buChar char="••"/>
          </a:pPr>
          <a:r>
            <a:rPr lang="ru-RU" sz="1100" kern="12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Программы формирования позитивного климата в классном коллективе.</a:t>
          </a:r>
        </a:p>
        <a:p>
          <a:pPr marL="57150" lvl="1" indent="-57150" algn="l" defTabSz="488950">
            <a:lnSpc>
              <a:spcPct val="80000"/>
            </a:lnSpc>
            <a:spcBef>
              <a:spcPct val="0"/>
            </a:spcBef>
            <a:spcAft>
              <a:spcPct val="15000"/>
            </a:spcAft>
            <a:buChar char="••"/>
          </a:pPr>
          <a:r>
            <a:rPr lang="ru-RU" sz="1100" kern="12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Определение наставника в значимом для ребенка окружении с позитивным социальным опытом</a:t>
          </a:r>
        </a:p>
        <a:p>
          <a:pPr marL="57150" lvl="1" indent="-57150" algn="l" defTabSz="488950">
            <a:lnSpc>
              <a:spcPct val="80000"/>
            </a:lnSpc>
            <a:spcBef>
              <a:spcPct val="0"/>
            </a:spcBef>
            <a:spcAft>
              <a:spcPct val="15000"/>
            </a:spcAft>
            <a:buChar char="••"/>
          </a:pPr>
          <a:r>
            <a:rPr lang="ru-RU" sz="1100" kern="12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rPr>
            <a:t>Назначение куратора случая (в межведомственной команде сопровождения) для детей с опытом пребывания в асоциальной группе</a:t>
          </a:r>
        </a:p>
        <a:p>
          <a:pPr marL="57150" lvl="1" indent="-57150" algn="l" defTabSz="488950">
            <a:lnSpc>
              <a:spcPct val="90000"/>
            </a:lnSpc>
            <a:spcBef>
              <a:spcPct val="0"/>
            </a:spcBef>
            <a:spcAft>
              <a:spcPct val="15000"/>
            </a:spcAft>
            <a:buChar char="••"/>
          </a:pPr>
          <a:endParaRPr lang="ru-RU" sz="1100" kern="12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endParaRPr>
        </a:p>
        <a:p>
          <a:pPr marL="57150" lvl="1" indent="-57150" algn="l" defTabSz="488950">
            <a:lnSpc>
              <a:spcPct val="90000"/>
            </a:lnSpc>
            <a:spcBef>
              <a:spcPct val="0"/>
            </a:spcBef>
            <a:spcAft>
              <a:spcPct val="15000"/>
            </a:spcAft>
            <a:buChar char="••"/>
          </a:pPr>
          <a:endParaRPr lang="ru-RU" sz="1100" kern="1200" dirty="0" smtClean="0">
            <a:solidFill>
              <a:srgbClr val="0070C0"/>
            </a:solidFill>
            <a:effectLst/>
            <a:latin typeface="Tahoma" panose="020B0604030504040204" pitchFamily="34" charset="0"/>
            <a:ea typeface="Tahoma" panose="020B0604030504040204" pitchFamily="34" charset="0"/>
            <a:cs typeface="Tahoma" panose="020B0604030504040204" pitchFamily="34" charset="0"/>
          </a:endParaRPr>
        </a:p>
      </dsp:txBody>
      <dsp:txXfrm>
        <a:off x="3242739" y="328759"/>
        <a:ext cx="4705337" cy="1961817"/>
      </dsp:txXfrm>
    </dsp:sp>
    <dsp:sp modelId="{BCBABA0D-13AD-453C-B1AE-76CE9A53D2E4}">
      <dsp:nvSpPr>
        <dsp:cNvPr id="0" name=""/>
        <dsp:cNvSpPr/>
      </dsp:nvSpPr>
      <dsp:spPr>
        <a:xfrm>
          <a:off x="6" y="258514"/>
          <a:ext cx="3242733" cy="2102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Наркопотребление в социальном окружении (НСО) – </a:t>
          </a:r>
          <a:r>
            <a:rPr lang="ru-RU" sz="1400" b="0" kern="1200" dirty="0"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распространенность </a:t>
          </a:r>
          <a:r>
            <a:rPr lang="ru-RU" sz="1400" b="0" kern="1200" dirty="0" err="1"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наркопотребляющих</a:t>
          </a:r>
          <a:r>
            <a:rPr lang="ru-RU" sz="1400" b="0" kern="1200" dirty="0"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среди знакомых и близких, создающая опасность приобщения к наркотикам и формирования </a:t>
          </a:r>
          <a:r>
            <a:rPr lang="ru-RU" sz="1400" b="0" kern="1200" dirty="0" err="1"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референтной</a:t>
          </a:r>
          <a:r>
            <a:rPr lang="ru-RU" sz="1400" b="0" kern="1200" dirty="0"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группы из </a:t>
          </a:r>
          <a:r>
            <a:rPr lang="ru-RU" sz="1400" b="0" kern="1200" dirty="0" err="1"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наркопотребляющих</a:t>
          </a:r>
          <a:endParaRPr lang="ru-RU" sz="1400" b="0" kern="1200" dirty="0" smtClean="0">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endParaRPr>
        </a:p>
        <a:p>
          <a:pPr lvl="0" algn="ctr" defTabSz="622300">
            <a:lnSpc>
              <a:spcPct val="90000"/>
            </a:lnSpc>
            <a:spcBef>
              <a:spcPct val="0"/>
            </a:spcBef>
            <a:spcAft>
              <a:spcPct val="35000"/>
            </a:spcAft>
          </a:pPr>
          <a:r>
            <a:rPr lang="ru-RU" sz="1400" kern="1200" spc="-15" dirty="0" smtClean="0">
              <a:solidFill>
                <a:srgbClr val="002060"/>
              </a:solidFill>
              <a:effectLst/>
              <a:latin typeface="Times New Roman" panose="02020603050405020304" pitchFamily="18" charset="0"/>
            </a:rPr>
            <a:t>. </a:t>
          </a:r>
          <a:endParaRPr lang="ru-RU" sz="1400" kern="1200" dirty="0"/>
        </a:p>
      </dsp:txBody>
      <dsp:txXfrm>
        <a:off x="102632" y="361140"/>
        <a:ext cx="3037481" cy="1897056"/>
      </dsp:txXfrm>
    </dsp:sp>
    <dsp:sp modelId="{D6584F08-F830-4511-A690-71E9F6F8C727}">
      <dsp:nvSpPr>
        <dsp:cNvPr id="0" name=""/>
        <dsp:cNvSpPr/>
      </dsp:nvSpPr>
      <dsp:spPr>
        <a:xfrm>
          <a:off x="3135045" y="2827776"/>
          <a:ext cx="5793240" cy="210230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ru-RU" sz="1100" kern="1200" smtClean="0">
              <a:solidFill>
                <a:srgbClr val="0070C0"/>
              </a:solidFill>
              <a:latin typeface="Tahoma" panose="020B0604030504040204" pitchFamily="34" charset="0"/>
              <a:ea typeface="Tahoma" panose="020B0604030504040204" pitchFamily="34" charset="0"/>
              <a:cs typeface="Tahoma" panose="020B0604030504040204" pitchFamily="34" charset="0"/>
            </a:rPr>
            <a:t>В обучающей деятельности:</a:t>
          </a:r>
          <a:endParaRPr lang="ru-RU" sz="1100" kern="12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88950">
            <a:lnSpc>
              <a:spcPct val="90000"/>
            </a:lnSpc>
            <a:spcBef>
              <a:spcPct val="0"/>
            </a:spcBef>
            <a:spcAft>
              <a:spcPct val="15000"/>
            </a:spcAft>
            <a:buChar char="••"/>
          </a:pPr>
          <a:r>
            <a:rPr lang="ru-RU" sz="1100" kern="1200" dirty="0" smtClean="0">
              <a:solidFill>
                <a:srgbClr val="0070C0"/>
              </a:solidFill>
              <a:latin typeface="Tahoma" panose="020B0604030504040204" pitchFamily="34" charset="0"/>
              <a:ea typeface="Tahoma" panose="020B0604030504040204" pitchFamily="34" charset="0"/>
              <a:cs typeface="Tahoma" panose="020B0604030504040204" pitchFamily="34" charset="0"/>
            </a:rPr>
            <a:t>опора на активные методы обучения, реализации возможностей технологии критического мышления, внимание к организации самооценочной и рефлексивной деятельности на уроке. Внимание к условиям формирования личностных результатов обучающей деятельности</a:t>
          </a:r>
        </a:p>
        <a:p>
          <a:pPr marL="57150" lvl="1" indent="-57150" algn="l" defTabSz="488950">
            <a:lnSpc>
              <a:spcPct val="90000"/>
            </a:lnSpc>
            <a:spcBef>
              <a:spcPct val="0"/>
            </a:spcBef>
            <a:spcAft>
              <a:spcPct val="15000"/>
            </a:spcAft>
            <a:buChar char="••"/>
          </a:pPr>
          <a:r>
            <a:rPr lang="ru-RU" sz="1100" kern="1200" dirty="0" smtClean="0">
              <a:solidFill>
                <a:srgbClr val="0070C0"/>
              </a:solidFill>
              <a:latin typeface="Tahoma" panose="020B0604030504040204" pitchFamily="34" charset="0"/>
              <a:ea typeface="Tahoma" panose="020B0604030504040204" pitchFamily="34" charset="0"/>
              <a:cs typeface="Tahoma" panose="020B0604030504040204" pitchFamily="34" charset="0"/>
            </a:rPr>
            <a:t>В программах воспитательной и сопровождающей деятельности:</a:t>
          </a:r>
        </a:p>
        <a:p>
          <a:pPr marL="57150" lvl="1" indent="-57150" algn="l" defTabSz="488950">
            <a:lnSpc>
              <a:spcPct val="90000"/>
            </a:lnSpc>
            <a:spcBef>
              <a:spcPct val="0"/>
            </a:spcBef>
            <a:spcAft>
              <a:spcPct val="15000"/>
            </a:spcAft>
            <a:buChar char="••"/>
          </a:pPr>
          <a:r>
            <a:rPr lang="ru-RU" sz="1100" kern="1200" dirty="0" smtClean="0">
              <a:solidFill>
                <a:srgbClr val="0070C0"/>
              </a:solidFill>
              <a:latin typeface="Tahoma" panose="020B0604030504040204" pitchFamily="34" charset="0"/>
              <a:ea typeface="Tahoma" panose="020B0604030504040204" pitchFamily="34" charset="0"/>
              <a:cs typeface="Tahoma" panose="020B0604030504040204" pitchFamily="34" charset="0"/>
            </a:rPr>
            <a:t>Программы, направленные на развитие самосознания, самоопределение </a:t>
          </a:r>
        </a:p>
        <a:p>
          <a:pPr marL="57150" lvl="1" indent="-57150" algn="l" defTabSz="488950">
            <a:lnSpc>
              <a:spcPct val="90000"/>
            </a:lnSpc>
            <a:spcBef>
              <a:spcPct val="0"/>
            </a:spcBef>
            <a:spcAft>
              <a:spcPct val="15000"/>
            </a:spcAft>
            <a:buChar char="••"/>
          </a:pPr>
          <a:endParaRPr lang="ru-RU" sz="1100" kern="12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dsp:txBody>
      <dsp:txXfrm>
        <a:off x="3135045" y="3090565"/>
        <a:ext cx="5004875" cy="1576731"/>
      </dsp:txXfrm>
    </dsp:sp>
    <dsp:sp modelId="{5CA14DAC-C517-4B3F-AF0D-F7BDE8064B2F}">
      <dsp:nvSpPr>
        <dsp:cNvPr id="0" name=""/>
        <dsp:cNvSpPr/>
      </dsp:nvSpPr>
      <dsp:spPr>
        <a:xfrm>
          <a:off x="705" y="2827776"/>
          <a:ext cx="3134340" cy="2102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effectLst/>
              <a:latin typeface="Times New Roman" panose="02020603050405020304" pitchFamily="18" charset="0"/>
            </a:rPr>
            <a:t>Склонность к совершению необдуманных поступков (И) - </a:t>
          </a:r>
          <a:r>
            <a:rPr lang="ru-RU" sz="1400" kern="1200" dirty="0" smtClean="0">
              <a:effectLst/>
              <a:latin typeface="Times New Roman" panose="02020603050405020304" pitchFamily="18" charset="0"/>
            </a:rPr>
            <a:t>устойчивая склонность действовать по первому побуждению, под влиянием внешних обстоятельств или эмоций</a:t>
          </a:r>
          <a:endParaRPr lang="ru-RU" sz="1400" kern="1200" dirty="0" smtClean="0"/>
        </a:p>
      </dsp:txBody>
      <dsp:txXfrm>
        <a:off x="103331" y="2930402"/>
        <a:ext cx="2929088" cy="189705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808FB4E6-1EED-432F-A4D2-46DD338EA8D8}" type="datetimeFigureOut">
              <a:rPr lang="ru-RU" smtClean="0"/>
              <a:pPr/>
              <a:t>27.11.2020</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CA97C29D-E469-4F3F-AA33-9091789C7865}" type="slidenum">
              <a:rPr lang="ru-RU" smtClean="0"/>
              <a:pPr/>
              <a:t>‹#›</a:t>
            </a:fld>
            <a:endParaRPr lang="ru-RU"/>
          </a:p>
        </p:txBody>
      </p:sp>
    </p:spTree>
    <p:extLst>
      <p:ext uri="{BB962C8B-B14F-4D97-AF65-F5344CB8AC3E}">
        <p14:creationId xmlns:p14="http://schemas.microsoft.com/office/powerpoint/2010/main" val="3891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A97C29D-E469-4F3F-AA33-9091789C7865}" type="slidenum">
              <a:rPr lang="ru-RU" smtClean="0"/>
              <a:pPr/>
              <a:t>1</a:t>
            </a:fld>
            <a:endParaRPr lang="ru-RU"/>
          </a:p>
        </p:txBody>
      </p:sp>
    </p:spTree>
    <p:extLst>
      <p:ext uri="{BB962C8B-B14F-4D97-AF65-F5344CB8AC3E}">
        <p14:creationId xmlns:p14="http://schemas.microsoft.com/office/powerpoint/2010/main" val="106475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A97C29D-E469-4F3F-AA33-9091789C7865}" type="slidenum">
              <a:rPr lang="ru-RU" smtClean="0"/>
              <a:pPr/>
              <a:t>21</a:t>
            </a:fld>
            <a:endParaRPr lang="ru-RU"/>
          </a:p>
        </p:txBody>
      </p:sp>
    </p:spTree>
    <p:extLst>
      <p:ext uri="{BB962C8B-B14F-4D97-AF65-F5344CB8AC3E}">
        <p14:creationId xmlns:p14="http://schemas.microsoft.com/office/powerpoint/2010/main" val="351920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0180" name="Номер слайда 3"/>
          <p:cNvSpPr txBox="1">
            <a:spLocks noGrp="1"/>
          </p:cNvSpPr>
          <p:nvPr/>
        </p:nvSpPr>
        <p:spPr bwMode="auto">
          <a:xfrm>
            <a:off x="3829051" y="9444038"/>
            <a:ext cx="2930525" cy="496888"/>
          </a:xfrm>
          <a:prstGeom prst="rect">
            <a:avLst/>
          </a:prstGeom>
          <a:noFill/>
          <a:ln w="9525">
            <a:noFill/>
            <a:miter lim="800000"/>
            <a:headEnd/>
            <a:tailEnd/>
          </a:ln>
        </p:spPr>
        <p:txBody>
          <a:bodyPr anchor="b"/>
          <a:lstStyle/>
          <a:p>
            <a:pPr algn="r"/>
            <a:fld id="{33FBA250-01FA-4DD1-9D1C-1053CCFA78F7}" type="slidenum">
              <a:rPr lang="ru-RU" altLang="ru-RU" sz="1200"/>
              <a:pPr algn="r"/>
              <a:t>22</a:t>
            </a:fld>
            <a:endParaRPr lang="ru-RU" altLang="ru-RU" sz="1200"/>
          </a:p>
        </p:txBody>
      </p:sp>
    </p:spTree>
    <p:extLst>
      <p:ext uri="{BB962C8B-B14F-4D97-AF65-F5344CB8AC3E}">
        <p14:creationId xmlns:p14="http://schemas.microsoft.com/office/powerpoint/2010/main" val="418231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A97C29D-E469-4F3F-AA33-9091789C7865}" type="slidenum">
              <a:rPr lang="ru-RU" smtClean="0"/>
              <a:pPr/>
              <a:t>2</a:t>
            </a:fld>
            <a:endParaRPr lang="ru-RU"/>
          </a:p>
        </p:txBody>
      </p:sp>
    </p:spTree>
    <p:extLst>
      <p:ext uri="{BB962C8B-B14F-4D97-AF65-F5344CB8AC3E}">
        <p14:creationId xmlns:p14="http://schemas.microsoft.com/office/powerpoint/2010/main" val="189925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Делинквентность</a:t>
            </a:r>
            <a:r>
              <a:rPr lang="ru-RU" baseline="0" dirty="0" smtClean="0"/>
              <a:t> – нарушение закона, или общественных норм. Поведение несовершеннолетних, нарушающее уголовный кодекс, не достигшее несовершеннолетнего возраста Статусные нарушения, свойственные подросткам: нахождение на улице в ночное время, прогулы в школе.</a:t>
            </a:r>
          </a:p>
          <a:p>
            <a:r>
              <a:rPr lang="ru-RU" baseline="0" dirty="0" smtClean="0"/>
              <a:t>Агрессивное поведение, прогулы, мелкое воровство, вандализм, драки, ложь, употребление наркотиков.</a:t>
            </a:r>
          </a:p>
          <a:p>
            <a:r>
              <a:rPr lang="ru-RU" baseline="0" dirty="0" smtClean="0"/>
              <a:t>Нарушение поведения с дебютов в детстве (до 10 лет), нарушение поведения с дебютом в подростковом возрасте.</a:t>
            </a:r>
            <a:endParaRPr lang="ru-RU" dirty="0"/>
          </a:p>
        </p:txBody>
      </p:sp>
      <p:sp>
        <p:nvSpPr>
          <p:cNvPr id="4" name="Номер слайда 3"/>
          <p:cNvSpPr>
            <a:spLocks noGrp="1"/>
          </p:cNvSpPr>
          <p:nvPr>
            <p:ph type="sldNum" sz="quarter" idx="10"/>
          </p:nvPr>
        </p:nvSpPr>
        <p:spPr/>
        <p:txBody>
          <a:bodyPr/>
          <a:lstStyle/>
          <a:p>
            <a:fld id="{CA97C29D-E469-4F3F-AA33-9091789C7865}" type="slidenum">
              <a:rPr lang="ru-RU" smtClean="0"/>
              <a:pPr/>
              <a:t>3</a:t>
            </a:fld>
            <a:endParaRPr lang="ru-RU"/>
          </a:p>
        </p:txBody>
      </p:sp>
    </p:spTree>
    <p:extLst>
      <p:ext uri="{BB962C8B-B14F-4D97-AF65-F5344CB8AC3E}">
        <p14:creationId xmlns:p14="http://schemas.microsoft.com/office/powerpoint/2010/main" val="1481834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Фактор семейного</a:t>
            </a:r>
            <a:r>
              <a:rPr lang="ru-RU" baseline="0" dirty="0" smtClean="0"/>
              <a:t> воспитания: бедность – непрямое влияние, стресс, обусловленный бедностью уменьшает способность родителей осуществлять благоприятное и непротиворечивое воспитание. Противоречивость, жесткие наказания, агрессивное поведение.</a:t>
            </a:r>
          </a:p>
          <a:p>
            <a:r>
              <a:rPr lang="ru-RU" baseline="0" dirty="0" smtClean="0"/>
              <a:t>Влияние сверстников- склонны общаться с </a:t>
            </a:r>
            <a:r>
              <a:rPr lang="ru-RU" baseline="0" dirty="0" err="1" smtClean="0"/>
              <a:t>делинквентами</a:t>
            </a:r>
            <a:r>
              <a:rPr lang="ru-RU" baseline="0" dirty="0" smtClean="0"/>
              <a:t>, отверженные дети находят таких же и группируются с ними.</a:t>
            </a:r>
          </a:p>
          <a:p>
            <a:r>
              <a:rPr lang="ru-RU" baseline="0" dirty="0" err="1" smtClean="0"/>
              <a:t>Моффитт</a:t>
            </a:r>
            <a:r>
              <a:rPr lang="ru-RU" baseline="0" dirty="0" smtClean="0"/>
              <a:t>- неисправимые преступники – в детстве неврологические нарушения, </a:t>
            </a:r>
            <a:r>
              <a:rPr lang="ru-RU" baseline="0" dirty="0" err="1" smtClean="0"/>
              <a:t>гиперактивность</a:t>
            </a:r>
            <a:r>
              <a:rPr lang="ru-RU" baseline="0" dirty="0" smtClean="0"/>
              <a:t>. Во взрослом состоянии недостаток рассудительности, неразвитость логического мышления.</a:t>
            </a:r>
          </a:p>
          <a:p>
            <a:r>
              <a:rPr lang="ru-RU" baseline="0" dirty="0" smtClean="0"/>
              <a:t>Правонарушители в юности – правонарушения в юношеском возрасте, прекращаются примерно к 18 годам.</a:t>
            </a:r>
          </a:p>
          <a:p>
            <a:r>
              <a:rPr lang="ru-RU" baseline="0" dirty="0" smtClean="0"/>
              <a:t>Демонстрация независимости от контроля, приобщение к привилегиям взрослых.</a:t>
            </a:r>
            <a:endParaRPr lang="ru-RU" dirty="0"/>
          </a:p>
        </p:txBody>
      </p:sp>
      <p:sp>
        <p:nvSpPr>
          <p:cNvPr id="4" name="Номер слайда 3"/>
          <p:cNvSpPr>
            <a:spLocks noGrp="1"/>
          </p:cNvSpPr>
          <p:nvPr>
            <p:ph type="sldNum" sz="quarter" idx="10"/>
          </p:nvPr>
        </p:nvSpPr>
        <p:spPr/>
        <p:txBody>
          <a:bodyPr/>
          <a:lstStyle/>
          <a:p>
            <a:fld id="{CA97C29D-E469-4F3F-AA33-9091789C7865}" type="slidenum">
              <a:rPr lang="ru-RU" smtClean="0"/>
              <a:pPr/>
              <a:t>4</a:t>
            </a:fld>
            <a:endParaRPr lang="ru-RU"/>
          </a:p>
        </p:txBody>
      </p:sp>
    </p:spTree>
    <p:extLst>
      <p:ext uri="{BB962C8B-B14F-4D97-AF65-F5344CB8AC3E}">
        <p14:creationId xmlns:p14="http://schemas.microsoft.com/office/powerpoint/2010/main" val="126803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Моффитт</a:t>
            </a:r>
            <a:r>
              <a:rPr lang="ru-RU" dirty="0" smtClean="0"/>
              <a:t>, 1996.</a:t>
            </a:r>
            <a:r>
              <a:rPr lang="ru-RU" baseline="0" dirty="0" smtClean="0"/>
              <a:t> «Неисправимые преступники», «Правонарушители в юности»</a:t>
            </a:r>
            <a:endParaRPr lang="ru-RU" dirty="0"/>
          </a:p>
        </p:txBody>
      </p:sp>
      <p:sp>
        <p:nvSpPr>
          <p:cNvPr id="4" name="Номер слайда 3"/>
          <p:cNvSpPr>
            <a:spLocks noGrp="1"/>
          </p:cNvSpPr>
          <p:nvPr>
            <p:ph type="sldNum" sz="quarter" idx="10"/>
          </p:nvPr>
        </p:nvSpPr>
        <p:spPr/>
        <p:txBody>
          <a:bodyPr/>
          <a:lstStyle/>
          <a:p>
            <a:fld id="{CA97C29D-E469-4F3F-AA33-9091789C7865}" type="slidenum">
              <a:rPr lang="ru-RU" smtClean="0"/>
              <a:pPr/>
              <a:t>6</a:t>
            </a:fld>
            <a:endParaRPr lang="ru-RU"/>
          </a:p>
        </p:txBody>
      </p:sp>
    </p:spTree>
    <p:extLst>
      <p:ext uri="{BB962C8B-B14F-4D97-AF65-F5344CB8AC3E}">
        <p14:creationId xmlns:p14="http://schemas.microsoft.com/office/powerpoint/2010/main" val="185044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Опыт привлечения сверстников для изменения </a:t>
            </a:r>
            <a:r>
              <a:rPr lang="ru-RU" dirty="0" err="1" smtClean="0"/>
              <a:t>девиантного</a:t>
            </a:r>
            <a:r>
              <a:rPr lang="ru-RU" dirty="0" smtClean="0"/>
              <a:t> поведения оказался в</a:t>
            </a:r>
            <a:r>
              <a:rPr lang="ru-RU" baseline="0" dirty="0" smtClean="0"/>
              <a:t> значительной степени  неудачным.</a:t>
            </a:r>
          </a:p>
          <a:p>
            <a:r>
              <a:rPr lang="ru-RU" baseline="0" dirty="0" smtClean="0"/>
              <a:t>Профилактику следует начинать как можно раньше, с дошкольного возраста.  Акцент на убеждениях, ценностях, понятиях. </a:t>
            </a:r>
            <a:r>
              <a:rPr lang="ru-RU" baseline="0" dirty="0" err="1" smtClean="0"/>
              <a:t>Делинквентность</a:t>
            </a:r>
            <a:r>
              <a:rPr lang="ru-RU" baseline="0" dirty="0" smtClean="0"/>
              <a:t> считается выражением ценностей, которые подросток воспринял и которым был вынужден следовать.</a:t>
            </a:r>
          </a:p>
          <a:p>
            <a:r>
              <a:rPr lang="ru-RU" baseline="0" dirty="0" err="1" smtClean="0"/>
              <a:t>Курт</a:t>
            </a:r>
            <a:r>
              <a:rPr lang="ru-RU" baseline="0" dirty="0" smtClean="0"/>
              <a:t> </a:t>
            </a:r>
            <a:r>
              <a:rPr lang="ru-RU" baseline="0" dirty="0" err="1" smtClean="0"/>
              <a:t>Бартол</a:t>
            </a:r>
            <a:r>
              <a:rPr lang="ru-RU" baseline="0" dirty="0" smtClean="0"/>
              <a:t>, Психология криминального поведение, СПБ, М., 7-е издание, 2004</a:t>
            </a:r>
          </a:p>
          <a:p>
            <a:endParaRPr lang="ru-RU" dirty="0"/>
          </a:p>
        </p:txBody>
      </p:sp>
      <p:sp>
        <p:nvSpPr>
          <p:cNvPr id="4" name="Номер слайда 3"/>
          <p:cNvSpPr>
            <a:spLocks noGrp="1"/>
          </p:cNvSpPr>
          <p:nvPr>
            <p:ph type="sldNum" sz="quarter" idx="10"/>
          </p:nvPr>
        </p:nvSpPr>
        <p:spPr/>
        <p:txBody>
          <a:bodyPr/>
          <a:lstStyle/>
          <a:p>
            <a:fld id="{CA97C29D-E469-4F3F-AA33-9091789C7865}" type="slidenum">
              <a:rPr lang="ru-RU" smtClean="0"/>
              <a:pPr/>
              <a:t>11</a:t>
            </a:fld>
            <a:endParaRPr lang="ru-RU"/>
          </a:p>
        </p:txBody>
      </p:sp>
    </p:spTree>
    <p:extLst>
      <p:ext uri="{BB962C8B-B14F-4D97-AF65-F5344CB8AC3E}">
        <p14:creationId xmlns:p14="http://schemas.microsoft.com/office/powerpoint/2010/main" val="396819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Ответственность - </a:t>
            </a:r>
            <a:endParaRPr lang="ru-RU" dirty="0"/>
          </a:p>
        </p:txBody>
      </p:sp>
      <p:sp>
        <p:nvSpPr>
          <p:cNvPr id="4" name="Номер слайда 3"/>
          <p:cNvSpPr>
            <a:spLocks noGrp="1"/>
          </p:cNvSpPr>
          <p:nvPr>
            <p:ph type="sldNum" sz="quarter" idx="10"/>
          </p:nvPr>
        </p:nvSpPr>
        <p:spPr/>
        <p:txBody>
          <a:bodyPr/>
          <a:lstStyle/>
          <a:p>
            <a:fld id="{CA97C29D-E469-4F3F-AA33-9091789C7865}" type="slidenum">
              <a:rPr lang="ru-RU" smtClean="0"/>
              <a:pPr/>
              <a:t>12</a:t>
            </a:fld>
            <a:endParaRPr lang="ru-RU"/>
          </a:p>
        </p:txBody>
      </p:sp>
    </p:spTree>
    <p:extLst>
      <p:ext uri="{BB962C8B-B14F-4D97-AF65-F5344CB8AC3E}">
        <p14:creationId xmlns:p14="http://schemas.microsoft.com/office/powerpoint/2010/main" val="275940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dirty="0" smtClean="0">
                <a:effectLst/>
                <a:latin typeface="Times New Roman" panose="02020603050405020304" pitchFamily="18" charset="0"/>
                <a:ea typeface="Calibri" panose="020F0502020204030204" pitchFamily="34" charset="0"/>
              </a:rPr>
              <a:t>Примерный порядок  организации индивидуальной профилактической работы в отношении несовершеннолетних и семей, находящихся в социально опасном положении, утвержденным постановлением комиссии по делам несовершеннолетних и защите их прав Вологодской области от 22 декабря 2014 года (с изменениями, утвержденными постановлениями комиссии по делам несовершеннолетних и защите их прав Вологодской области от 23 июля 2015 года, от 27.04.2016 №11 – в стадии корректировки, сокращение дат предоставления</a:t>
            </a:r>
            <a:r>
              <a:rPr lang="ru-RU" sz="1200" i="1" baseline="0" dirty="0" smtClean="0">
                <a:effectLst/>
                <a:latin typeface="Times New Roman" panose="02020603050405020304" pitchFamily="18" charset="0"/>
                <a:ea typeface="Calibri" panose="020F0502020204030204" pitchFamily="34" charset="0"/>
              </a:rPr>
              <a:t> документов</a:t>
            </a:r>
          </a:p>
          <a:p>
            <a:endParaRPr lang="ru-RU" dirty="0"/>
          </a:p>
        </p:txBody>
      </p:sp>
      <p:sp>
        <p:nvSpPr>
          <p:cNvPr id="4" name="Номер слайда 3"/>
          <p:cNvSpPr>
            <a:spLocks noGrp="1"/>
          </p:cNvSpPr>
          <p:nvPr>
            <p:ph type="sldNum" sz="quarter" idx="10"/>
          </p:nvPr>
        </p:nvSpPr>
        <p:spPr/>
        <p:txBody>
          <a:bodyPr/>
          <a:lstStyle/>
          <a:p>
            <a:fld id="{CA97C29D-E469-4F3F-AA33-9091789C7865}" type="slidenum">
              <a:rPr lang="ru-RU" smtClean="0"/>
              <a:pPr/>
              <a:t>16</a:t>
            </a:fld>
            <a:endParaRPr lang="ru-RU"/>
          </a:p>
        </p:txBody>
      </p:sp>
    </p:spTree>
    <p:extLst>
      <p:ext uri="{BB962C8B-B14F-4D97-AF65-F5344CB8AC3E}">
        <p14:creationId xmlns:p14="http://schemas.microsoft.com/office/powerpoint/2010/main" val="325144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Концепция развития системы профилактики безнадзорности и правонарушений несовершеннолетних на период до 2020 года</a:t>
            </a:r>
            <a:r>
              <a:rPr kumimoji="0" lang="ru-RU" altLang="ru-RU"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alt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(Распоряжение  Правительства РФ от 22.03.17 № </a:t>
            </a:r>
            <a:r>
              <a:rPr kumimoji="0" lang="ru-RU" altLang="ru-RU" sz="12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520-р) ориентирует на раннее выявление и профилактику </a:t>
            </a:r>
            <a:r>
              <a:rPr kumimoji="0" lang="ru-RU" altLang="ru-RU" sz="1200" b="0"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девиантного</a:t>
            </a:r>
            <a:r>
              <a:rPr kumimoji="0" lang="ru-RU" altLang="ru-RU" sz="12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поведения несовершеннолетних. На наш взгляд новые возможности для работы в этом направлении дает СПТ, реализуемое 2-й год по Единой методике (для детей с 13 лет), которая ориентирована на оценку </a:t>
            </a:r>
            <a:r>
              <a:rPr kumimoji="0" lang="ru-RU" altLang="ru-RU" sz="1200" b="0"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рискогенных</a:t>
            </a:r>
            <a:r>
              <a:rPr kumimoji="0" lang="ru-RU" altLang="ru-RU" sz="12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социально-психологических факторов, часть из которых могут быть признаны специфичными не только для риска формирования зависимого от </a:t>
            </a:r>
            <a:r>
              <a:rPr kumimoji="0" lang="ru-RU" altLang="ru-RU" sz="1200" b="0"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rPr>
              <a:t>психоактивных</a:t>
            </a:r>
            <a:r>
              <a:rPr kumimoji="0" lang="ru-RU" altLang="ru-RU" sz="1200" b="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веществ поведения, но являться таковыми для широкого круга социально негативных явлений среди несовершеннолетних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В связи с этим СПТ может использоваться как возможность оценки этих факторов и коррекции воспитательной и профилактической деятельности. В АОУ ВО ДПО «ВИРО» разработаны методические рекомендации, ориентиры для коррекции воспитательной деятельности. Каждая образовательная организация (муниципалитет, класс) </a:t>
            </a:r>
            <a:r>
              <a:rPr kumimoji="0" lang="ru-RU" sz="1200" b="0" i="0" u="sng"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на основе полученных обобщенных данных СПТ и ориентиров, сформулированных для повышенного уровня того или иного фактора риска может составить свою программу коррекции </a:t>
            </a:r>
            <a:r>
              <a:rPr kumimoji="0" lang="ru-RU" sz="1200" b="0" i="0" u="sng"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mn-cs"/>
              </a:rPr>
              <a:t>ВиП</a:t>
            </a:r>
            <a:r>
              <a:rPr kumimoji="0" lang="ru-RU" sz="1200" b="0" i="0" u="sng"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 деятельности. </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Неблагоприятными условиями могут быть: плохой психологический климат в классе (учебной группе), </a:t>
            </a:r>
            <a:r>
              <a:rPr kumimoji="0" lang="ru-RU"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mn-cs"/>
              </a:rPr>
              <a:t>неуспешность</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 в учебе, отсутствие благоприятных отношений с ближайшим окружением: сверстниками, учителями, родителями и др. Обучающийся оказывается в трудной жизненной ситуации, в стрессе, которые приводят к значительным эмоциональным затратам. Некоторые жизненные ситуации кажутся ему неразрешимыми, переживания часто приводят к необдуманным поступкам, в том числе могут присутствовать сомнительные предложения к совершению первой пробы </a:t>
            </a:r>
            <a:r>
              <a:rPr kumimoji="0" lang="ru-RU"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mn-cs"/>
              </a:rPr>
              <a:t>психоактивного</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 вещества, которые могут нанести вред здоровью. Любой </a:t>
            </a:r>
            <a:r>
              <a:rPr kumimoji="0" lang="ru-RU"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mn-cs"/>
              </a:rPr>
              <a:t>рискогенный</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 фактор преломляется через индивидуальные возможности адаптации обучающегося.</a:t>
            </a: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К примеру, обнаруживаются высокие показатели по </a:t>
            </a:r>
            <a:r>
              <a:rPr kumimoji="0" lang="ru-RU"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субшкале</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«Наркопотребление в социальном окружении (НСО)», которые свидетельствуют о распространенности </a:t>
            </a:r>
            <a:r>
              <a:rPr kumimoji="0" lang="ru-RU"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наркопотребляющих</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среди знакомых и близких, создающей опасность приобщения к наркотикам и формирования </a:t>
            </a:r>
            <a:r>
              <a:rPr kumimoji="0" lang="ru-RU"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референтной</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группы из </a:t>
            </a:r>
            <a:r>
              <a:rPr kumimoji="0" lang="ru-RU"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наркопотребляющих</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В этом случае правомерно внести дополнительно(откорректировать) следующие направления работы:</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Проведение программ прямой профилактики, направленных на отработку навыков и умений отказа в ситуациях риска («умей сказать нет»), распознавания манипуляций и формирование способности противодействия им. </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Работа по принятию отвергаемых в группе (классе) подростков с проблемами в обучении, поведении;</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Программы формирования позитивного климата в классном коллективе.</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Определение наставника в значимом для ребенка окружении с позитивным социальным опытом</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Назначение куратора случая (в межведомственной команде сопровождения) для детей с опытом пребывания в асоциальной группе.</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В случае низких показателей по шкале «Принятие одноклассниками/однокурсниками (ПО)», которое связано в данном случае с оценочным поведением сверстников, которое не способствует формированию у учащегося чувства принадлежности и причастности к группе в качестве фактора защиты, следует предпринять:</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в обучающей деятельности: совершенствование технологий групповой работы на уроке;</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в  воспитательной и сопровождающей деятельности (деятельности педагогов-психологов, социальных педагогов):</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содействие формированию позитивного психологического климата в классе/группе;</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развитие медиативных (восстановительных) технологий;</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реализация программ развития коммуникативной компетентности.</a:t>
            </a:r>
            <a:endParaRPr kumimoji="0" lang="ru-RU" sz="105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CA97C29D-E469-4F3F-AA33-9091789C7865}"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151729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8413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041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1499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4201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3751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8439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6128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48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9783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9327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033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27.11.2020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27.11.2020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5424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4" descr="подложка_светле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логотип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87313"/>
            <a:ext cx="143986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0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714752"/>
            <a:ext cx="3960812" cy="257176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317" name="Rectangle 8"/>
          <p:cNvSpPr>
            <a:spLocks noChangeArrowheads="1"/>
          </p:cNvSpPr>
          <p:nvPr/>
        </p:nvSpPr>
        <p:spPr bwMode="auto">
          <a:xfrm>
            <a:off x="1763713" y="188913"/>
            <a:ext cx="738028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lgn="ctr" fontAlgn="base">
              <a:spcBef>
                <a:spcPct val="0"/>
              </a:spcBef>
              <a:spcAft>
                <a:spcPct val="0"/>
              </a:spcAft>
            </a:pPr>
            <a:r>
              <a:rPr lang="ru-RU" sz="1400" dirty="0" smtClean="0">
                <a:solidFill>
                  <a:srgbClr val="333399"/>
                </a:solidFill>
                <a:cs typeface="Arial" charset="0"/>
              </a:rPr>
              <a:t>Автономное образовательное учреждение Вологодской области </a:t>
            </a:r>
            <a:br>
              <a:rPr lang="ru-RU" sz="1400" dirty="0" smtClean="0">
                <a:solidFill>
                  <a:srgbClr val="333399"/>
                </a:solidFill>
                <a:cs typeface="Arial" charset="0"/>
              </a:rPr>
            </a:br>
            <a:r>
              <a:rPr lang="ru-RU" sz="1400" dirty="0" smtClean="0">
                <a:solidFill>
                  <a:srgbClr val="333399"/>
                </a:solidFill>
                <a:cs typeface="Arial" charset="0"/>
              </a:rPr>
              <a:t>дополнительного профессионального образования</a:t>
            </a:r>
          </a:p>
          <a:p>
            <a:pPr algn="ctr" fontAlgn="base">
              <a:spcBef>
                <a:spcPct val="0"/>
              </a:spcBef>
              <a:spcAft>
                <a:spcPct val="0"/>
              </a:spcAft>
            </a:pPr>
            <a:r>
              <a:rPr lang="en-US" b="1" dirty="0" smtClean="0">
                <a:solidFill>
                  <a:srgbClr val="333399"/>
                </a:solidFill>
                <a:cs typeface="Arial" charset="0"/>
              </a:rPr>
              <a:t>«</a:t>
            </a:r>
            <a:r>
              <a:rPr lang="ru-RU" b="1" dirty="0" smtClean="0">
                <a:solidFill>
                  <a:srgbClr val="333399"/>
                </a:solidFill>
                <a:cs typeface="Arial" charset="0"/>
              </a:rPr>
              <a:t>Вологодский институт развития образования</a:t>
            </a:r>
            <a:r>
              <a:rPr lang="en-US" b="1" dirty="0" smtClean="0">
                <a:solidFill>
                  <a:srgbClr val="333399"/>
                </a:solidFill>
                <a:cs typeface="Arial" charset="0"/>
              </a:rPr>
              <a:t>»</a:t>
            </a:r>
            <a:endParaRPr lang="ru-RU" b="1" dirty="0" smtClean="0">
              <a:solidFill>
                <a:srgbClr val="333399"/>
              </a:solidFill>
              <a:cs typeface="Arial" charset="0"/>
            </a:endParaRPr>
          </a:p>
        </p:txBody>
      </p:sp>
      <p:sp>
        <p:nvSpPr>
          <p:cNvPr id="13318" name="Line 9"/>
          <p:cNvSpPr>
            <a:spLocks noChangeShapeType="1"/>
          </p:cNvSpPr>
          <p:nvPr/>
        </p:nvSpPr>
        <p:spPr bwMode="auto">
          <a:xfrm>
            <a:off x="0" y="1412875"/>
            <a:ext cx="9144000" cy="0"/>
          </a:xfrm>
          <a:prstGeom prst="line">
            <a:avLst/>
          </a:prstGeom>
          <a:noFill/>
          <a:ln w="38100" cmpd="thinThick">
            <a:solidFill>
              <a:srgbClr val="000080"/>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ru-RU" dirty="0" smtClean="0">
              <a:solidFill>
                <a:srgbClr val="000000"/>
              </a:solidFill>
              <a:latin typeface="Calibri" pitchFamily="34" charset="0"/>
              <a:cs typeface="Arial" charset="0"/>
            </a:endParaRPr>
          </a:p>
        </p:txBody>
      </p:sp>
      <p:sp>
        <p:nvSpPr>
          <p:cNvPr id="17412" name="Rectangle 7"/>
          <p:cNvSpPr>
            <a:spLocks noChangeArrowheads="1"/>
          </p:cNvSpPr>
          <p:nvPr/>
        </p:nvSpPr>
        <p:spPr bwMode="auto">
          <a:xfrm>
            <a:off x="107950" y="1557338"/>
            <a:ext cx="9017000" cy="2123658"/>
          </a:xfrm>
          <a:prstGeom prst="rect">
            <a:avLst/>
          </a:prstGeom>
          <a:noFill/>
          <a:ln>
            <a:noFill/>
          </a:ln>
          <a:effectLs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Aft>
                <a:spcPts val="0"/>
              </a:spcAft>
            </a:pPr>
            <a:r>
              <a:rPr lang="ru-RU" sz="2000" b="1" dirty="0">
                <a:latin typeface="Times New Roman" panose="02020603050405020304" pitchFamily="18" charset="0"/>
                <a:ea typeface="Times New Roman" panose="02020603050405020304" pitchFamily="18" charset="0"/>
              </a:rPr>
              <a:t>Единый методический день</a:t>
            </a:r>
          </a:p>
          <a:p>
            <a:pPr algn="ctr">
              <a:spcAft>
                <a:spcPts val="0"/>
              </a:spcAft>
            </a:pPr>
            <a:r>
              <a:rPr lang="ru-RU" sz="2000" b="1" dirty="0">
                <a:latin typeface="Times New Roman" panose="02020603050405020304" pitchFamily="18" charset="0"/>
                <a:ea typeface="Times New Roman" panose="02020603050405020304" pitchFamily="18" charset="0"/>
              </a:rPr>
              <a:t>по теме</a:t>
            </a:r>
          </a:p>
          <a:p>
            <a:pPr algn="ctr">
              <a:spcAft>
                <a:spcPts val="0"/>
              </a:spcAft>
            </a:pPr>
            <a:r>
              <a:rPr lang="ru-RU" sz="2000" b="1" dirty="0" smtClean="0">
                <a:latin typeface="Times New Roman" panose="02020603050405020304" pitchFamily="18" charset="0"/>
                <a:ea typeface="Times New Roman" panose="02020603050405020304" pitchFamily="18" charset="0"/>
              </a:rPr>
              <a:t>«</a:t>
            </a:r>
            <a:r>
              <a:rPr lang="ru-RU" sz="2000" b="1" dirty="0">
                <a:latin typeface="Times New Roman" panose="02020603050405020304" pitchFamily="18" charset="0"/>
                <a:ea typeface="Times New Roman" panose="02020603050405020304" pitchFamily="18" charset="0"/>
              </a:rPr>
              <a:t>Актуальные задачи организации и методического обеспечения п</a:t>
            </a:r>
            <a:r>
              <a:rPr lang="ru-RU" sz="2000" b="1" dirty="0">
                <a:latin typeface="Times New Roman" panose="02020603050405020304" pitchFamily="18" charset="0"/>
                <a:ea typeface="Calibri" panose="020F0502020204030204" pitchFamily="34" charset="0"/>
              </a:rPr>
              <a:t>рофилактики правонарушений среди несовершеннолетних</a:t>
            </a:r>
            <a:r>
              <a:rPr lang="ru-RU" sz="1600" b="1" dirty="0">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a:p>
            <a:pPr algn="ctr"/>
            <a:r>
              <a:rPr lang="ru-RU" sz="1600" b="1" i="1" dirty="0">
                <a:latin typeface="Times New Roman" pitchFamily="18" charset="0"/>
                <a:cs typeface="Times New Roman" pitchFamily="18" charset="0"/>
              </a:rPr>
              <a:t>В ОНЛАЙН-ФОРМАТЕ</a:t>
            </a:r>
            <a:endParaRPr lang="ru-RU" sz="1600" b="1" i="1" dirty="0" smtClean="0">
              <a:latin typeface="Times New Roman" pitchFamily="18" charset="0"/>
              <a:cs typeface="Times New Roman" pitchFamily="18" charset="0"/>
            </a:endParaRPr>
          </a:p>
          <a:p>
            <a:pPr algn="ctr"/>
            <a:endParaRPr lang="ru-RU" sz="3600" b="1" i="1" dirty="0" smtClean="0">
              <a:latin typeface="Times New Roman" pitchFamily="18" charset="0"/>
              <a:cs typeface="Times New Roman" pitchFamily="18" charset="0"/>
            </a:endParaRPr>
          </a:p>
        </p:txBody>
      </p:sp>
      <p:sp>
        <p:nvSpPr>
          <p:cNvPr id="13320" name="Line 15"/>
          <p:cNvSpPr>
            <a:spLocks noChangeShapeType="1"/>
          </p:cNvSpPr>
          <p:nvPr/>
        </p:nvSpPr>
        <p:spPr bwMode="auto">
          <a:xfrm>
            <a:off x="0" y="6378575"/>
            <a:ext cx="9144000" cy="0"/>
          </a:xfrm>
          <a:prstGeom prst="line">
            <a:avLst/>
          </a:prstGeom>
          <a:noFill/>
          <a:ln w="38100" cmpd="thinThick">
            <a:solidFill>
              <a:srgbClr val="000080"/>
            </a:solidFill>
            <a:round/>
            <a:headEnd/>
            <a:tailEnd/>
          </a:ln>
          <a:extLst>
            <a:ext uri="{909E8E84-426E-40DD-AFC4-6F175D3DCCD1}">
              <a14:hiddenFill xmlns:a14="http://schemas.microsoft.com/office/drawing/2010/main">
                <a:noFill/>
              </a14:hiddenFill>
            </a:ext>
          </a:extLst>
        </p:spPr>
        <p:txBody>
          <a:bodyPr anchor="ctr"/>
          <a:lstStyle/>
          <a:p>
            <a:pPr fontAlgn="base">
              <a:spcBef>
                <a:spcPct val="0"/>
              </a:spcBef>
              <a:spcAft>
                <a:spcPct val="0"/>
              </a:spcAft>
            </a:pPr>
            <a:endParaRPr lang="ru-RU" dirty="0" smtClean="0">
              <a:solidFill>
                <a:srgbClr val="000000"/>
              </a:solidFill>
              <a:latin typeface="Calibri" pitchFamily="34" charset="0"/>
              <a:cs typeface="Arial" charset="0"/>
            </a:endParaRPr>
          </a:p>
        </p:txBody>
      </p:sp>
      <p:sp>
        <p:nvSpPr>
          <p:cNvPr id="13321" name="Rectangle 9"/>
          <p:cNvSpPr>
            <a:spLocks noChangeArrowheads="1"/>
          </p:cNvSpPr>
          <p:nvPr/>
        </p:nvSpPr>
        <p:spPr bwMode="auto">
          <a:xfrm>
            <a:off x="611188" y="6381750"/>
            <a:ext cx="7885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ru-RU" sz="1600" b="1" dirty="0">
                <a:solidFill>
                  <a:srgbClr val="000066"/>
                </a:solidFill>
                <a:cs typeface="Arial" charset="0"/>
              </a:rPr>
              <a:t>27.11.2020</a:t>
            </a:r>
          </a:p>
        </p:txBody>
      </p:sp>
      <p:sp>
        <p:nvSpPr>
          <p:cNvPr id="13322" name="TextBox 1"/>
          <p:cNvSpPr txBox="1">
            <a:spLocks noChangeArrowheads="1"/>
          </p:cNvSpPr>
          <p:nvPr/>
        </p:nvSpPr>
        <p:spPr bwMode="auto">
          <a:xfrm>
            <a:off x="4140201" y="3212976"/>
            <a:ext cx="4824287" cy="30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sz="1600" i="1" dirty="0">
                <a:solidFill>
                  <a:schemeClr val="accent2">
                    <a:lumMod val="50000"/>
                  </a:schemeClr>
                </a:solidFill>
                <a:latin typeface="Times New Roman" pitchFamily="18" charset="0"/>
                <a:cs typeface="Times New Roman" pitchFamily="18" charset="0"/>
              </a:rPr>
              <a:t>Ключевые темы трека:</a:t>
            </a:r>
          </a:p>
          <a:p>
            <a:pPr eaLnBrk="1" hangingPunct="1"/>
            <a:r>
              <a:rPr lang="ru-RU" sz="1600" i="1" dirty="0">
                <a:solidFill>
                  <a:schemeClr val="accent2">
                    <a:lumMod val="50000"/>
                  </a:schemeClr>
                </a:solidFill>
                <a:latin typeface="Times New Roman" pitchFamily="18" charset="0"/>
                <a:cs typeface="Times New Roman" pitchFamily="18" charset="0"/>
              </a:rPr>
              <a:t>1.Организационно-управленческие аспекты деятельности   образовательной организации по профилактике </a:t>
            </a:r>
            <a:r>
              <a:rPr lang="ru-RU" sz="1600" i="1" dirty="0" err="1">
                <a:solidFill>
                  <a:schemeClr val="accent2">
                    <a:lumMod val="50000"/>
                  </a:schemeClr>
                </a:solidFill>
                <a:latin typeface="Times New Roman" pitchFamily="18" charset="0"/>
                <a:cs typeface="Times New Roman" pitchFamily="18" charset="0"/>
              </a:rPr>
              <a:t>делинквентного</a:t>
            </a:r>
            <a:r>
              <a:rPr lang="ru-RU" sz="1600" i="1" dirty="0">
                <a:solidFill>
                  <a:schemeClr val="accent2">
                    <a:lumMod val="50000"/>
                  </a:schemeClr>
                </a:solidFill>
                <a:latin typeface="Times New Roman" pitchFamily="18" charset="0"/>
                <a:cs typeface="Times New Roman" pitchFamily="18" charset="0"/>
              </a:rPr>
              <a:t> поведения обучающихся</a:t>
            </a:r>
          </a:p>
          <a:p>
            <a:pPr eaLnBrk="1" hangingPunct="1"/>
            <a:r>
              <a:rPr lang="ru-RU" sz="1600" i="1" dirty="0">
                <a:solidFill>
                  <a:schemeClr val="accent2">
                    <a:lumMod val="50000"/>
                  </a:schemeClr>
                </a:solidFill>
                <a:latin typeface="Times New Roman" pitchFamily="18" charset="0"/>
                <a:cs typeface="Times New Roman" pitchFamily="18" charset="0"/>
              </a:rPr>
              <a:t>2. Основные направления профилактики: специфическая (прямая) профилактика, общая профилактика, индивидуальная профилактика.</a:t>
            </a:r>
          </a:p>
          <a:p>
            <a:pPr eaLnBrk="1" hangingPunct="1"/>
            <a:r>
              <a:rPr lang="ru-RU" sz="1600" i="1" dirty="0">
                <a:solidFill>
                  <a:schemeClr val="accent2">
                    <a:lumMod val="50000"/>
                  </a:schemeClr>
                </a:solidFill>
                <a:latin typeface="Times New Roman" pitchFamily="18" charset="0"/>
                <a:cs typeface="Times New Roman" pitchFamily="18" charset="0"/>
              </a:rPr>
              <a:t>3. Проектирование работы специалистов по профилактике </a:t>
            </a:r>
            <a:r>
              <a:rPr lang="ru-RU" sz="1600" i="1" dirty="0" err="1">
                <a:solidFill>
                  <a:schemeClr val="accent2">
                    <a:lumMod val="50000"/>
                  </a:schemeClr>
                </a:solidFill>
                <a:latin typeface="Times New Roman" pitchFamily="18" charset="0"/>
                <a:cs typeface="Times New Roman" pitchFamily="18" charset="0"/>
              </a:rPr>
              <a:t>делинквентного</a:t>
            </a:r>
            <a:r>
              <a:rPr lang="ru-RU" sz="1600" i="1" dirty="0">
                <a:solidFill>
                  <a:schemeClr val="accent2">
                    <a:lumMod val="50000"/>
                  </a:schemeClr>
                </a:solidFill>
                <a:latin typeface="Times New Roman" pitchFamily="18" charset="0"/>
                <a:cs typeface="Times New Roman" pitchFamily="18" charset="0"/>
              </a:rPr>
              <a:t> поведения</a:t>
            </a:r>
          </a:p>
          <a:p>
            <a:pPr eaLnBrk="1" hangingPunct="1"/>
            <a:r>
              <a:rPr lang="ru-RU" sz="1600" i="1" dirty="0">
                <a:solidFill>
                  <a:schemeClr val="accent2">
                    <a:lumMod val="50000"/>
                  </a:schemeClr>
                </a:solidFill>
                <a:latin typeface="Times New Roman" pitchFamily="18" charset="0"/>
                <a:cs typeface="Times New Roman" pitchFamily="18" charset="0"/>
              </a:rPr>
              <a:t>4. Задачи повышения профессиональной компетентности педагогических </a:t>
            </a:r>
            <a:r>
              <a:rPr lang="ru-RU" sz="1600" i="1" dirty="0" smtClean="0">
                <a:solidFill>
                  <a:schemeClr val="accent2">
                    <a:lumMod val="50000"/>
                  </a:schemeClr>
                </a:solidFill>
                <a:latin typeface="Times New Roman" pitchFamily="18" charset="0"/>
                <a:cs typeface="Times New Roman" pitchFamily="18" charset="0"/>
              </a:rPr>
              <a:t>работников</a:t>
            </a:r>
          </a:p>
        </p:txBody>
      </p:sp>
    </p:spTree>
    <p:extLst>
      <p:ext uri="{BB962C8B-B14F-4D97-AF65-F5344CB8AC3E}">
        <p14:creationId xmlns:p14="http://schemas.microsoft.com/office/powerpoint/2010/main" val="25343461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3200" dirty="0" smtClean="0">
                <a:solidFill>
                  <a:srgbClr val="002060"/>
                </a:solidFill>
                <a:latin typeface="Times New Roman" pitchFamily="18" charset="0"/>
                <a:cs typeface="Times New Roman" pitchFamily="18" charset="0"/>
              </a:rPr>
              <a:t>Алгоритм</a:t>
            </a:r>
            <a:endParaRPr lang="ru-RU" sz="3200"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928670"/>
            <a:ext cx="9144000" cy="5929330"/>
          </a:xfrm>
        </p:spPr>
        <p:txBody>
          <a:bodyPr>
            <a:normAutofit fontScale="47500" lnSpcReduction="20000"/>
          </a:bodyPr>
          <a:lstStyle/>
          <a:p>
            <a:pPr lvl="0"/>
            <a:r>
              <a:rPr lang="ru-RU" dirty="0" smtClean="0">
                <a:solidFill>
                  <a:srgbClr val="002060"/>
                </a:solidFill>
                <a:latin typeface="Times New Roman" pitchFamily="18" charset="0"/>
                <a:cs typeface="Times New Roman" pitchFamily="18" charset="0"/>
              </a:rPr>
              <a:t>Оп</a:t>
            </a:r>
            <a:r>
              <a:rPr lang="ru-RU" sz="3400" dirty="0" smtClean="0">
                <a:solidFill>
                  <a:srgbClr val="002060"/>
                </a:solidFill>
                <a:latin typeface="Times New Roman" pitchFamily="18" charset="0"/>
                <a:cs typeface="Times New Roman" pitchFamily="18" charset="0"/>
              </a:rPr>
              <a:t>ишите поведение, используя только факты.</a:t>
            </a:r>
          </a:p>
          <a:p>
            <a:pPr lvl="0"/>
            <a:r>
              <a:rPr lang="ru-RU" sz="3400" dirty="0" smtClean="0">
                <a:solidFill>
                  <a:srgbClr val="002060"/>
                </a:solidFill>
                <a:latin typeface="Times New Roman" pitchFamily="18" charset="0"/>
                <a:cs typeface="Times New Roman" pitchFamily="18" charset="0"/>
              </a:rPr>
              <a:t>Проведите диагностику и определите вероятную мотивацию </a:t>
            </a:r>
            <a:r>
              <a:rPr lang="ru-RU" sz="3400" dirty="0" err="1" smtClean="0">
                <a:solidFill>
                  <a:srgbClr val="002060"/>
                </a:solidFill>
                <a:latin typeface="Times New Roman" pitchFamily="18" charset="0"/>
                <a:cs typeface="Times New Roman" pitchFamily="18" charset="0"/>
              </a:rPr>
              <a:t>девиантного</a:t>
            </a:r>
            <a:r>
              <a:rPr lang="ru-RU" sz="3400" dirty="0" smtClean="0">
                <a:solidFill>
                  <a:srgbClr val="002060"/>
                </a:solidFill>
                <a:latin typeface="Times New Roman" pitchFamily="18" charset="0"/>
                <a:cs typeface="Times New Roman" pitchFamily="18" charset="0"/>
              </a:rPr>
              <a:t> поведения (боязнь неудачи, привлечение внимания, власть, месть)-</a:t>
            </a:r>
          </a:p>
          <a:p>
            <a:pPr lvl="0"/>
            <a:r>
              <a:rPr lang="ru-RU" sz="3400" dirty="0" smtClean="0">
                <a:solidFill>
                  <a:srgbClr val="002060"/>
                </a:solidFill>
                <a:latin typeface="Times New Roman" pitchFamily="18" charset="0"/>
                <a:cs typeface="Times New Roman" pitchFamily="18" charset="0"/>
              </a:rPr>
              <a:t>Определите значимость факторов данного поведения (медико-биологических,  индивидуально-личностных особенностей (специфические подростковые реакции, акцентуации, конфликты внутренние, страхи), социальных </a:t>
            </a:r>
            <a:r>
              <a:rPr lang="ru-RU" sz="3400" dirty="0" err="1" smtClean="0">
                <a:solidFill>
                  <a:srgbClr val="002060"/>
                </a:solidFill>
                <a:latin typeface="Times New Roman" pitchFamily="18" charset="0"/>
                <a:cs typeface="Times New Roman" pitchFamily="18" charset="0"/>
              </a:rPr>
              <a:t>факторов-семейных</a:t>
            </a:r>
            <a:r>
              <a:rPr lang="ru-RU" sz="3400" dirty="0" smtClean="0">
                <a:solidFill>
                  <a:srgbClr val="002060"/>
                </a:solidFill>
                <a:latin typeface="Times New Roman" pitchFamily="18" charset="0"/>
                <a:cs typeface="Times New Roman" pitchFamily="18" charset="0"/>
              </a:rPr>
              <a:t> (особенности детско-родительских отношений, тип семьи), школьной среды).</a:t>
            </a:r>
          </a:p>
          <a:p>
            <a:pPr lvl="0"/>
            <a:r>
              <a:rPr lang="ru-RU" sz="3400" dirty="0" smtClean="0">
                <a:solidFill>
                  <a:srgbClr val="002060"/>
                </a:solidFill>
                <a:latin typeface="Times New Roman" pitchFamily="18" charset="0"/>
                <a:cs typeface="Times New Roman" pitchFamily="18" charset="0"/>
              </a:rPr>
              <a:t>Сформулируйте гипотезы о причинах, вероятных факторах, обусловивших данную ситуацию. Предположите, к какому типу группы риска относится данный случай</a:t>
            </a:r>
            <a:r>
              <a:rPr lang="ru-RU" sz="3400" baseline="30000" dirty="0" smtClean="0">
                <a:solidFill>
                  <a:srgbClr val="002060"/>
                </a:solidFill>
                <a:latin typeface="Times New Roman" pitchFamily="18" charset="0"/>
                <a:cs typeface="Times New Roman" pitchFamily="18" charset="0"/>
              </a:rPr>
              <a:t>1</a:t>
            </a:r>
            <a:r>
              <a:rPr lang="ru-RU" sz="3400" dirty="0" smtClean="0">
                <a:solidFill>
                  <a:srgbClr val="002060"/>
                </a:solidFill>
                <a:latin typeface="Times New Roman" pitchFamily="18" charset="0"/>
                <a:cs typeface="Times New Roman" pitchFamily="18" charset="0"/>
              </a:rPr>
              <a:t>.</a:t>
            </a:r>
          </a:p>
          <a:p>
            <a:pPr lvl="0"/>
            <a:r>
              <a:rPr lang="ru-RU" sz="3400" dirty="0" smtClean="0">
                <a:solidFill>
                  <a:srgbClr val="002060"/>
                </a:solidFill>
                <a:latin typeface="Times New Roman" pitchFamily="18" charset="0"/>
                <a:cs typeface="Times New Roman" pitchFamily="18" charset="0"/>
              </a:rPr>
              <a:t>На основе диагностики мотивации поведения определите тактические меры и стратегию педагогической поддержки.</a:t>
            </a:r>
          </a:p>
          <a:p>
            <a:pPr lvl="0"/>
            <a:r>
              <a:rPr lang="ru-RU" sz="3400" dirty="0" smtClean="0">
                <a:solidFill>
                  <a:srgbClr val="002060"/>
                </a:solidFill>
                <a:latin typeface="Times New Roman" pitchFamily="18" charset="0"/>
                <a:cs typeface="Times New Roman" pitchFamily="18" charset="0"/>
              </a:rPr>
              <a:t>Выделите потенциальных субъектов профилактики.</a:t>
            </a:r>
          </a:p>
          <a:p>
            <a:pPr lvl="0"/>
            <a:r>
              <a:rPr lang="ru-RU" sz="3400" dirty="0" smtClean="0">
                <a:solidFill>
                  <a:srgbClr val="002060"/>
                </a:solidFill>
                <a:latin typeface="Times New Roman" pitchFamily="18" charset="0"/>
                <a:cs typeface="Times New Roman" pitchFamily="18" charset="0"/>
              </a:rPr>
              <a:t>Определите основные направления и формы профилактической деятельности (психологическая и социально-педагогическая диагностика, медицинская коррекция, медиация, оказание социальной помощи (какой именно),  организация поддержки социального окружения (сетевая модель), организация альтернативной деятельности, включение в группы тренинга общения, профилактики стресса, консультирование, коррекционно-развивающие занятия, патронаж, административно-правовые действия, другое – что именно)</a:t>
            </a:r>
          </a:p>
          <a:p>
            <a:pPr lvl="0"/>
            <a:r>
              <a:rPr lang="ru-RU" sz="3400" dirty="0" smtClean="0">
                <a:solidFill>
                  <a:srgbClr val="002060"/>
                </a:solidFill>
                <a:latin typeface="Times New Roman" pitchFamily="18" charset="0"/>
                <a:cs typeface="Times New Roman" pitchFamily="18" charset="0"/>
              </a:rPr>
              <a:t>Определите участников профилактической деятельности (кто является значимым участником профилактической деятельности помимо самого подростка), задачи профилактики в рамках основных направлений, реализуемых основными субъектами профилактики</a:t>
            </a:r>
          </a:p>
          <a:p>
            <a:pPr lvl="0"/>
            <a:r>
              <a:rPr lang="ru-RU" sz="3400" dirty="0" smtClean="0">
                <a:solidFill>
                  <a:srgbClr val="002060"/>
                </a:solidFill>
                <a:latin typeface="Times New Roman" pitchFamily="18" charset="0"/>
                <a:cs typeface="Times New Roman" pitchFamily="18" charset="0"/>
              </a:rPr>
              <a:t>Определите основные формы взаимодействия субъектов профилактики.</a:t>
            </a:r>
          </a:p>
          <a:p>
            <a:pPr lvl="0"/>
            <a:r>
              <a:rPr lang="ru-RU" sz="3400" dirty="0" smtClean="0">
                <a:solidFill>
                  <a:srgbClr val="002060"/>
                </a:solidFill>
                <a:latin typeface="Times New Roman" pitchFamily="18" charset="0"/>
                <a:cs typeface="Times New Roman" pitchFamily="18" charset="0"/>
              </a:rPr>
              <a:t>Предположите наиболее вероятного специалиста -координатора, куратора случая.</a:t>
            </a:r>
          </a:p>
          <a:p>
            <a:pPr lvl="0"/>
            <a:r>
              <a:rPr lang="ru-RU" sz="3400" dirty="0" smtClean="0">
                <a:solidFill>
                  <a:srgbClr val="002060"/>
                </a:solidFill>
                <a:latin typeface="Times New Roman" pitchFamily="18" charset="0"/>
                <a:cs typeface="Times New Roman" pitchFamily="18" charset="0"/>
              </a:rPr>
              <a:t>Сформулируйте критерии эффективности профилактической деятельности (какой результат должен (может) быть достигнут, критерии его достижения).</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2060"/>
                </a:solidFill>
                <a:latin typeface="Times New Roman" pitchFamily="18" charset="0"/>
                <a:cs typeface="Times New Roman" pitchFamily="18" charset="0"/>
              </a:rPr>
              <a:t>Профилактика  (</a:t>
            </a:r>
            <a:r>
              <a:rPr lang="ru-RU" dirty="0" err="1" smtClean="0">
                <a:solidFill>
                  <a:srgbClr val="002060"/>
                </a:solidFill>
                <a:latin typeface="Times New Roman" pitchFamily="18" charset="0"/>
                <a:cs typeface="Times New Roman" pitchFamily="18" charset="0"/>
              </a:rPr>
              <a:t>Курт</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Бартол</a:t>
            </a:r>
            <a:r>
              <a:rPr lang="ru-RU" dirty="0" smtClean="0">
                <a:solidFill>
                  <a:srgbClr val="002060"/>
                </a:solidFill>
                <a:latin typeface="Times New Roman" pitchFamily="18" charset="0"/>
                <a:cs typeface="Times New Roman" pitchFamily="18" charset="0"/>
              </a:rPr>
              <a:t>, 2004)</a:t>
            </a: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600200"/>
            <a:ext cx="9144000" cy="5257800"/>
          </a:xfrm>
        </p:spPr>
        <p:txBody>
          <a:bodyPr>
            <a:normAutofit fontScale="85000" lnSpcReduction="20000"/>
          </a:bodyPr>
          <a:lstStyle/>
          <a:p>
            <a:r>
              <a:rPr lang="ru-RU" dirty="0" smtClean="0">
                <a:solidFill>
                  <a:srgbClr val="002060"/>
                </a:solidFill>
                <a:latin typeface="Times New Roman" pitchFamily="18" charset="0"/>
                <a:cs typeface="Times New Roman" pitchFamily="18" charset="0"/>
              </a:rPr>
              <a:t>Первичная: предотвращение поведения. Дошкольные программы и программы начальной школы. Программа наставничества (наставник взрослый «старший брат», «старшая сестра»)</a:t>
            </a:r>
          </a:p>
          <a:p>
            <a:endParaRPr lang="ru-RU" dirty="0" smtClean="0">
              <a:solidFill>
                <a:srgbClr val="002060"/>
              </a:solidFill>
              <a:latin typeface="Times New Roman" pitchFamily="18" charset="0"/>
              <a:cs typeface="Times New Roman" pitchFamily="18" charset="0"/>
            </a:endParaRPr>
          </a:p>
          <a:p>
            <a:r>
              <a:rPr lang="ru-RU" dirty="0" smtClean="0">
                <a:solidFill>
                  <a:srgbClr val="002060"/>
                </a:solidFill>
                <a:latin typeface="Times New Roman" pitchFamily="18" charset="0"/>
                <a:cs typeface="Times New Roman" pitchFamily="18" charset="0"/>
              </a:rPr>
              <a:t>Вторичная </a:t>
            </a:r>
            <a:r>
              <a:rPr lang="ru-RU" dirty="0" err="1" smtClean="0">
                <a:solidFill>
                  <a:srgbClr val="002060"/>
                </a:solidFill>
                <a:latin typeface="Times New Roman" pitchFamily="18" charset="0"/>
                <a:cs typeface="Times New Roman" pitchFamily="18" charset="0"/>
              </a:rPr>
              <a:t>профилактика-признаки</a:t>
            </a:r>
            <a:r>
              <a:rPr lang="ru-RU" dirty="0" smtClean="0">
                <a:solidFill>
                  <a:srgbClr val="002060"/>
                </a:solidFill>
                <a:latin typeface="Times New Roman" pitchFamily="18" charset="0"/>
                <a:cs typeface="Times New Roman" pitchFamily="18" charset="0"/>
              </a:rPr>
              <a:t> агрессивного, противозаконного поведения. Раннее выявление, вмешательство. Наставничество. Организация наблюдения за криминальными группировками. Медиация, в том числе сверстников.</a:t>
            </a:r>
          </a:p>
          <a:p>
            <a:endParaRPr lang="ru-RU" dirty="0" smtClean="0">
              <a:solidFill>
                <a:srgbClr val="002060"/>
              </a:solidFill>
              <a:latin typeface="Times New Roman" pitchFamily="18" charset="0"/>
              <a:cs typeface="Times New Roman" pitchFamily="18" charset="0"/>
            </a:endParaRPr>
          </a:p>
          <a:p>
            <a:r>
              <a:rPr lang="ru-RU" dirty="0" smtClean="0">
                <a:solidFill>
                  <a:srgbClr val="002060"/>
                </a:solidFill>
                <a:latin typeface="Times New Roman" pitchFamily="18" charset="0"/>
                <a:cs typeface="Times New Roman" pitchFamily="18" charset="0"/>
              </a:rPr>
              <a:t>Третичная профилактика -воспитательная работа, консультирование, профилактические программы (карательные показали неэффективность)</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429144545"/>
              </p:ext>
            </p:extLst>
          </p:nvPr>
        </p:nvGraphicFramePr>
        <p:xfrm>
          <a:off x="0" y="1"/>
          <a:ext cx="9143999" cy="7060489"/>
        </p:xfrm>
        <a:graphic>
          <a:graphicData uri="http://schemas.openxmlformats.org/drawingml/2006/table">
            <a:tbl>
              <a:tblPr firstRow="1" bandRow="1">
                <a:tableStyleId>{5C22544A-7EE6-4342-B048-85BDC9FD1C3A}</a:tableStyleId>
              </a:tblPr>
              <a:tblGrid>
                <a:gridCol w="3172429"/>
                <a:gridCol w="2985785"/>
                <a:gridCol w="2985785"/>
              </a:tblGrid>
              <a:tr h="487357">
                <a:tc>
                  <a:txBody>
                    <a:bodyPr/>
                    <a:lstStyle/>
                    <a:p>
                      <a:pPr>
                        <a:lnSpc>
                          <a:spcPct val="115000"/>
                        </a:lnSpc>
                        <a:spcAft>
                          <a:spcPts val="1000"/>
                        </a:spcAft>
                      </a:pPr>
                      <a:r>
                        <a:rPr lang="ru-RU" sz="1600" dirty="0" smtClean="0">
                          <a:latin typeface="Times New Roman" pitchFamily="18" charset="0"/>
                          <a:ea typeface="Times New Roman"/>
                          <a:cs typeface="Times New Roman" pitchFamily="18" charset="0"/>
                        </a:rPr>
                        <a:t>Проблема выделяемые субъектами профилактики </a:t>
                      </a:r>
                      <a:endParaRPr lang="ru-RU" sz="16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a:latin typeface="Times New Roman" pitchFamily="18" charset="0"/>
                          <a:ea typeface="Times New Roman"/>
                          <a:cs typeface="Times New Roman" pitchFamily="18" charset="0"/>
                        </a:rPr>
                        <a:t>Преобладающие методы профилактики</a:t>
                      </a:r>
                      <a:endParaRPr lang="ru-RU" sz="16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a:latin typeface="Times New Roman" pitchFamily="18" charset="0"/>
                          <a:ea typeface="Times New Roman"/>
                          <a:cs typeface="Times New Roman" pitchFamily="18" charset="0"/>
                        </a:rPr>
                        <a:t>Ресурсы</a:t>
                      </a:r>
                      <a:endParaRPr lang="ru-RU" sz="1600">
                        <a:latin typeface="Times New Roman" pitchFamily="18" charset="0"/>
                        <a:ea typeface="Calibri"/>
                        <a:cs typeface="Times New Roman" pitchFamily="18" charset="0"/>
                      </a:endParaRPr>
                    </a:p>
                  </a:txBody>
                  <a:tcPr marL="68580" marR="68580" marT="0" marB="0"/>
                </a:tc>
              </a:tr>
              <a:tr h="1507024">
                <a:tc>
                  <a:txBody>
                    <a:bodyPr/>
                    <a:lstStyle/>
                    <a:p>
                      <a:pPr>
                        <a:lnSpc>
                          <a:spcPct val="115000"/>
                        </a:lnSpc>
                        <a:spcAft>
                          <a:spcPts val="1000"/>
                        </a:spcAft>
                      </a:pPr>
                      <a:r>
                        <a:rPr lang="ru-RU" sz="1600">
                          <a:latin typeface="Times New Roman"/>
                          <a:ea typeface="Times New Roman"/>
                          <a:cs typeface="Times New Roman"/>
                        </a:rPr>
                        <a:t>Позднее обращение педагогов, родителей по поводу проблемного поведения, когда проблема «обрастает» негативными наслоениями</a:t>
                      </a:r>
                      <a:endParaRPr lang="ru-RU" sz="1600">
                        <a:latin typeface="Calibri"/>
                        <a:ea typeface="Calibri"/>
                        <a:cs typeface="Times New Roman"/>
                      </a:endParaRPr>
                    </a:p>
                  </a:txBody>
                  <a:tcPr marL="68580" marR="68580" marT="0" marB="0"/>
                </a:tc>
                <a:tc>
                  <a:txBody>
                    <a:bodyPr/>
                    <a:lstStyle/>
                    <a:p>
                      <a:pPr>
                        <a:lnSpc>
                          <a:spcPct val="115000"/>
                        </a:lnSpc>
                        <a:spcAft>
                          <a:spcPts val="1000"/>
                        </a:spcAft>
                      </a:pPr>
                      <a:r>
                        <a:rPr lang="ru-RU" sz="1600">
                          <a:latin typeface="Times New Roman"/>
                          <a:ea typeface="Times New Roman"/>
                          <a:cs typeface="Times New Roman"/>
                        </a:rPr>
                        <a:t>Реагирование  в случае явного нарушения нормативного поведения, игнорирование эмоциональных проблем, коммуникативных, трудностей в обучении</a:t>
                      </a:r>
                      <a:endParaRPr lang="ru-RU" sz="1600">
                        <a:latin typeface="Calibri"/>
                        <a:ea typeface="Calibri"/>
                        <a:cs typeface="Times New Roman"/>
                      </a:endParaRPr>
                    </a:p>
                  </a:txBody>
                  <a:tcPr marL="68580" marR="68580" marT="0" marB="0"/>
                </a:tc>
                <a:tc>
                  <a:txBody>
                    <a:bodyPr/>
                    <a:lstStyle/>
                    <a:p>
                      <a:pPr>
                        <a:lnSpc>
                          <a:spcPct val="115000"/>
                        </a:lnSpc>
                        <a:spcAft>
                          <a:spcPts val="1000"/>
                        </a:spcAft>
                      </a:pPr>
                      <a:r>
                        <a:rPr lang="ru-RU" sz="1600">
                          <a:latin typeface="Times New Roman"/>
                          <a:ea typeface="Times New Roman"/>
                          <a:cs typeface="Times New Roman"/>
                        </a:rPr>
                        <a:t>Психолого-педагогическая помощь в проблемной ситуации, программы формирования жизненных навыков и умений</a:t>
                      </a:r>
                      <a:endParaRPr lang="ru-RU" sz="1600">
                        <a:latin typeface="Calibri"/>
                        <a:ea typeface="Calibri"/>
                        <a:cs typeface="Times New Roman"/>
                      </a:endParaRPr>
                    </a:p>
                  </a:txBody>
                  <a:tcPr marL="68580" marR="68580" marT="0" marB="0"/>
                </a:tc>
              </a:tr>
              <a:tr h="2014731">
                <a:tc>
                  <a:txBody>
                    <a:bodyPr/>
                    <a:lstStyle/>
                    <a:p>
                      <a:pPr>
                        <a:lnSpc>
                          <a:spcPct val="115000"/>
                        </a:lnSpc>
                        <a:spcAft>
                          <a:spcPts val="1000"/>
                        </a:spcAft>
                      </a:pPr>
                      <a:r>
                        <a:rPr lang="ru-RU" sz="1600">
                          <a:latin typeface="Times New Roman"/>
                          <a:ea typeface="Times New Roman"/>
                          <a:cs typeface="Times New Roman"/>
                        </a:rPr>
                        <a:t>Организация досуга, привлечение к внеклассным мероприятиям затруднено</a:t>
                      </a:r>
                      <a:endParaRPr lang="ru-RU" sz="1600">
                        <a:latin typeface="Calibri"/>
                        <a:ea typeface="Calibri"/>
                        <a:cs typeface="Times New Roman"/>
                      </a:endParaRPr>
                    </a:p>
                  </a:txBody>
                  <a:tcPr marL="68580" marR="68580" marT="0" marB="0"/>
                </a:tc>
                <a:tc>
                  <a:txBody>
                    <a:bodyPr/>
                    <a:lstStyle/>
                    <a:p>
                      <a:pPr>
                        <a:lnSpc>
                          <a:spcPct val="115000"/>
                        </a:lnSpc>
                        <a:spcAft>
                          <a:spcPts val="1000"/>
                        </a:spcAft>
                      </a:pPr>
                      <a:r>
                        <a:rPr lang="ru-RU" sz="1600">
                          <a:latin typeface="Times New Roman"/>
                          <a:ea typeface="Times New Roman"/>
                          <a:cs typeface="Times New Roman"/>
                        </a:rPr>
                        <a:t>Привлечение к внутришкольным(внутриклассным мероприятиям) в ситуации нарушения отношений со сверстниками, пребывания в асоциальной группе, группе с проблемной социальной адаптацией</a:t>
                      </a:r>
                      <a:endParaRPr lang="ru-RU" sz="1600">
                        <a:latin typeface="Calibri"/>
                        <a:ea typeface="Calibri"/>
                        <a:cs typeface="Times New Roman"/>
                      </a:endParaRPr>
                    </a:p>
                  </a:txBody>
                  <a:tcPr marL="68580" marR="68580" marT="0" marB="0"/>
                </a:tc>
                <a:tc>
                  <a:txBody>
                    <a:bodyPr/>
                    <a:lstStyle/>
                    <a:p>
                      <a:pPr>
                        <a:lnSpc>
                          <a:spcPct val="115000"/>
                        </a:lnSpc>
                        <a:spcAft>
                          <a:spcPts val="1000"/>
                        </a:spcAft>
                      </a:pPr>
                      <a:r>
                        <a:rPr lang="ru-RU" sz="1600">
                          <a:latin typeface="Times New Roman"/>
                          <a:ea typeface="Times New Roman"/>
                          <a:cs typeface="Times New Roman"/>
                        </a:rPr>
                        <a:t>Включение в просоциальные группы с учетом сформированных потребностей. Наставничество</a:t>
                      </a:r>
                      <a:r>
                        <a:rPr lang="ru-RU" sz="1600" b="1">
                          <a:latin typeface="Times New Roman"/>
                          <a:ea typeface="Times New Roman"/>
                          <a:cs typeface="Times New Roman"/>
                        </a:rPr>
                        <a:t>.</a:t>
                      </a:r>
                      <a:endParaRPr lang="ru-RU" sz="1600">
                        <a:latin typeface="Calibri"/>
                        <a:ea typeface="Calibri"/>
                        <a:cs typeface="Times New Roman"/>
                      </a:endParaRPr>
                    </a:p>
                  </a:txBody>
                  <a:tcPr marL="68580" marR="68580" marT="0" marB="0"/>
                </a:tc>
              </a:tr>
              <a:tr h="968114">
                <a:tc>
                  <a:txBody>
                    <a:bodyPr/>
                    <a:lstStyle/>
                    <a:p>
                      <a:pPr>
                        <a:lnSpc>
                          <a:spcPct val="115000"/>
                        </a:lnSpc>
                        <a:spcAft>
                          <a:spcPts val="1000"/>
                        </a:spcAft>
                      </a:pPr>
                      <a:r>
                        <a:rPr lang="ru-RU" sz="1600">
                          <a:latin typeface="Times New Roman"/>
                          <a:ea typeface="Times New Roman"/>
                          <a:cs typeface="Times New Roman"/>
                        </a:rPr>
                        <a:t>Отсутствие закрепленного куратора</a:t>
                      </a:r>
                      <a:endParaRPr lang="ru-RU" sz="1600">
                        <a:latin typeface="Calibri"/>
                        <a:ea typeface="Calibri"/>
                        <a:cs typeface="Times New Roman"/>
                      </a:endParaRPr>
                    </a:p>
                  </a:txBody>
                  <a:tcPr marL="68580" marR="68580" marT="0" marB="0"/>
                </a:tc>
                <a:tc>
                  <a:txBody>
                    <a:bodyPr/>
                    <a:lstStyle/>
                    <a:p>
                      <a:pPr>
                        <a:lnSpc>
                          <a:spcPct val="115000"/>
                        </a:lnSpc>
                        <a:spcAft>
                          <a:spcPts val="1000"/>
                        </a:spcAft>
                      </a:pPr>
                      <a:r>
                        <a:rPr lang="ru-RU" sz="1600">
                          <a:latin typeface="Times New Roman"/>
                          <a:ea typeface="Times New Roman"/>
                          <a:cs typeface="Times New Roman"/>
                        </a:rPr>
                        <a:t>Каждый специалист работает по своей программе</a:t>
                      </a:r>
                      <a:endParaRPr lang="ru-RU" sz="1600">
                        <a:latin typeface="Calibri"/>
                        <a:ea typeface="Calibri"/>
                        <a:cs typeface="Times New Roman"/>
                      </a:endParaRPr>
                    </a:p>
                  </a:txBody>
                  <a:tcPr marL="68580" marR="68580" marT="0" marB="0"/>
                </a:tc>
                <a:tc>
                  <a:txBody>
                    <a:bodyPr/>
                    <a:lstStyle/>
                    <a:p>
                      <a:pPr>
                        <a:lnSpc>
                          <a:spcPct val="115000"/>
                        </a:lnSpc>
                        <a:spcAft>
                          <a:spcPts val="1000"/>
                        </a:spcAft>
                      </a:pPr>
                      <a:r>
                        <a:rPr lang="ru-RU" sz="1600" dirty="0">
                          <a:latin typeface="Times New Roman"/>
                          <a:ea typeface="Times New Roman"/>
                          <a:cs typeface="Times New Roman"/>
                        </a:rPr>
                        <a:t>Межведомственная программа, закрепленный </a:t>
                      </a:r>
                      <a:r>
                        <a:rPr lang="ru-RU" sz="1600" dirty="0" smtClean="0">
                          <a:latin typeface="Times New Roman"/>
                          <a:ea typeface="Times New Roman"/>
                          <a:cs typeface="Times New Roman"/>
                        </a:rPr>
                        <a:t>куратор, командные формы</a:t>
                      </a:r>
                      <a:r>
                        <a:rPr lang="ru-RU" sz="1600" baseline="0" dirty="0" smtClean="0">
                          <a:latin typeface="Times New Roman"/>
                          <a:ea typeface="Times New Roman"/>
                          <a:cs typeface="Times New Roman"/>
                        </a:rPr>
                        <a:t> работы (мини-консилиумы)</a:t>
                      </a:r>
                      <a:endParaRPr lang="ru-RU" sz="1600" dirty="0">
                        <a:latin typeface="Calibri"/>
                        <a:ea typeface="Calibri"/>
                        <a:cs typeface="Times New Roman"/>
                      </a:endParaRPr>
                    </a:p>
                  </a:txBody>
                  <a:tcPr marL="68580" marR="68580" marT="0" marB="0"/>
                </a:tc>
              </a:tr>
              <a:tr h="1452169">
                <a:tc>
                  <a:txBody>
                    <a:bodyPr/>
                    <a:lstStyle/>
                    <a:p>
                      <a:pPr>
                        <a:lnSpc>
                          <a:spcPct val="115000"/>
                        </a:lnSpc>
                        <a:spcAft>
                          <a:spcPts val="1000"/>
                        </a:spcAft>
                      </a:pPr>
                      <a:r>
                        <a:rPr lang="ru-RU" sz="1600">
                          <a:latin typeface="Times New Roman"/>
                          <a:ea typeface="Times New Roman"/>
                          <a:cs typeface="Times New Roman"/>
                        </a:rPr>
                        <a:t>Не выявляются причины поведения</a:t>
                      </a:r>
                      <a:endParaRPr lang="ru-RU" sz="1600">
                        <a:latin typeface="Calibri"/>
                        <a:ea typeface="Calibri"/>
                        <a:cs typeface="Times New Roman"/>
                      </a:endParaRPr>
                    </a:p>
                  </a:txBody>
                  <a:tcPr marL="68580" marR="68580" marT="0" marB="0"/>
                </a:tc>
                <a:tc>
                  <a:txBody>
                    <a:bodyPr/>
                    <a:lstStyle/>
                    <a:p>
                      <a:pPr>
                        <a:lnSpc>
                          <a:spcPct val="115000"/>
                        </a:lnSpc>
                        <a:spcAft>
                          <a:spcPts val="1000"/>
                        </a:spcAft>
                      </a:pPr>
                      <a:r>
                        <a:rPr lang="ru-RU" sz="1600">
                          <a:latin typeface="Times New Roman"/>
                          <a:ea typeface="Times New Roman"/>
                          <a:cs typeface="Times New Roman"/>
                        </a:rPr>
                        <a:t>Ограниченность программ диагностики случая социальными факторами</a:t>
                      </a:r>
                      <a:endParaRPr lang="ru-RU" sz="1600">
                        <a:latin typeface="Calibri"/>
                        <a:ea typeface="Calibri"/>
                        <a:cs typeface="Times New Roman"/>
                      </a:endParaRPr>
                    </a:p>
                  </a:txBody>
                  <a:tcPr marL="68580" marR="68580" marT="0" marB="0"/>
                </a:tc>
                <a:tc>
                  <a:txBody>
                    <a:bodyPr/>
                    <a:lstStyle/>
                    <a:p>
                      <a:pPr>
                        <a:lnSpc>
                          <a:spcPct val="115000"/>
                        </a:lnSpc>
                        <a:spcAft>
                          <a:spcPts val="1000"/>
                        </a:spcAft>
                      </a:pPr>
                      <a:r>
                        <a:rPr lang="ru-RU" sz="1600" dirty="0">
                          <a:latin typeface="Times New Roman"/>
                          <a:ea typeface="Times New Roman"/>
                          <a:cs typeface="Times New Roman"/>
                        </a:rPr>
                        <a:t>Комплексная диагностика случая, выявления мотивации проблемного поведения.</a:t>
                      </a:r>
                      <a:endParaRPr lang="ru-RU" sz="16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804185066"/>
              </p:ext>
            </p:extLst>
          </p:nvPr>
        </p:nvGraphicFramePr>
        <p:xfrm>
          <a:off x="457200" y="0"/>
          <a:ext cx="8229600" cy="6618732"/>
        </p:xfrm>
        <a:graphic>
          <a:graphicData uri="http://schemas.openxmlformats.org/drawingml/2006/table">
            <a:tbl>
              <a:tblPr firstRow="1" bandRow="1">
                <a:tableStyleId>{5C22544A-7EE6-4342-B048-85BDC9FD1C3A}</a:tableStyleId>
              </a:tblPr>
              <a:tblGrid>
                <a:gridCol w="2743200"/>
                <a:gridCol w="2743200"/>
                <a:gridCol w="2743200"/>
              </a:tblGrid>
              <a:tr h="650748">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Проблема </a:t>
                      </a:r>
                      <a:r>
                        <a:rPr lang="ru-RU" sz="1600" dirty="0" smtClean="0">
                          <a:latin typeface="Times New Roman" pitchFamily="18" charset="0"/>
                          <a:ea typeface="Times New Roman"/>
                          <a:cs typeface="Times New Roman" pitchFamily="18" charset="0"/>
                        </a:rPr>
                        <a:t>, выделяемые субъектами профилактики</a:t>
                      </a:r>
                      <a:endParaRPr lang="ru-RU" sz="16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a:latin typeface="Times New Roman" pitchFamily="18" charset="0"/>
                          <a:ea typeface="Times New Roman"/>
                          <a:cs typeface="Times New Roman" pitchFamily="18" charset="0"/>
                        </a:rPr>
                        <a:t>Преобладающие методы профилактики</a:t>
                      </a:r>
                      <a:endParaRPr lang="ru-RU" sz="16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a:latin typeface="Times New Roman" pitchFamily="18" charset="0"/>
                          <a:ea typeface="Times New Roman"/>
                          <a:cs typeface="Times New Roman" pitchFamily="18" charset="0"/>
                        </a:rPr>
                        <a:t>Ресурсы</a:t>
                      </a:r>
                      <a:endParaRPr lang="ru-RU" sz="1600">
                        <a:latin typeface="Times New Roman" pitchFamily="18" charset="0"/>
                        <a:ea typeface="Calibri"/>
                        <a:cs typeface="Times New Roman" pitchFamily="18" charset="0"/>
                      </a:endParaRPr>
                    </a:p>
                  </a:txBody>
                  <a:tcPr marL="68580" marR="68580" marT="0" marB="0"/>
                </a:tc>
              </a:tr>
              <a:tr h="976122">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Дети не чувствуют своей ответственности, нет осознания последствий</a:t>
                      </a:r>
                      <a:endParaRPr lang="ru-RU" sz="16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Административные методы, принуждение, наказание</a:t>
                      </a:r>
                      <a:endParaRPr lang="ru-RU" sz="16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a:latin typeface="Times New Roman" pitchFamily="18" charset="0"/>
                          <a:ea typeface="Times New Roman"/>
                          <a:cs typeface="Times New Roman" pitchFamily="18" charset="0"/>
                        </a:rPr>
                        <a:t>Недирективные методы: консультирование, медиация</a:t>
                      </a:r>
                      <a:endParaRPr lang="ru-RU" sz="1600">
                        <a:latin typeface="Times New Roman" pitchFamily="18" charset="0"/>
                        <a:ea typeface="Calibri"/>
                        <a:cs typeface="Times New Roman" pitchFamily="18" charset="0"/>
                      </a:endParaRPr>
                    </a:p>
                  </a:txBody>
                  <a:tcPr marL="68580" marR="68580" marT="0" marB="0"/>
                </a:tc>
              </a:tr>
              <a:tr h="1626870">
                <a:tc>
                  <a:txBody>
                    <a:bodyPr/>
                    <a:lstStyle/>
                    <a:p>
                      <a:pPr>
                        <a:lnSpc>
                          <a:spcPct val="115000"/>
                        </a:lnSpc>
                        <a:spcAft>
                          <a:spcPts val="0"/>
                        </a:spcAft>
                      </a:pPr>
                      <a:r>
                        <a:rPr lang="ru-RU" sz="1600">
                          <a:latin typeface="Times New Roman" pitchFamily="18" charset="0"/>
                          <a:ea typeface="Times New Roman"/>
                          <a:cs typeface="Times New Roman" pitchFamily="18" charset="0"/>
                        </a:rPr>
                        <a:t>Нет эффективных рычагов воздействия на подростка</a:t>
                      </a:r>
                      <a:endParaRPr lang="ru-RU" sz="1600">
                        <a:latin typeface="Times New Roman" pitchFamily="18" charset="0"/>
                        <a:ea typeface="Calibri"/>
                        <a:cs typeface="Times New Roman" pitchFamily="18" charset="0"/>
                      </a:endParaRPr>
                    </a:p>
                    <a:p>
                      <a:pPr>
                        <a:lnSpc>
                          <a:spcPct val="115000"/>
                        </a:lnSpc>
                        <a:spcAft>
                          <a:spcPts val="0"/>
                        </a:spcAft>
                      </a:pPr>
                      <a:r>
                        <a:rPr lang="ru-RU" sz="1600">
                          <a:latin typeface="Times New Roman" pitchFamily="18" charset="0"/>
                          <a:ea typeface="Times New Roman"/>
                          <a:cs typeface="Times New Roman" pitchFamily="18" charset="0"/>
                        </a:rPr>
                        <a:t>Несовершеннолетние отстаивают свои права, не осознают обязательств</a:t>
                      </a:r>
                      <a:endParaRPr lang="ru-RU" sz="16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Административные методы, принуждение, наказание</a:t>
                      </a:r>
                      <a:endParaRPr lang="ru-RU" sz="16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a:latin typeface="Times New Roman" pitchFamily="18" charset="0"/>
                          <a:ea typeface="Times New Roman"/>
                          <a:cs typeface="Times New Roman" pitchFamily="18" charset="0"/>
                        </a:rPr>
                        <a:t>Недирективные методы: консультирование, медиация</a:t>
                      </a:r>
                      <a:endParaRPr lang="ru-RU" sz="1600">
                        <a:latin typeface="Times New Roman" pitchFamily="18" charset="0"/>
                        <a:ea typeface="Calibri"/>
                        <a:cs typeface="Times New Roman" pitchFamily="18" charset="0"/>
                      </a:endParaRPr>
                    </a:p>
                  </a:txBody>
                  <a:tcPr marL="68580" marR="68580" marT="0" marB="0"/>
                </a:tc>
              </a:tr>
              <a:tr h="1301496">
                <a:tc>
                  <a:txBody>
                    <a:bodyPr/>
                    <a:lstStyle/>
                    <a:p>
                      <a:pPr>
                        <a:lnSpc>
                          <a:spcPct val="115000"/>
                        </a:lnSpc>
                        <a:spcAft>
                          <a:spcPts val="1000"/>
                        </a:spcAft>
                      </a:pPr>
                      <a:r>
                        <a:rPr lang="ru-RU" sz="1600">
                          <a:latin typeface="Times New Roman" pitchFamily="18" charset="0"/>
                          <a:ea typeface="Times New Roman"/>
                          <a:cs typeface="Times New Roman" pitchFamily="18" charset="0"/>
                        </a:rPr>
                        <a:t>Недостаток временного ресурса для работы с проблемным поведением подростков</a:t>
                      </a:r>
                      <a:endParaRPr lang="ru-RU" sz="16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Ограничение профилактических мер более экономными, кратковременными</a:t>
                      </a:r>
                      <a:endParaRPr lang="ru-RU" sz="16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В ситуации недостаточной автономности ребенка поиск взрослого из ближайшего окружения ребенка (наставника)</a:t>
                      </a:r>
                      <a:endParaRPr lang="ru-RU" sz="1600" dirty="0">
                        <a:latin typeface="Times New Roman" pitchFamily="18" charset="0"/>
                        <a:ea typeface="Calibri"/>
                        <a:cs typeface="Times New Roman" pitchFamily="18" charset="0"/>
                      </a:endParaRPr>
                    </a:p>
                  </a:txBody>
                  <a:tcPr marL="68580" marR="68580" marT="0" marB="0"/>
                </a:tc>
              </a:tr>
              <a:tr h="1952244">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Недостаточность родительских </a:t>
                      </a:r>
                      <a:r>
                        <a:rPr lang="ru-RU" sz="1600" dirty="0" smtClean="0">
                          <a:latin typeface="Times New Roman" pitchFamily="18" charset="0"/>
                          <a:ea typeface="Times New Roman"/>
                          <a:cs typeface="Times New Roman" pitchFamily="18" charset="0"/>
                        </a:rPr>
                        <a:t>ресурсов. Трудности </a:t>
                      </a:r>
                      <a:r>
                        <a:rPr lang="ru-RU" sz="1600" dirty="0">
                          <a:latin typeface="Times New Roman" pitchFamily="18" charset="0"/>
                          <a:ea typeface="Times New Roman"/>
                          <a:cs typeface="Times New Roman" pitchFamily="18" charset="0"/>
                        </a:rPr>
                        <a:t>установления контакта с семьей и подростком</a:t>
                      </a:r>
                      <a:endParaRPr lang="ru-RU" sz="16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a:latin typeface="Times New Roman" pitchFamily="18" charset="0"/>
                          <a:ea typeface="Times New Roman"/>
                          <a:cs typeface="Times New Roman" pitchFamily="18" charset="0"/>
                        </a:rPr>
                        <a:t>Административные, воспитательные методы работы</a:t>
                      </a:r>
                      <a:endParaRPr lang="ru-RU" sz="160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ru-RU" sz="1600" dirty="0">
                          <a:latin typeface="Times New Roman" pitchFamily="18" charset="0"/>
                          <a:ea typeface="Times New Roman"/>
                          <a:cs typeface="Times New Roman" pitchFamily="18" charset="0"/>
                        </a:rPr>
                        <a:t>Методы, направленные на актуализацию ресурсов родителей (семьи), обеспечение при необходимости длительных форм психологической поддержки семьи</a:t>
                      </a:r>
                      <a:endParaRPr lang="ru-RU" sz="16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ru-RU" dirty="0" smtClean="0">
                <a:solidFill>
                  <a:srgbClr val="002060"/>
                </a:solidFill>
                <a:latin typeface="Times New Roman" pitchFamily="18" charset="0"/>
                <a:cs typeface="Times New Roman" pitchFamily="18" charset="0"/>
              </a:rPr>
              <a:t>Ответственное поведение</a:t>
            </a: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r>
              <a:rPr lang="ru-RU" sz="2800" dirty="0" smtClean="0">
                <a:solidFill>
                  <a:srgbClr val="002060"/>
                </a:solidFill>
                <a:latin typeface="Times New Roman" pitchFamily="18" charset="0"/>
                <a:cs typeface="Times New Roman" pitchFamily="18" charset="0"/>
              </a:rPr>
              <a:t>Позволяя человеку самому принимать решения, не навязывая своих суждений и оценок, помогая осознавать переживания, можно чувствовать себя ответственным за него и позволять ему быть ответственным за себя.</a:t>
            </a:r>
          </a:p>
          <a:p>
            <a:r>
              <a:rPr lang="ru-RU" sz="2800" dirty="0" smtClean="0">
                <a:solidFill>
                  <a:srgbClr val="002060"/>
                </a:solidFill>
                <a:latin typeface="Times New Roman" pitchFamily="18" charset="0"/>
                <a:cs typeface="Times New Roman" pitchFamily="18" charset="0"/>
              </a:rPr>
              <a:t>Безответственность – либо у человека нет сформированной системы ценностей, либо нормы и ценности очень высоки, ведут к появлению страха ответственности.</a:t>
            </a:r>
          </a:p>
          <a:p>
            <a:r>
              <a:rPr lang="ru-RU" sz="2800" dirty="0" smtClean="0">
                <a:solidFill>
                  <a:srgbClr val="002060"/>
                </a:solidFill>
                <a:latin typeface="Times New Roman" pitchFamily="18" charset="0"/>
                <a:cs typeface="Times New Roman" pitchFamily="18" charset="0"/>
              </a:rPr>
              <a:t>Низкий уровень осознания себя, последствий своего поведения.</a:t>
            </a:r>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936104"/>
          </a:xfrm>
        </p:spPr>
        <p:txBody>
          <a:bodyPr>
            <a:normAutofit/>
          </a:bodyPr>
          <a:lstStyle/>
          <a:p>
            <a:r>
              <a:rPr lang="ru-RU" sz="2800" b="1" dirty="0" smtClean="0">
                <a:solidFill>
                  <a:srgbClr val="002060"/>
                </a:solidFill>
                <a:latin typeface="Times New Roman" pitchFamily="18" charset="0"/>
                <a:cs typeface="Times New Roman" pitchFamily="18" charset="0"/>
              </a:rPr>
              <a:t>Актуальные проблемы профилактики</a:t>
            </a:r>
            <a:endParaRPr lang="ru-RU" sz="28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196752"/>
            <a:ext cx="9144000" cy="5661248"/>
          </a:xfrm>
        </p:spPr>
        <p:txBody>
          <a:bodyPr>
            <a:normAutofit fontScale="70000" lnSpcReduction="20000"/>
          </a:bodyPr>
          <a:lstStyle/>
          <a:p>
            <a:r>
              <a:rPr lang="ru-RU" dirty="0">
                <a:solidFill>
                  <a:srgbClr val="002060"/>
                </a:solidFill>
                <a:latin typeface="Times New Roman" pitchFamily="18" charset="0"/>
                <a:cs typeface="Times New Roman" pitchFamily="18" charset="0"/>
              </a:rPr>
              <a:t>Недостаточное внимание к ранним признакам проблемного поведения несовершеннолетних</a:t>
            </a:r>
          </a:p>
          <a:p>
            <a:r>
              <a:rPr lang="ru-RU" dirty="0" smtClean="0">
                <a:solidFill>
                  <a:srgbClr val="002060"/>
                </a:solidFill>
                <a:latin typeface="Times New Roman" pitchFamily="18" charset="0"/>
                <a:cs typeface="Times New Roman" pitchFamily="18" charset="0"/>
              </a:rPr>
              <a:t>Неполная  диагностика значимых факторов проблемного поведения, игнорирование психологической диагностики – искажение в оценке причин поведения и целей профилактики, в связи с этим низкая эффективность работы</a:t>
            </a:r>
          </a:p>
          <a:p>
            <a:r>
              <a:rPr lang="ru-RU" dirty="0" smtClean="0">
                <a:solidFill>
                  <a:srgbClr val="002060"/>
                </a:solidFill>
                <a:latin typeface="Times New Roman" pitchFamily="18" charset="0"/>
                <a:cs typeface="Times New Roman" pitchFamily="18" charset="0"/>
              </a:rPr>
              <a:t>Преобладание административных методов в работе с отклоняющимся поведением, необходимость </a:t>
            </a:r>
            <a:r>
              <a:rPr lang="ru-RU" dirty="0" err="1" smtClean="0">
                <a:solidFill>
                  <a:srgbClr val="002060"/>
                </a:solidFill>
                <a:latin typeface="Times New Roman" pitchFamily="18" charset="0"/>
                <a:cs typeface="Times New Roman" pitchFamily="18" charset="0"/>
              </a:rPr>
              <a:t>недирективного</a:t>
            </a:r>
            <a:r>
              <a:rPr lang="ru-RU" dirty="0" smtClean="0">
                <a:solidFill>
                  <a:srgbClr val="002060"/>
                </a:solidFill>
                <a:latin typeface="Times New Roman" pitchFamily="18" charset="0"/>
                <a:cs typeface="Times New Roman" pitchFamily="18" charset="0"/>
              </a:rPr>
              <a:t> подхода.</a:t>
            </a:r>
          </a:p>
          <a:p>
            <a:r>
              <a:rPr lang="ru-RU" dirty="0" err="1" smtClean="0">
                <a:solidFill>
                  <a:srgbClr val="002060"/>
                </a:solidFill>
                <a:latin typeface="Times New Roman" pitchFamily="18" charset="0"/>
                <a:cs typeface="Times New Roman" pitchFamily="18" charset="0"/>
              </a:rPr>
              <a:t>Несформированность</a:t>
            </a:r>
            <a:r>
              <a:rPr lang="ru-RU" dirty="0" smtClean="0">
                <a:solidFill>
                  <a:srgbClr val="002060"/>
                </a:solidFill>
                <a:latin typeface="Times New Roman" pitchFamily="18" charset="0"/>
                <a:cs typeface="Times New Roman" pitchFamily="18" charset="0"/>
              </a:rPr>
              <a:t> форм необходимой социальной поддержки, как правило, длительной, включая педагогическую поддержку, наставничество, помощь равный-равному и др.</a:t>
            </a:r>
          </a:p>
          <a:p>
            <a:r>
              <a:rPr lang="ru-RU" dirty="0" smtClean="0">
                <a:solidFill>
                  <a:srgbClr val="002060"/>
                </a:solidFill>
                <a:latin typeface="Times New Roman" pitchFamily="18" charset="0"/>
                <a:cs typeface="Times New Roman" pitchFamily="18" charset="0"/>
              </a:rPr>
              <a:t>Недостаточность коллегиальных, командных форм работы (мини-педсоветов и др.). Делегирование профилактики отдельным специалистам</a:t>
            </a:r>
          </a:p>
          <a:p>
            <a:r>
              <a:rPr lang="ru-RU" dirty="0">
                <a:solidFill>
                  <a:srgbClr val="002060"/>
                </a:solidFill>
                <a:latin typeface="Times New Roman" pitchFamily="18" charset="0"/>
                <a:cs typeface="Times New Roman" pitchFamily="18" charset="0"/>
              </a:rPr>
              <a:t>Отсутствие, как правило, куратора случая, персонально ответственного за успешное разрешение ситуации</a:t>
            </a:r>
          </a:p>
          <a:p>
            <a:r>
              <a:rPr lang="ru-RU" dirty="0" smtClean="0">
                <a:solidFill>
                  <a:srgbClr val="002060"/>
                </a:solidFill>
                <a:latin typeface="Times New Roman" pitchFamily="18" charset="0"/>
                <a:cs typeface="Times New Roman" pitchFamily="18" charset="0"/>
              </a:rPr>
              <a:t>Недостаточная </a:t>
            </a:r>
            <a:r>
              <a:rPr lang="ru-RU" dirty="0" err="1" smtClean="0">
                <a:solidFill>
                  <a:srgbClr val="002060"/>
                </a:solidFill>
                <a:latin typeface="Times New Roman" pitchFamily="18" charset="0"/>
                <a:cs typeface="Times New Roman" pitchFamily="18" charset="0"/>
              </a:rPr>
              <a:t>сформированность</a:t>
            </a:r>
            <a:r>
              <a:rPr lang="ru-RU" dirty="0" smtClean="0">
                <a:solidFill>
                  <a:srgbClr val="002060"/>
                </a:solidFill>
                <a:latin typeface="Times New Roman" pitchFamily="18" charset="0"/>
                <a:cs typeface="Times New Roman" pitchFamily="18" charset="0"/>
              </a:rPr>
              <a:t> в образовательных организациях практики медиативного подхода</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34400" cy="1600200"/>
          </a:xfrm>
          <a:solidFill>
            <a:schemeClr val="tx2">
              <a:lumMod val="40000"/>
              <a:lumOff val="60000"/>
            </a:schemeClr>
          </a:solidFill>
        </p:spPr>
        <p:txBody>
          <a:bodyPr>
            <a:normAutofit fontScale="90000"/>
          </a:bodyPr>
          <a:lstStyle/>
          <a:p>
            <a:pPr>
              <a:lnSpc>
                <a:spcPct val="120000"/>
              </a:lnSpc>
              <a:spcBef>
                <a:spcPts val="0"/>
              </a:spcBef>
              <a:defRPr/>
            </a:pPr>
            <a:r>
              <a:rPr lang="ru-RU" sz="2400" b="1" dirty="0" smtClean="0">
                <a:solidFill>
                  <a:schemeClr val="tx1"/>
                </a:solidFill>
                <a:latin typeface="Times New Roman" pitchFamily="18" charset="0"/>
                <a:cs typeface="Times New Roman" pitchFamily="18" charset="0"/>
              </a:rPr>
              <a:t>Концепция развития системы профилактики безнадзорности и правонарушений несовершеннолетних на период до 2020 года</a:t>
            </a:r>
            <a:r>
              <a:rPr lang="ru-RU" altLang="ru-RU" sz="2400" b="1" dirty="0" smtClean="0">
                <a:solidFill>
                  <a:schemeClr val="tx1"/>
                </a:solidFill>
                <a:latin typeface="Times New Roman" pitchFamily="18" charset="0"/>
                <a:cs typeface="Times New Roman" pitchFamily="18" charset="0"/>
              </a:rPr>
              <a:t> </a:t>
            </a:r>
            <a:r>
              <a:rPr lang="ru-RU" altLang="ru-RU" sz="2400" dirty="0" smtClean="0">
                <a:solidFill>
                  <a:schemeClr val="tx1"/>
                </a:solidFill>
                <a:latin typeface="Times New Roman" pitchFamily="18" charset="0"/>
                <a:cs typeface="Times New Roman" pitchFamily="18" charset="0"/>
              </a:rPr>
              <a:t>(Распоряжение  Правительства РФ от 22.03.17 № 520-р</a:t>
            </a:r>
            <a:r>
              <a:rPr lang="ru-RU" altLang="ru-RU" sz="2400" dirty="0" smtClean="0">
                <a:solidFill>
                  <a:srgbClr val="FF0000"/>
                </a:solidFill>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p:txBody>
      </p:sp>
      <p:sp>
        <p:nvSpPr>
          <p:cNvPr id="3" name="Содержимое 2"/>
          <p:cNvSpPr>
            <a:spLocks noGrp="1"/>
          </p:cNvSpPr>
          <p:nvPr>
            <p:ph idx="1"/>
          </p:nvPr>
        </p:nvSpPr>
        <p:spPr>
          <a:xfrm>
            <a:off x="251520" y="1600200"/>
            <a:ext cx="8784976" cy="5257800"/>
          </a:xfrm>
        </p:spPr>
        <p:txBody>
          <a:bodyPr>
            <a:normAutofit fontScale="85000" lnSpcReduction="20000"/>
          </a:bodyPr>
          <a:lstStyle/>
          <a:p>
            <a:pPr>
              <a:defRPr/>
            </a:pPr>
            <a:r>
              <a:rPr lang="ru-RU" dirty="0" smtClean="0">
                <a:solidFill>
                  <a:srgbClr val="002060"/>
                </a:solidFill>
                <a:latin typeface="Times New Roman" pitchFamily="18" charset="0"/>
                <a:cs typeface="Times New Roman" pitchFamily="18" charset="0"/>
              </a:rPr>
              <a:t>Обеспечение организационно-методической поддержки развития служб медиации в образовательных организациях.</a:t>
            </a:r>
          </a:p>
          <a:p>
            <a:pPr>
              <a:defRPr/>
            </a:pPr>
            <a:r>
              <a:rPr lang="ru-RU" dirty="0" smtClean="0">
                <a:solidFill>
                  <a:srgbClr val="002060"/>
                </a:solidFill>
                <a:latin typeface="Times New Roman" pitchFamily="18" charset="0"/>
                <a:cs typeface="Times New Roman" pitchFamily="18" charset="0"/>
              </a:rPr>
              <a:t>Своевременное оказание психолого-педагогической, медицинской и социальной помощи обучающимся, испытывающим трудности в освоении основных общеобразовательных программ, развитии и социальной адаптации, в том числе разработку эффективных моделей деятельности педагогов-психологов, учителей-логопедов, учителей-дефектологов, социальных педагогов, специалистов психолого-медико-педагогических комиссий.</a:t>
            </a:r>
          </a:p>
          <a:p>
            <a:pPr marL="0" indent="0">
              <a:buNone/>
              <a:defRPr/>
            </a:pPr>
            <a:endParaRPr lang="ru-RU" dirty="0" smtClean="0">
              <a:solidFill>
                <a:srgbClr val="002060"/>
              </a:solidFill>
              <a:latin typeface="Times New Roman" pitchFamily="18" charset="0"/>
              <a:cs typeface="Times New Roman" pitchFamily="18" charset="0"/>
            </a:endParaRPr>
          </a:p>
          <a:p>
            <a:pPr marL="0" indent="0">
              <a:buNone/>
              <a:defRPr/>
            </a:pPr>
            <a:r>
              <a:rPr lang="ru-RU" dirty="0" smtClean="0">
                <a:solidFill>
                  <a:srgbClr val="002060"/>
                </a:solidFill>
                <a:latin typeface="Times New Roman" pitchFamily="18" charset="0"/>
                <a:cs typeface="Times New Roman" pitchFamily="18" charset="0"/>
              </a:rPr>
              <a:t>(</a:t>
            </a:r>
            <a:r>
              <a:rPr lang="ru-RU" i="1" dirty="0" smtClean="0">
                <a:solidFill>
                  <a:srgbClr val="002060"/>
                </a:solidFill>
                <a:latin typeface="Times New Roman" pitchFamily="18" charset="0"/>
                <a:cs typeface="Times New Roman" pitchFamily="18" charset="0"/>
              </a:rPr>
              <a:t>внимание к </a:t>
            </a:r>
            <a:r>
              <a:rPr lang="ru-RU" i="1" dirty="0" err="1" smtClean="0">
                <a:solidFill>
                  <a:srgbClr val="002060"/>
                </a:solidFill>
                <a:latin typeface="Times New Roman" pitchFamily="18" charset="0"/>
                <a:cs typeface="Times New Roman" pitchFamily="18" charset="0"/>
              </a:rPr>
              <a:t>недирективным</a:t>
            </a:r>
            <a:r>
              <a:rPr lang="ru-RU" i="1" dirty="0" smtClean="0">
                <a:solidFill>
                  <a:srgbClr val="002060"/>
                </a:solidFill>
                <a:latin typeface="Times New Roman" pitchFamily="18" charset="0"/>
                <a:cs typeface="Times New Roman" pitchFamily="18" charset="0"/>
              </a:rPr>
              <a:t> методам профилактики</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p:txBody>
      </p:sp>
      <p:sp>
        <p:nvSpPr>
          <p:cNvPr id="23556" name="Нижний колонтитул 3"/>
          <p:cNvSpPr>
            <a:spLocks noGrp="1"/>
          </p:cNvSpPr>
          <p:nvPr>
            <p:ph type="ftr" sz="quarter" idx="11"/>
          </p:nvPr>
        </p:nvSpPr>
        <p:spPr>
          <a:noFill/>
        </p:spPr>
        <p:txBody>
          <a:bodyPr/>
          <a:lstStyle/>
          <a:p>
            <a:endParaRPr lang="ru-RU"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533400"/>
            <a:ext cx="8229600" cy="609600"/>
          </a:xfrm>
        </p:spPr>
        <p:txBody>
          <a:bodyPr>
            <a:normAutofit/>
          </a:bodyPr>
          <a:lstStyle/>
          <a:p>
            <a:r>
              <a:rPr lang="ru-RU" altLang="ru-RU" sz="2000" dirty="0" smtClean="0">
                <a:solidFill>
                  <a:srgbClr val="002060"/>
                </a:solidFill>
                <a:latin typeface="Times New Roman" panose="02020603050405020304" pitchFamily="18" charset="0"/>
                <a:cs typeface="Times New Roman" panose="02020603050405020304" pitchFamily="18" charset="0"/>
              </a:rPr>
              <a:t>Установление контакта в беседе с подростком</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51205178"/>
              </p:ext>
            </p:extLst>
          </p:nvPr>
        </p:nvGraphicFramePr>
        <p:xfrm>
          <a:off x="228600" y="1828800"/>
          <a:ext cx="8686800" cy="4667430"/>
        </p:xfrm>
        <a:graphic>
          <a:graphicData uri="http://schemas.openxmlformats.org/drawingml/2006/table">
            <a:tbl>
              <a:tblPr firstRow="1" bandRow="1">
                <a:tableStyleId>{5C22544A-7EE6-4342-B048-85BDC9FD1C3A}</a:tableStyleId>
              </a:tblPr>
              <a:tblGrid>
                <a:gridCol w="2895600"/>
                <a:gridCol w="2895600"/>
                <a:gridCol w="2895600"/>
              </a:tblGrid>
              <a:tr h="370803">
                <a:tc>
                  <a:txBody>
                    <a:bodyPr/>
                    <a:lstStyle/>
                    <a:p>
                      <a:pPr algn="ctr">
                        <a:lnSpc>
                          <a:spcPct val="115000"/>
                        </a:lnSpc>
                        <a:spcAft>
                          <a:spcPts val="1000"/>
                        </a:spcAft>
                      </a:pPr>
                      <a:r>
                        <a:rPr lang="ru-RU" sz="1400" b="1" i="1" dirty="0">
                          <a:solidFill>
                            <a:schemeClr val="bg2"/>
                          </a:solidFill>
                          <a:effectLst/>
                          <a:latin typeface="Times New Roman" panose="02020603050405020304" pitchFamily="18" charset="0"/>
                          <a:ea typeface="Times New Roman" panose="02020603050405020304" pitchFamily="18" charset="0"/>
                          <a:cs typeface="Calibri" panose="020F0502020204030204" pitchFamily="34" charset="0"/>
                        </a:rPr>
                        <a:t>Если вы слышите…</a:t>
                      </a:r>
                      <a:endParaRPr lang="ru-RU"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95000"/>
                      </a:schemeClr>
                    </a:solidFill>
                  </a:tcPr>
                </a:tc>
                <a:tc>
                  <a:txBody>
                    <a:bodyPr/>
                    <a:lstStyle/>
                    <a:p>
                      <a:pPr algn="ctr">
                        <a:lnSpc>
                          <a:spcPct val="115000"/>
                        </a:lnSpc>
                        <a:spcAft>
                          <a:spcPts val="1000"/>
                        </a:spcAft>
                      </a:pPr>
                      <a:r>
                        <a:rPr lang="ru-RU" sz="1400" b="1" i="1" dirty="0">
                          <a:solidFill>
                            <a:schemeClr val="bg2"/>
                          </a:solidFill>
                          <a:effectLst/>
                          <a:latin typeface="Times New Roman" panose="02020603050405020304" pitchFamily="18" charset="0"/>
                          <a:ea typeface="Times New Roman" panose="02020603050405020304" pitchFamily="18" charset="0"/>
                          <a:cs typeface="Calibri" panose="020F0502020204030204" pitchFamily="34" charset="0"/>
                        </a:rPr>
                        <a:t>Обязательно скажите…</a:t>
                      </a:r>
                      <a:endParaRPr lang="ru-RU"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95000"/>
                      </a:schemeClr>
                    </a:solidFill>
                  </a:tcPr>
                </a:tc>
                <a:tc>
                  <a:txBody>
                    <a:bodyPr/>
                    <a:lstStyle/>
                    <a:p>
                      <a:pPr algn="ctr">
                        <a:lnSpc>
                          <a:spcPct val="115000"/>
                        </a:lnSpc>
                        <a:spcAft>
                          <a:spcPts val="1000"/>
                        </a:spcAft>
                      </a:pPr>
                      <a:r>
                        <a:rPr lang="ru-RU" sz="1400" b="1" i="1" dirty="0">
                          <a:solidFill>
                            <a:schemeClr val="bg2"/>
                          </a:solidFill>
                          <a:effectLst/>
                          <a:latin typeface="Times New Roman" panose="02020603050405020304" pitchFamily="18" charset="0"/>
                          <a:ea typeface="Times New Roman" panose="02020603050405020304" pitchFamily="18" charset="0"/>
                          <a:cs typeface="Calibri" panose="020F0502020204030204" pitchFamily="34" charset="0"/>
                        </a:rPr>
                        <a:t>Никогда не говорите…</a:t>
                      </a:r>
                      <a:endParaRPr lang="ru-RU" sz="11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95000"/>
                      </a:schemeClr>
                    </a:solidFill>
                  </a:tcPr>
                </a:tc>
              </a:tr>
              <a:tr h="490706">
                <a:tc>
                  <a:txBody>
                    <a:bodyPr/>
                    <a:lstStyle/>
                    <a:p>
                      <a:pPr>
                        <a:lnSpc>
                          <a:spcPct val="115000"/>
                        </a:lnSpc>
                        <a:spcAft>
                          <a:spcPts val="1000"/>
                        </a:spcAft>
                      </a:pPr>
                      <a:r>
                        <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«Ненавижу учебу, класс…»</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15000"/>
                        </a:lnSpc>
                        <a:spcAft>
                          <a:spcPts val="1000"/>
                        </a:spcAft>
                      </a:pPr>
                      <a:r>
                        <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«Что происходит у нас, из-за чего ты себя так чувствуешь?»</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15000"/>
                        </a:lnSpc>
                        <a:spcAft>
                          <a:spcPts val="1000"/>
                        </a:spcAft>
                      </a:pPr>
                      <a:r>
                        <a:rPr lang="ru-RU"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«Когда я был в твоем возрасте…да ты просто лентяй»</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981411">
                <a:tc>
                  <a:txBody>
                    <a:bodyPr/>
                    <a:lstStyle/>
                    <a:p>
                      <a:pPr algn="just">
                        <a:lnSpc>
                          <a:spcPct val="115000"/>
                        </a:lnSpc>
                        <a:spcAft>
                          <a:spcPts val="1000"/>
                        </a:spcAft>
                      </a:pPr>
                      <a:r>
                        <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«Все кажется таким безнадежным…»</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15000"/>
                        </a:lnSpc>
                        <a:spcAft>
                          <a:spcPts val="1000"/>
                        </a:spcAft>
                      </a:pPr>
                      <a:r>
                        <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«Иногда все мы чувствуем себя подавленными. Давай подумаем, какие у нас проблемы, и какую из них надо решить в первую очередь»</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15000"/>
                        </a:lnSpc>
                        <a:spcAft>
                          <a:spcPts val="1000"/>
                        </a:spcAft>
                      </a:pPr>
                      <a:r>
                        <a:rPr lang="ru-RU"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«Подумай лучше о тех, кому еще хуже, чем тебе»</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736058">
                <a:tc>
                  <a:txBody>
                    <a:bodyPr/>
                    <a:lstStyle/>
                    <a:p>
                      <a:pPr algn="just">
                        <a:lnSpc>
                          <a:spcPct val="115000"/>
                        </a:lnSpc>
                        <a:spcAft>
                          <a:spcPts val="1000"/>
                        </a:spcAft>
                      </a:pPr>
                      <a:r>
                        <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«Всем было бы лучше без меня!»</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15000"/>
                        </a:lnSpc>
                        <a:spcAft>
                          <a:spcPts val="1000"/>
                        </a:spcAft>
                      </a:pPr>
                      <a:r>
                        <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«Ты очень много значишь для нас, и меня беспокоит твое настроение. Скажи мне, что происходит»</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15000"/>
                        </a:lnSpc>
                        <a:spcAft>
                          <a:spcPts val="1000"/>
                        </a:spcAft>
                      </a:pPr>
                      <a:r>
                        <a:rPr lang="ru-RU"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«Не говори глупостей, Давай поговорим о чем-нибудь другом»</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736058">
                <a:tc>
                  <a:txBody>
                    <a:bodyPr/>
                    <a:lstStyle/>
                    <a:p>
                      <a:pPr algn="just">
                        <a:lnSpc>
                          <a:spcPct val="115000"/>
                        </a:lnSpc>
                        <a:spcAft>
                          <a:spcPts val="1000"/>
                        </a:spcAft>
                      </a:pPr>
                      <a:r>
                        <a:rPr lang="ru-RU"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«Не говори глупостей, Давай поговорим о чем-нибудь другом»</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15000"/>
                        </a:lnSpc>
                        <a:spcAft>
                          <a:spcPts val="1000"/>
                        </a:spcAft>
                      </a:pPr>
                      <a:r>
                        <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«Расскажи мне, как ты себя чувствуешь. Я действительно хочу это  знать»</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just">
                        <a:lnSpc>
                          <a:spcPct val="115000"/>
                        </a:lnSpc>
                        <a:spcAft>
                          <a:spcPts val="1000"/>
                        </a:spcAft>
                      </a:pPr>
                      <a:r>
                        <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«Кто же может понять молодежь в наши дни»    «Никому не нужны чужие проблемы»</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370803">
                <a:tc>
                  <a:txBody>
                    <a:bodyPr/>
                    <a:lstStyle/>
                    <a:p>
                      <a:pPr algn="just">
                        <a:lnSpc>
                          <a:spcPct val="115000"/>
                        </a:lnSpc>
                        <a:spcAft>
                          <a:spcPts val="1000"/>
                        </a:spcAft>
                      </a:pPr>
                      <a:r>
                        <a:rPr lang="ru-RU"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«Я совершил ужасный поступок…»</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15000"/>
                        </a:lnSpc>
                        <a:spcAft>
                          <a:spcPts val="1000"/>
                        </a:spcAft>
                      </a:pPr>
                      <a:r>
                        <a:rPr lang="ru-RU"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«Давай сядем, поговорим об этом»</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15000"/>
                        </a:lnSpc>
                        <a:spcAft>
                          <a:spcPts val="1000"/>
                        </a:spcAft>
                      </a:pPr>
                      <a:r>
                        <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«Что посеешь, то и пожнешь!»</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981411">
                <a:tc>
                  <a:txBody>
                    <a:bodyPr/>
                    <a:lstStyle/>
                    <a:p>
                      <a:pPr>
                        <a:lnSpc>
                          <a:spcPct val="115000"/>
                        </a:lnSpc>
                        <a:spcAft>
                          <a:spcPts val="1000"/>
                        </a:spcAft>
                      </a:pPr>
                      <a:r>
                        <a:rPr lang="ru-RU"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 если у меня не получиться?»</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15000"/>
                        </a:lnSpc>
                        <a:spcAft>
                          <a:spcPts val="1000"/>
                        </a:spcAft>
                      </a:pPr>
                      <a:r>
                        <a:rPr lang="ru-RU"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«Если не получится, мы подумаем, как это сделать по-другому», «Если не получится, я буду знать, что ты сделал все возможное»</a:t>
                      </a:r>
                      <a:endParaRPr lang="ru-RU" sz="11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15000"/>
                        </a:lnSpc>
                        <a:spcAft>
                          <a:spcPts val="1000"/>
                        </a:spcAft>
                      </a:pPr>
                      <a:r>
                        <a:rPr lang="ru-RU"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«Если не получится – значит, ты недостаточно постарался!»</a:t>
                      </a:r>
                      <a:endParaRPr lang="ru-RU"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bl>
          </a:graphicData>
        </a:graphic>
      </p:graphicFrame>
    </p:spTree>
    <p:extLst>
      <p:ext uri="{BB962C8B-B14F-4D97-AF65-F5344CB8AC3E}">
        <p14:creationId xmlns:p14="http://schemas.microsoft.com/office/powerpoint/2010/main" val="122874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00200"/>
          </a:xfrm>
          <a:solidFill>
            <a:schemeClr val="tx2">
              <a:lumMod val="40000"/>
              <a:lumOff val="60000"/>
            </a:schemeClr>
          </a:solidFill>
        </p:spPr>
        <p:txBody>
          <a:bodyPr>
            <a:normAutofit/>
          </a:bodyPr>
          <a:lstStyle/>
          <a:p>
            <a:pPr>
              <a:lnSpc>
                <a:spcPct val="120000"/>
              </a:lnSpc>
              <a:spcBef>
                <a:spcPts val="0"/>
              </a:spcBef>
              <a:defRPr/>
            </a:pPr>
            <a:r>
              <a:rPr lang="ru-RU" sz="2400" b="1" dirty="0" smtClean="0">
                <a:solidFill>
                  <a:schemeClr val="tx1"/>
                </a:solidFill>
                <a:latin typeface="Times New Roman" pitchFamily="18" charset="0"/>
                <a:cs typeface="Times New Roman" pitchFamily="18" charset="0"/>
              </a:rPr>
              <a:t>Концепция развития системы профилактики безнадзорности и правонарушений несовершеннолетних на период до 2020 года</a:t>
            </a:r>
            <a:r>
              <a:rPr lang="ru-RU" altLang="ru-RU" sz="2400" b="1" dirty="0" smtClean="0">
                <a:solidFill>
                  <a:schemeClr val="tx1"/>
                </a:solidFill>
                <a:latin typeface="Times New Roman" pitchFamily="18" charset="0"/>
                <a:cs typeface="Times New Roman" pitchFamily="18" charset="0"/>
              </a:rPr>
              <a:t> </a:t>
            </a:r>
            <a:r>
              <a:rPr lang="ru-RU" altLang="ru-RU" sz="2400" dirty="0" smtClean="0">
                <a:solidFill>
                  <a:schemeClr val="tx1"/>
                </a:solidFill>
                <a:latin typeface="Times New Roman" pitchFamily="18" charset="0"/>
                <a:cs typeface="Times New Roman" pitchFamily="18" charset="0"/>
              </a:rPr>
              <a:t>(Распоряжение  Правительства РФ от 22.03.17 № </a:t>
            </a:r>
            <a:r>
              <a:rPr lang="ru-RU" altLang="ru-RU" sz="2400" dirty="0" smtClean="0">
                <a:solidFill>
                  <a:srgbClr val="002060"/>
                </a:solidFill>
                <a:latin typeface="Times New Roman" pitchFamily="18" charset="0"/>
                <a:cs typeface="Times New Roman" pitchFamily="18" charset="0"/>
              </a:rPr>
              <a:t>520-р)</a:t>
            </a:r>
            <a:endParaRPr lang="ru-RU" sz="2400" dirty="0" smtClean="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571612"/>
            <a:ext cx="9144000" cy="5286388"/>
          </a:xfrm>
        </p:spPr>
        <p:txBody>
          <a:bodyPr>
            <a:normAutofit fontScale="92500"/>
          </a:bodyPr>
          <a:lstStyle/>
          <a:p>
            <a:pPr>
              <a:buNone/>
            </a:pPr>
            <a:r>
              <a:rPr lang="ru-RU" dirty="0" smtClean="0">
                <a:solidFill>
                  <a:srgbClr val="002060"/>
                </a:solidFill>
                <a:latin typeface="Times New Roman" pitchFamily="18" charset="0"/>
                <a:cs typeface="Times New Roman" pitchFamily="18" charset="0"/>
              </a:rPr>
              <a:t>Меры по раннему выявлению и профилактике </a:t>
            </a:r>
            <a:r>
              <a:rPr lang="ru-RU" dirty="0" err="1" smtClean="0">
                <a:solidFill>
                  <a:srgbClr val="002060"/>
                </a:solidFill>
                <a:latin typeface="Times New Roman" pitchFamily="18" charset="0"/>
                <a:cs typeface="Times New Roman" pitchFamily="18" charset="0"/>
              </a:rPr>
              <a:t>девиантного</a:t>
            </a:r>
            <a:r>
              <a:rPr lang="ru-RU" dirty="0" smtClean="0">
                <a:solidFill>
                  <a:srgbClr val="002060"/>
                </a:solidFill>
                <a:latin typeface="Times New Roman" pitchFamily="18" charset="0"/>
                <a:cs typeface="Times New Roman" pitchFamily="18" charset="0"/>
              </a:rPr>
              <a:t> поведения несовершеннолетних предполагают:</a:t>
            </a:r>
          </a:p>
          <a:p>
            <a:r>
              <a:rPr lang="ru-RU" dirty="0" smtClean="0">
                <a:solidFill>
                  <a:srgbClr val="002060"/>
                </a:solidFill>
                <a:latin typeface="Times New Roman" pitchFamily="18" charset="0"/>
                <a:cs typeface="Times New Roman" pitchFamily="18" charset="0"/>
              </a:rPr>
              <a:t>реализацию комплекса мер по раннему выявлению и профилактике </a:t>
            </a:r>
            <a:r>
              <a:rPr lang="ru-RU" dirty="0" err="1" smtClean="0">
                <a:solidFill>
                  <a:srgbClr val="002060"/>
                </a:solidFill>
                <a:latin typeface="Times New Roman" pitchFamily="18" charset="0"/>
                <a:cs typeface="Times New Roman" pitchFamily="18" charset="0"/>
              </a:rPr>
              <a:t>девиантного</a:t>
            </a:r>
            <a:r>
              <a:rPr lang="ru-RU" dirty="0" smtClean="0">
                <a:solidFill>
                  <a:srgbClr val="002060"/>
                </a:solidFill>
                <a:latin typeface="Times New Roman" pitchFamily="18" charset="0"/>
                <a:cs typeface="Times New Roman" pitchFamily="18" charset="0"/>
              </a:rPr>
              <a:t> поведения несовершеннолетних (алкоголизм, </a:t>
            </a:r>
            <a:r>
              <a:rPr lang="ru-RU" dirty="0" err="1" smtClean="0">
                <a:solidFill>
                  <a:srgbClr val="002060"/>
                </a:solidFill>
                <a:latin typeface="Times New Roman" pitchFamily="18" charset="0"/>
                <a:cs typeface="Times New Roman" pitchFamily="18" charset="0"/>
              </a:rPr>
              <a:t>табакокурение</a:t>
            </a:r>
            <a:r>
              <a:rPr lang="ru-RU" dirty="0" smtClean="0">
                <a:solidFill>
                  <a:srgbClr val="002060"/>
                </a:solidFill>
                <a:latin typeface="Times New Roman" pitchFamily="18" charset="0"/>
                <a:cs typeface="Times New Roman" pitchFamily="18" charset="0"/>
              </a:rPr>
              <a:t>, потребление наркотических средств, психотропных веществ и их аналогов, а также новых потенциально опасных </a:t>
            </a:r>
            <a:r>
              <a:rPr lang="ru-RU" dirty="0" err="1" smtClean="0">
                <a:solidFill>
                  <a:srgbClr val="002060"/>
                </a:solidFill>
                <a:latin typeface="Times New Roman" pitchFamily="18" charset="0"/>
                <a:cs typeface="Times New Roman" pitchFamily="18" charset="0"/>
              </a:rPr>
              <a:t>психоактивных</a:t>
            </a:r>
            <a:r>
              <a:rPr lang="ru-RU" dirty="0" smtClean="0">
                <a:solidFill>
                  <a:srgbClr val="002060"/>
                </a:solidFill>
                <a:latin typeface="Times New Roman" pitchFamily="18" charset="0"/>
                <a:cs typeface="Times New Roman" pitchFamily="18" charset="0"/>
              </a:rPr>
              <a:t> веществ, суицидальное поведение, интернет-зависимость, агрессивное и опасное для жизни и здоровья поведение);</a:t>
            </a:r>
          </a:p>
        </p:txBody>
      </p:sp>
      <p:sp>
        <p:nvSpPr>
          <p:cNvPr id="23556" name="Нижний колонтитул 3"/>
          <p:cNvSpPr>
            <a:spLocks noGrp="1"/>
          </p:cNvSpPr>
          <p:nvPr>
            <p:ph type="ftr" sz="quarter" idx="11"/>
          </p:nvPr>
        </p:nvSpPr>
        <p:spPr>
          <a:noFill/>
        </p:spPr>
        <p:txBody>
          <a:bodyPr/>
          <a:lstStyle/>
          <a:p>
            <a:endParaRPr lang="ru-RU"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5416"/>
            <a:ext cx="9144000" cy="1196752"/>
          </a:xfrm>
          <a:ln/>
        </p:spPr>
        <p:style>
          <a:lnRef idx="2">
            <a:schemeClr val="accent2"/>
          </a:lnRef>
          <a:fillRef idx="1">
            <a:schemeClr val="lt1"/>
          </a:fillRef>
          <a:effectRef idx="0">
            <a:schemeClr val="accent2"/>
          </a:effectRef>
          <a:fontRef idx="minor">
            <a:schemeClr val="dk1"/>
          </a:fontRef>
        </p:style>
        <p:txBody>
          <a:bodyPr>
            <a:normAutofit/>
          </a:bodyPr>
          <a:lstStyle/>
          <a:p>
            <a:r>
              <a:rPr lang="ru-RU" sz="1800" b="1" dirty="0">
                <a:ln w="22225">
                  <a:solidFill>
                    <a:schemeClr val="accent2"/>
                  </a:solidFill>
                  <a:prstDash val="solid"/>
                </a:ln>
                <a:solidFill>
                  <a:schemeClr val="accent2">
                    <a:lumMod val="40000"/>
                    <a:lumOff val="60000"/>
                  </a:schemeClr>
                </a:solidFill>
              </a:rPr>
              <a:t>Ресурс СПТ: выявление </a:t>
            </a:r>
            <a:r>
              <a:rPr lang="ru-RU" sz="1800" b="1" dirty="0" err="1">
                <a:ln w="22225">
                  <a:solidFill>
                    <a:schemeClr val="accent2"/>
                  </a:solidFill>
                  <a:prstDash val="solid"/>
                </a:ln>
                <a:solidFill>
                  <a:schemeClr val="accent2">
                    <a:lumMod val="40000"/>
                    <a:lumOff val="60000"/>
                  </a:schemeClr>
                </a:solidFill>
              </a:rPr>
              <a:t>рискогенных</a:t>
            </a:r>
            <a:r>
              <a:rPr lang="ru-RU" sz="1800" b="1" dirty="0">
                <a:ln w="22225">
                  <a:solidFill>
                    <a:schemeClr val="accent2"/>
                  </a:solidFill>
                  <a:prstDash val="solid"/>
                </a:ln>
                <a:solidFill>
                  <a:schemeClr val="accent2">
                    <a:lumMod val="40000"/>
                    <a:lumOff val="60000"/>
                  </a:schemeClr>
                </a:solidFill>
              </a:rPr>
              <a:t> социально-психологических условий в целях организации ранней профилактики</a:t>
            </a:r>
          </a:p>
        </p:txBody>
      </p:sp>
      <p:graphicFrame>
        <p:nvGraphicFramePr>
          <p:cNvPr id="6" name="Объект 5"/>
          <p:cNvGraphicFramePr>
            <a:graphicFrameLocks noGrp="1"/>
          </p:cNvGraphicFramePr>
          <p:nvPr>
            <p:ph idx="1"/>
            <p:extLst/>
          </p:nvPr>
        </p:nvGraphicFramePr>
        <p:xfrm>
          <a:off x="107504" y="1737484"/>
          <a:ext cx="8928992" cy="4931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57200" y="980728"/>
            <a:ext cx="8229600" cy="646331"/>
          </a:xfrm>
          <a:prstGeom prst="rect">
            <a:avLst/>
          </a:prstGeom>
          <a:noFill/>
        </p:spPr>
        <p:txBody>
          <a:bodyPr wrap="square" rtlCol="0">
            <a:spAutoFit/>
          </a:bodyPr>
          <a:lstStyle/>
          <a:p>
            <a:pPr algn="ctr"/>
            <a:r>
              <a:rPr lang="ru-RU" dirty="0" smtClean="0">
                <a:solidFill>
                  <a:prstClr val="black"/>
                </a:solidFill>
              </a:rPr>
              <a:t>             </a:t>
            </a:r>
            <a:r>
              <a:rPr lang="ru-RU" b="1" dirty="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rPr>
              <a:t>Факторы риска (повышенный уровень)  –       диагностические ориентиры организации </a:t>
            </a:r>
            <a:r>
              <a:rPr lang="ru-RU" b="1" dirty="0" err="1"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rPr>
              <a:t>ВиПД</a:t>
            </a:r>
            <a:endParaRPr lang="ru-RU"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endParaRPr>
          </a:p>
        </p:txBody>
      </p:sp>
    </p:spTree>
    <p:extLst>
      <p:ext uri="{BB962C8B-B14F-4D97-AF65-F5344CB8AC3E}">
        <p14:creationId xmlns:p14="http://schemas.microsoft.com/office/powerpoint/2010/main" val="3804617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a:solidFill>
                  <a:srgbClr val="002060"/>
                </a:solidFill>
                <a:latin typeface="Times New Roman" panose="02020603050405020304" pitchFamily="18" charset="0"/>
                <a:cs typeface="Times New Roman" panose="02020603050405020304" pitchFamily="18" charset="0"/>
              </a:rPr>
              <a:t>ОБРАЗОВАТЕЛЬНЫЙ ТРЕК</a:t>
            </a:r>
            <a:br>
              <a:rPr lang="ru-RU" sz="1800" b="1" dirty="0">
                <a:solidFill>
                  <a:srgbClr val="002060"/>
                </a:solidFill>
                <a:latin typeface="Times New Roman" panose="02020603050405020304" pitchFamily="18" charset="0"/>
                <a:cs typeface="Times New Roman" panose="02020603050405020304" pitchFamily="18" charset="0"/>
              </a:rPr>
            </a:br>
            <a:r>
              <a:rPr lang="ru-RU" sz="1800" b="1" dirty="0">
                <a:solidFill>
                  <a:srgbClr val="002060"/>
                </a:solidFill>
                <a:latin typeface="Times New Roman" panose="02020603050405020304" pitchFamily="18" charset="0"/>
                <a:cs typeface="Times New Roman" panose="02020603050405020304" pitchFamily="18" charset="0"/>
              </a:rPr>
              <a:t>«Актуальные задачи организации и методического обеспечения профилактики правонарушений среди несовершеннолетних»</a:t>
            </a:r>
            <a:br>
              <a:rPr lang="ru-RU" sz="1800" b="1" dirty="0">
                <a:solidFill>
                  <a:srgbClr val="002060"/>
                </a:solidFill>
                <a:latin typeface="Times New Roman" panose="02020603050405020304" pitchFamily="18" charset="0"/>
                <a:cs typeface="Times New Roman" panose="02020603050405020304" pitchFamily="18" charset="0"/>
              </a:rPr>
            </a:br>
            <a:endParaRPr lang="ru-RU" sz="18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1600200"/>
            <a:ext cx="9036496" cy="5141168"/>
          </a:xfrm>
        </p:spPr>
        <p:txBody>
          <a:bodyPr>
            <a:normAutofit fontScale="40000" lnSpcReduction="20000"/>
          </a:bodyPr>
          <a:lstStyle/>
          <a:p>
            <a:pPr marL="0" indent="0" algn="just">
              <a:spcAft>
                <a:spcPts val="0"/>
              </a:spcAft>
              <a:buNone/>
              <a:tabLst>
                <a:tab pos="1741170" algn="l"/>
              </a:tabLst>
            </a:pPr>
            <a:r>
              <a:rPr lang="ru-RU" sz="4500" i="1" kern="50" dirty="0">
                <a:solidFill>
                  <a:srgbClr val="002060"/>
                </a:solidFill>
                <a:latin typeface="Times New Roman" panose="02020603050405020304" pitchFamily="18" charset="0"/>
                <a:ea typeface="Times New Roman" panose="02020603050405020304" pitchFamily="18" charset="0"/>
              </a:rPr>
              <a:t>Ведущий: </a:t>
            </a:r>
          </a:p>
          <a:p>
            <a:pPr marL="0" indent="0" algn="just">
              <a:spcAft>
                <a:spcPts val="0"/>
              </a:spcAft>
              <a:buNone/>
              <a:tabLst>
                <a:tab pos="1741170" algn="l"/>
              </a:tabLst>
            </a:pPr>
            <a:r>
              <a:rPr lang="ru-RU" sz="4500" b="1" i="1" kern="50" dirty="0">
                <a:solidFill>
                  <a:srgbClr val="002060"/>
                </a:solidFill>
                <a:latin typeface="Times New Roman" panose="02020603050405020304" pitchFamily="18" charset="0"/>
                <a:ea typeface="Times New Roman" panose="02020603050405020304" pitchFamily="18" charset="0"/>
              </a:rPr>
              <a:t>Афанасьева Наталья Владимировна</a:t>
            </a:r>
            <a:r>
              <a:rPr lang="ru-RU" sz="4500" i="1" kern="50" dirty="0">
                <a:solidFill>
                  <a:srgbClr val="002060"/>
                </a:solidFill>
                <a:latin typeface="Times New Roman" panose="02020603050405020304" pitchFamily="18" charset="0"/>
                <a:ea typeface="Times New Roman" panose="02020603050405020304" pitchFamily="18" charset="0"/>
              </a:rPr>
              <a:t>, доцент кафедры психологии и коррекционной педагогики АОУ ВО ДПО «ВИРО», кандидат психологических наук, доцент; главный внештатный педагог-психолог Вологодской области</a:t>
            </a:r>
          </a:p>
          <a:p>
            <a:pPr marL="0" indent="0" algn="just">
              <a:spcAft>
                <a:spcPts val="0"/>
              </a:spcAft>
              <a:buNone/>
              <a:tabLst>
                <a:tab pos="1741170" algn="l"/>
              </a:tabLst>
            </a:pPr>
            <a:r>
              <a:rPr lang="ru-RU" sz="4500" i="1" kern="50" dirty="0">
                <a:solidFill>
                  <a:srgbClr val="002060"/>
                </a:solidFill>
                <a:latin typeface="Times New Roman" panose="02020603050405020304" pitchFamily="18" charset="0"/>
                <a:ea typeface="Times New Roman" panose="02020603050405020304" pitchFamily="18" charset="0"/>
              </a:rPr>
              <a:t>Спикеры:</a:t>
            </a:r>
          </a:p>
          <a:p>
            <a:pPr marL="0" indent="0" algn="just">
              <a:spcAft>
                <a:spcPts val="0"/>
              </a:spcAft>
              <a:buNone/>
              <a:tabLst>
                <a:tab pos="1741170" algn="l"/>
              </a:tabLst>
            </a:pPr>
            <a:r>
              <a:rPr lang="ru-RU" sz="4500" b="1" i="1" kern="50" dirty="0">
                <a:solidFill>
                  <a:srgbClr val="002060"/>
                </a:solidFill>
                <a:latin typeface="Times New Roman" panose="02020603050405020304" pitchFamily="18" charset="0"/>
                <a:ea typeface="Times New Roman" panose="02020603050405020304" pitchFamily="18" charset="0"/>
              </a:rPr>
              <a:t>Кораблева Елена Эдуардовна</a:t>
            </a:r>
            <a:r>
              <a:rPr lang="ru-RU" sz="4500" i="1" kern="50" dirty="0">
                <a:solidFill>
                  <a:srgbClr val="002060"/>
                </a:solidFill>
                <a:latin typeface="Times New Roman" panose="02020603050405020304" pitchFamily="18" charset="0"/>
                <a:ea typeface="Times New Roman" panose="02020603050405020304" pitchFamily="18" charset="0"/>
              </a:rPr>
              <a:t>, заместитель директора МАОУ «Центр образования №32» </a:t>
            </a:r>
          </a:p>
          <a:p>
            <a:pPr marL="0" indent="0" algn="just">
              <a:spcAft>
                <a:spcPts val="0"/>
              </a:spcAft>
              <a:buNone/>
              <a:tabLst>
                <a:tab pos="1741170" algn="l"/>
              </a:tabLst>
            </a:pPr>
            <a:r>
              <a:rPr lang="ru-RU" sz="4500" i="1" kern="50" dirty="0">
                <a:solidFill>
                  <a:srgbClr val="002060"/>
                </a:solidFill>
                <a:latin typeface="Times New Roman" panose="02020603050405020304" pitchFamily="18" charset="0"/>
                <a:ea typeface="Times New Roman" panose="02020603050405020304" pitchFamily="18" charset="0"/>
              </a:rPr>
              <a:t>«Организационно-методическое обеспечение деятельности общеобразовательного учреждения по профилактике деструктивного поведения учащихся» </a:t>
            </a:r>
          </a:p>
          <a:p>
            <a:pPr marL="0" indent="0" algn="just">
              <a:spcAft>
                <a:spcPts val="0"/>
              </a:spcAft>
              <a:buNone/>
              <a:tabLst>
                <a:tab pos="1741170" algn="l"/>
              </a:tabLst>
            </a:pPr>
            <a:endParaRPr lang="ru-RU" sz="4500" i="1" kern="50" dirty="0">
              <a:solidFill>
                <a:srgbClr val="002060"/>
              </a:solidFill>
              <a:latin typeface="Times New Roman" panose="02020603050405020304" pitchFamily="18" charset="0"/>
              <a:ea typeface="Times New Roman" panose="02020603050405020304" pitchFamily="18" charset="0"/>
            </a:endParaRPr>
          </a:p>
          <a:p>
            <a:pPr marL="0" indent="0" algn="just">
              <a:spcAft>
                <a:spcPts val="0"/>
              </a:spcAft>
              <a:buNone/>
              <a:tabLst>
                <a:tab pos="1741170" algn="l"/>
              </a:tabLst>
            </a:pPr>
            <a:r>
              <a:rPr lang="ru-RU" sz="4500" b="1" i="1" kern="50" dirty="0" err="1" smtClean="0">
                <a:solidFill>
                  <a:srgbClr val="002060"/>
                </a:solidFill>
                <a:latin typeface="Times New Roman" panose="02020603050405020304" pitchFamily="18" charset="0"/>
                <a:ea typeface="Times New Roman" panose="02020603050405020304" pitchFamily="18" charset="0"/>
              </a:rPr>
              <a:t>Бойцева</a:t>
            </a:r>
            <a:r>
              <a:rPr lang="ru-RU" sz="4500" b="1" i="1" kern="50" dirty="0" smtClean="0">
                <a:solidFill>
                  <a:srgbClr val="002060"/>
                </a:solidFill>
                <a:latin typeface="Times New Roman" panose="02020603050405020304" pitchFamily="18" charset="0"/>
                <a:ea typeface="Times New Roman" panose="02020603050405020304" pitchFamily="18" charset="0"/>
              </a:rPr>
              <a:t> </a:t>
            </a:r>
            <a:r>
              <a:rPr lang="ru-RU" sz="4500" b="1" i="1" kern="50" dirty="0">
                <a:solidFill>
                  <a:srgbClr val="002060"/>
                </a:solidFill>
                <a:latin typeface="Times New Roman" panose="02020603050405020304" pitchFamily="18" charset="0"/>
                <a:ea typeface="Times New Roman" panose="02020603050405020304" pitchFamily="18" charset="0"/>
              </a:rPr>
              <a:t>Валентина </a:t>
            </a:r>
            <a:r>
              <a:rPr lang="ru-RU" sz="4500" b="1" i="1" kern="50" dirty="0" smtClean="0">
                <a:solidFill>
                  <a:srgbClr val="002060"/>
                </a:solidFill>
                <a:latin typeface="Times New Roman" panose="02020603050405020304" pitchFamily="18" charset="0"/>
                <a:ea typeface="Times New Roman" panose="02020603050405020304" pitchFamily="18" charset="0"/>
              </a:rPr>
              <a:t>Геннадьевна</a:t>
            </a:r>
            <a:r>
              <a:rPr lang="ru-RU" sz="4500" i="1" kern="50" dirty="0" smtClean="0">
                <a:solidFill>
                  <a:srgbClr val="002060"/>
                </a:solidFill>
                <a:latin typeface="Times New Roman" panose="02020603050405020304" pitchFamily="18" charset="0"/>
                <a:ea typeface="Times New Roman" panose="02020603050405020304" pitchFamily="18" charset="0"/>
              </a:rPr>
              <a:t>, </a:t>
            </a:r>
            <a:r>
              <a:rPr lang="ru-RU" sz="4500" i="1" kern="50" dirty="0">
                <a:solidFill>
                  <a:srgbClr val="002060"/>
                </a:solidFill>
                <a:latin typeface="Times New Roman" panose="02020603050405020304" pitchFamily="18" charset="0"/>
                <a:ea typeface="Times New Roman" panose="02020603050405020304" pitchFamily="18" charset="0"/>
              </a:rPr>
              <a:t>педагог-психолог	МАОУ «Центр образования №12 </a:t>
            </a:r>
          </a:p>
          <a:p>
            <a:pPr marL="0" indent="0" algn="just">
              <a:spcAft>
                <a:spcPts val="0"/>
              </a:spcAft>
              <a:buNone/>
              <a:tabLst>
                <a:tab pos="1741170" algn="l"/>
              </a:tabLst>
            </a:pPr>
            <a:r>
              <a:rPr lang="ru-RU" sz="4500" i="1" kern="50" dirty="0">
                <a:solidFill>
                  <a:srgbClr val="002060"/>
                </a:solidFill>
                <a:latin typeface="Times New Roman" panose="02020603050405020304" pitchFamily="18" charset="0"/>
                <a:ea typeface="Times New Roman" panose="02020603050405020304" pitchFamily="18" charset="0"/>
              </a:rPr>
              <a:t>«Работа службы комплексного сопровождения по профилактике деструктивного поведения учащихся»</a:t>
            </a:r>
          </a:p>
          <a:p>
            <a:pPr marL="0" indent="0" algn="just">
              <a:spcAft>
                <a:spcPts val="0"/>
              </a:spcAft>
              <a:buNone/>
              <a:tabLst>
                <a:tab pos="1741170" algn="l"/>
              </a:tabLst>
            </a:pPr>
            <a:endParaRPr lang="ru-RU" sz="4500" i="1" kern="50" dirty="0">
              <a:solidFill>
                <a:srgbClr val="002060"/>
              </a:solidFill>
              <a:latin typeface="Times New Roman" panose="02020603050405020304" pitchFamily="18" charset="0"/>
              <a:ea typeface="Times New Roman" panose="02020603050405020304" pitchFamily="18" charset="0"/>
            </a:endParaRPr>
          </a:p>
          <a:p>
            <a:pPr marL="0" indent="0" algn="just">
              <a:spcAft>
                <a:spcPts val="0"/>
              </a:spcAft>
              <a:buNone/>
              <a:tabLst>
                <a:tab pos="1741170" algn="l"/>
              </a:tabLst>
            </a:pPr>
            <a:r>
              <a:rPr lang="ru-RU" sz="4500" b="1" i="1" kern="50" dirty="0">
                <a:solidFill>
                  <a:srgbClr val="002060"/>
                </a:solidFill>
                <a:latin typeface="Times New Roman" panose="02020603050405020304" pitchFamily="18" charset="0"/>
                <a:ea typeface="Times New Roman" panose="02020603050405020304" pitchFamily="18" charset="0"/>
              </a:rPr>
              <a:t>Горбунова Вера Александровна</a:t>
            </a:r>
            <a:r>
              <a:rPr lang="ru-RU" sz="4500" i="1" kern="50" dirty="0">
                <a:solidFill>
                  <a:srgbClr val="002060"/>
                </a:solidFill>
                <a:latin typeface="Times New Roman" panose="02020603050405020304" pitchFamily="18" charset="0"/>
                <a:ea typeface="Times New Roman" panose="02020603050405020304" pitchFamily="18" charset="0"/>
              </a:rPr>
              <a:t>, социальный педагог МАОУ «Средняя общеобразовательная школа №17</a:t>
            </a:r>
          </a:p>
          <a:p>
            <a:pPr marL="0" indent="0" algn="just">
              <a:spcAft>
                <a:spcPts val="0"/>
              </a:spcAft>
              <a:buNone/>
              <a:tabLst>
                <a:tab pos="1741170" algn="l"/>
              </a:tabLst>
            </a:pPr>
            <a:r>
              <a:rPr lang="ru-RU" sz="4500" i="1" kern="50" dirty="0">
                <a:solidFill>
                  <a:srgbClr val="002060"/>
                </a:solidFill>
                <a:latin typeface="Times New Roman" panose="02020603050405020304" pitchFamily="18" charset="0"/>
                <a:ea typeface="Times New Roman" panose="02020603050405020304" pitchFamily="18" charset="0"/>
              </a:rPr>
              <a:t>«Составление индивидуального плана сопровождения учеников с отклоняющимся поведением» план сопровождения как основа взаимодействия</a:t>
            </a:r>
          </a:p>
          <a:p>
            <a:endParaRPr lang="ru-RU" dirty="0"/>
          </a:p>
        </p:txBody>
      </p:sp>
    </p:spTree>
    <p:extLst>
      <p:ext uri="{BB962C8B-B14F-4D97-AF65-F5344CB8AC3E}">
        <p14:creationId xmlns:p14="http://schemas.microsoft.com/office/powerpoint/2010/main" val="363342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noAutofit/>
          </a:bodyPr>
          <a:lstStyle/>
          <a:p>
            <a:r>
              <a:rPr lang="ru-RU" altLang="ru-RU" sz="1800" b="1" dirty="0" smtClean="0">
                <a:solidFill>
                  <a:srgbClr val="002060"/>
                </a:solidFill>
                <a:latin typeface="Times New Roman" panose="02020603050405020304" pitchFamily="18" charset="0"/>
                <a:cs typeface="Times New Roman" panose="02020603050405020304" pitchFamily="18" charset="0"/>
              </a:rPr>
              <a:t>Алгоритм действий педагогического коллектива образовательной организации при выявлении несовершеннолетнего, находящегося в социально опасном положении (ИП ДО ВО от 11.06.2020 №ИХ.20-5000/29)</a:t>
            </a:r>
            <a:br>
              <a:rPr lang="ru-RU" altLang="ru-RU" sz="1800" b="1" dirty="0" smtClean="0">
                <a:solidFill>
                  <a:srgbClr val="002060"/>
                </a:solidFill>
                <a:latin typeface="Times New Roman" panose="02020603050405020304" pitchFamily="18" charset="0"/>
                <a:cs typeface="Times New Roman" panose="02020603050405020304" pitchFamily="18" charset="0"/>
              </a:rPr>
            </a:br>
            <a:endParaRPr lang="ru-RU" altLang="ru-RU" sz="1800" b="1" dirty="0" smtClean="0">
              <a:solidFill>
                <a:srgbClr val="002060"/>
              </a:solidFill>
              <a:latin typeface="Times New Roman" panose="02020603050405020304" pitchFamily="18" charset="0"/>
              <a:cs typeface="Times New Roman" panose="02020603050405020304" pitchFamily="18" charset="0"/>
            </a:endParaRPr>
          </a:p>
        </p:txBody>
      </p:sp>
      <p:sp>
        <p:nvSpPr>
          <p:cNvPr id="7171" name="Объект 2"/>
          <p:cNvSpPr>
            <a:spLocks noGrp="1"/>
          </p:cNvSpPr>
          <p:nvPr>
            <p:ph idx="1"/>
          </p:nvPr>
        </p:nvSpPr>
        <p:spPr/>
        <p:txBody>
          <a:bodyPr/>
          <a:lstStyle/>
          <a:p>
            <a:pPr algn="just">
              <a:lnSpc>
                <a:spcPct val="107000"/>
              </a:lnSpc>
              <a:spcAft>
                <a:spcPts val="800"/>
              </a:spcAft>
            </a:pPr>
            <a:r>
              <a:rPr lang="ru-RU" altLang="ru-RU" sz="2000" dirty="0" smtClean="0">
                <a:solidFill>
                  <a:srgbClr val="002060"/>
                </a:solidFill>
                <a:latin typeface="Times New Roman" panose="02020603050405020304" pitchFamily="18" charset="0"/>
                <a:cs typeface="Times New Roman" panose="02020603050405020304" pitchFamily="18" charset="0"/>
              </a:rPr>
              <a:t>Определяет порядок действий, в том числе по поводу случаев, требующих экстренного реагирования (они представлены в алгоритме), предусматривает в целях координации деятельности назначение куратора случая, рассмотрение случая на заседании психолого-педагогического (педагогического) консилиума, привлечение специалистов системы профилактики СОП вне образовательной организации, вынесение решения проблемы на уровень межведомственного взаимодействия.</a:t>
            </a:r>
          </a:p>
          <a:p>
            <a:pPr algn="just">
              <a:lnSpc>
                <a:spcPct val="107000"/>
              </a:lnSpc>
              <a:spcAft>
                <a:spcPts val="800"/>
              </a:spcAft>
            </a:pPr>
            <a:r>
              <a:rPr lang="ru-RU" altLang="ru-RU" sz="2000" dirty="0" smtClean="0">
                <a:solidFill>
                  <a:srgbClr val="002060"/>
                </a:solidFill>
                <a:latin typeface="Times New Roman" panose="02020603050405020304" pitchFamily="18" charset="0"/>
                <a:cs typeface="Times New Roman" panose="02020603050405020304" pitchFamily="18" charset="0"/>
              </a:rPr>
              <a:t>Определяется состав педагогических работников, участвующих в работе со случаем СОП, составляется план работы и план проведения мини педсоветов по ведению случая СОП</a:t>
            </a:r>
          </a:p>
          <a:p>
            <a:endParaRPr lang="ru-RU" altLang="ru-RU" dirty="0" smtClean="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8051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57158" y="1643050"/>
            <a:ext cx="8501090" cy="4108459"/>
          </a:xfrm>
          <a:prstGeom prst="rect">
            <a:avLst/>
          </a:prstGeom>
          <a:noFill/>
          <a:ln w="9525">
            <a:noFill/>
            <a:miter lim="800000"/>
            <a:headEnd/>
            <a:tailEnd/>
          </a:ln>
          <a:effectLst/>
        </p:spPr>
      </p:pic>
      <p:sp>
        <p:nvSpPr>
          <p:cNvPr id="5" name="Заголовок 4"/>
          <p:cNvSpPr>
            <a:spLocks noGrp="1"/>
          </p:cNvSpPr>
          <p:nvPr>
            <p:ph type="title"/>
          </p:nvPr>
        </p:nvSpPr>
        <p:spPr/>
        <p:txBody>
          <a:bodyPr>
            <a:noAutofit/>
          </a:bodyPr>
          <a:lstStyle/>
          <a:p>
            <a:r>
              <a:rPr lang="ru-RU" sz="2800" b="1" dirty="0" smtClean="0">
                <a:solidFill>
                  <a:srgbClr val="002060"/>
                </a:solidFill>
                <a:latin typeface="Times New Roman" pitchFamily="18" charset="0"/>
                <a:cs typeface="Times New Roman" pitchFamily="18" charset="0"/>
              </a:rPr>
              <a:t>Виртуальный методический кабинет</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психолого-педагогического сопровождения региональной системы образования</a:t>
            </a:r>
            <a:endParaRPr lang="ru-RU" sz="2800"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3071802" y="5929330"/>
            <a:ext cx="3102901" cy="461665"/>
          </a:xfrm>
          <a:prstGeom prst="rect">
            <a:avLst/>
          </a:prstGeom>
        </p:spPr>
        <p:txBody>
          <a:bodyPr wrap="none">
            <a:spAutoFit/>
          </a:bodyPr>
          <a:lstStyle/>
          <a:p>
            <a:r>
              <a:rPr lang="en-US" sz="2400" b="1" dirty="0" smtClean="0">
                <a:solidFill>
                  <a:srgbClr val="002060"/>
                </a:solidFill>
                <a:latin typeface="Times New Roman" pitchFamily="18" charset="0"/>
                <a:cs typeface="Times New Roman" pitchFamily="18" charset="0"/>
              </a:rPr>
              <a:t>http://psy.viro.edu.ru/</a:t>
            </a:r>
            <a:endParaRPr lang="ru-RU"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09808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57224" y="1928802"/>
            <a:ext cx="7875297" cy="984885"/>
          </a:xfrm>
          <a:prstGeom prst="rect">
            <a:avLst/>
          </a:prstGeom>
          <a:noFill/>
        </p:spPr>
        <p:txBody>
          <a:bodyPr wrap="square">
            <a:spAutoFit/>
          </a:bodyPr>
          <a:lstStyle/>
          <a:p>
            <a:pPr algn="ctr">
              <a:defRPr/>
            </a:pPr>
            <a:endParaRPr lang="ru-RU" sz="2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defRPr/>
            </a:pPr>
            <a:endParaRPr lang="ru-RU" sz="1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defRPr/>
            </a:pPr>
            <a:endParaRPr lang="ru-RU"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 name="Прямоугольник 1"/>
          <p:cNvSpPr/>
          <p:nvPr/>
        </p:nvSpPr>
        <p:spPr>
          <a:xfrm>
            <a:off x="762000" y="3962400"/>
            <a:ext cx="7310462" cy="1283428"/>
          </a:xfrm>
          <a:prstGeom prst="rect">
            <a:avLst/>
          </a:prstGeom>
        </p:spPr>
        <p:txBody>
          <a:bodyPr wrap="square">
            <a:spAutoFit/>
          </a:bodyPr>
          <a:lstStyle/>
          <a:p>
            <a:pPr algn="ctr" eaLnBrk="0" fontAlgn="auto" hangingPunct="0">
              <a:lnSpc>
                <a:spcPct val="110000"/>
              </a:lnSpc>
              <a:spcBef>
                <a:spcPct val="50000"/>
              </a:spcBef>
              <a:spcAft>
                <a:spcPts val="0"/>
              </a:spcAft>
              <a:defRPr/>
            </a:pPr>
            <a:endParaRPr lang="ru-RU" altLang="ru-RU" b="1" kern="0" dirty="0" smtClean="0">
              <a:solidFill>
                <a:srgbClr val="002060"/>
              </a:solidFill>
              <a:latin typeface="Times New Roman" panose="02020603050405020304" pitchFamily="18" charset="0"/>
              <a:cs typeface="Times New Roman" panose="02020603050405020304" pitchFamily="18" charset="0"/>
            </a:endParaRPr>
          </a:p>
          <a:p>
            <a:pPr algn="ctr" eaLnBrk="0" fontAlgn="auto" hangingPunct="0">
              <a:lnSpc>
                <a:spcPct val="110000"/>
              </a:lnSpc>
              <a:spcBef>
                <a:spcPct val="50000"/>
              </a:spcBef>
              <a:spcAft>
                <a:spcPts val="0"/>
              </a:spcAft>
              <a:defRPr/>
            </a:pPr>
            <a:r>
              <a:rPr lang="ru-RU" altLang="ru-RU" b="1" kern="0" dirty="0" smtClean="0">
                <a:solidFill>
                  <a:srgbClr val="002060"/>
                </a:solidFill>
                <a:latin typeface="Times New Roman" panose="02020603050405020304" pitchFamily="18" charset="0"/>
                <a:cs typeface="Times New Roman" panose="02020603050405020304" pitchFamily="18" charset="0"/>
              </a:rPr>
              <a:t>т. 75-30-12</a:t>
            </a:r>
            <a:endParaRPr lang="ru-RU" altLang="ru-RU" b="1" kern="0" dirty="0">
              <a:solidFill>
                <a:srgbClr val="002060"/>
              </a:solidFill>
              <a:latin typeface="Times New Roman" panose="02020603050405020304" pitchFamily="18" charset="0"/>
              <a:cs typeface="Times New Roman" panose="02020603050405020304" pitchFamily="18" charset="0"/>
            </a:endParaRPr>
          </a:p>
          <a:p>
            <a:pPr algn="ctr" eaLnBrk="0" fontAlgn="auto" hangingPunct="0">
              <a:lnSpc>
                <a:spcPct val="110000"/>
              </a:lnSpc>
              <a:spcBef>
                <a:spcPct val="50000"/>
              </a:spcBef>
              <a:spcAft>
                <a:spcPts val="0"/>
              </a:spcAft>
              <a:defRPr/>
            </a:pPr>
            <a:r>
              <a:rPr lang="en-US" altLang="ru-RU" b="1" kern="0" dirty="0">
                <a:solidFill>
                  <a:srgbClr val="002060"/>
                </a:solidFill>
                <a:latin typeface="Times New Roman" panose="02020603050405020304" pitchFamily="18" charset="0"/>
                <a:cs typeface="Times New Roman" panose="02020603050405020304" pitchFamily="18" charset="0"/>
              </a:rPr>
              <a:t>centr-pps@viro.edu.ru</a:t>
            </a:r>
            <a:endParaRPr lang="ru-RU" altLang="ru-RU" b="1" kern="0" dirty="0">
              <a:solidFill>
                <a:srgbClr val="002060"/>
              </a:solidFill>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3" cstate="print"/>
          <a:srcRect/>
          <a:stretch>
            <a:fillRect/>
          </a:stretch>
        </p:blipFill>
        <p:spPr bwMode="auto">
          <a:xfrm>
            <a:off x="571472" y="571480"/>
            <a:ext cx="1950259" cy="1857388"/>
          </a:xfrm>
          <a:prstGeom prst="rect">
            <a:avLst/>
          </a:prstGeom>
          <a:solidFill>
            <a:schemeClr val="accent1">
              <a:lumMod val="20000"/>
              <a:lumOff val="80000"/>
            </a:schemeClr>
          </a:solidFill>
          <a:ln w="9525">
            <a:noFill/>
            <a:miter lim="800000"/>
            <a:headEnd/>
            <a:tailEnd/>
          </a:ln>
          <a:effectLst/>
        </p:spPr>
      </p:pic>
      <p:sp>
        <p:nvSpPr>
          <p:cNvPr id="7" name="Прямоугольник 6"/>
          <p:cNvSpPr/>
          <p:nvPr/>
        </p:nvSpPr>
        <p:spPr>
          <a:xfrm>
            <a:off x="971600" y="3212976"/>
            <a:ext cx="7562727" cy="523220"/>
          </a:xfrm>
          <a:prstGeom prst="rect">
            <a:avLst/>
          </a:prstGeom>
          <a:noFill/>
        </p:spPr>
        <p:txBody>
          <a:bodyPr wrap="square" lIns="91440" tIns="45720" rIns="91440" bIns="45720">
            <a:spAutoFit/>
          </a:bodyPr>
          <a:lstStyle/>
          <a:p>
            <a:pPr algn="ctr"/>
            <a:r>
              <a:rPr lang="ru-RU" sz="28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Спасибо за внимание!</a:t>
            </a:r>
          </a:p>
        </p:txBody>
      </p:sp>
      <p:pic>
        <p:nvPicPr>
          <p:cNvPr id="3" name="Рисунок 2"/>
          <p:cNvPicPr>
            <a:picLocks noChangeAspect="1"/>
          </p:cNvPicPr>
          <p:nvPr/>
        </p:nvPicPr>
        <p:blipFill>
          <a:blip r:embed="rId4"/>
          <a:stretch>
            <a:fillRect/>
          </a:stretch>
        </p:blipFill>
        <p:spPr>
          <a:xfrm>
            <a:off x="3131840" y="260648"/>
            <a:ext cx="5600681" cy="259831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ru-RU" dirty="0" err="1" smtClean="0">
                <a:solidFill>
                  <a:srgbClr val="002060"/>
                </a:solidFill>
                <a:latin typeface="Times New Roman" pitchFamily="18" charset="0"/>
                <a:cs typeface="Times New Roman" pitchFamily="18" charset="0"/>
              </a:rPr>
              <a:t>Делинквентность</a:t>
            </a:r>
            <a:endParaRPr lang="ru-RU" dirty="0"/>
          </a:p>
        </p:txBody>
      </p:sp>
      <p:graphicFrame>
        <p:nvGraphicFramePr>
          <p:cNvPr id="4" name="Содержимое 3"/>
          <p:cNvGraphicFramePr>
            <a:graphicFrameLocks noGrp="1"/>
          </p:cNvGraphicFramePr>
          <p:nvPr>
            <p:ph idx="1"/>
          </p:nvPr>
        </p:nvGraphicFramePr>
        <p:xfrm>
          <a:off x="457200" y="1600200"/>
          <a:ext cx="8229600" cy="4358640"/>
        </p:xfrm>
        <a:graphic>
          <a:graphicData uri="http://schemas.openxmlformats.org/drawingml/2006/table">
            <a:tbl>
              <a:tblPr firstRow="1" bandRow="1">
                <a:tableStyleId>{5C22544A-7EE6-4342-B048-85BDC9FD1C3A}</a:tableStyleId>
              </a:tblPr>
              <a:tblGrid>
                <a:gridCol w="8229600"/>
              </a:tblGrid>
              <a:tr h="370840">
                <a:tc>
                  <a:txBody>
                    <a:bodyPr/>
                    <a:lstStyle/>
                    <a:p>
                      <a:r>
                        <a:rPr lang="ru-RU" sz="3200" b="0" dirty="0" smtClean="0">
                          <a:solidFill>
                            <a:srgbClr val="002060"/>
                          </a:solidFill>
                          <a:latin typeface="Times New Roman" pitchFamily="18" charset="0"/>
                          <a:cs typeface="Times New Roman" pitchFamily="18" charset="0"/>
                        </a:rPr>
                        <a:t>Противоправные действия против людей</a:t>
                      </a:r>
                      <a:endParaRPr lang="ru-RU" sz="3200" b="0" dirty="0"/>
                    </a:p>
                  </a:txBody>
                  <a:tcPr>
                    <a:solidFill>
                      <a:schemeClr val="tx2">
                        <a:lumMod val="20000"/>
                        <a:lumOff val="80000"/>
                      </a:schemeClr>
                    </a:solidFill>
                  </a:tcPr>
                </a:tc>
              </a:tr>
              <a:tr h="370840">
                <a:tc>
                  <a:txBody>
                    <a:bodyPr/>
                    <a:lstStyle/>
                    <a:p>
                      <a:r>
                        <a:rPr lang="ru-RU" sz="3200" dirty="0" smtClean="0">
                          <a:solidFill>
                            <a:srgbClr val="002060"/>
                          </a:solidFill>
                          <a:latin typeface="Times New Roman" pitchFamily="18" charset="0"/>
                          <a:cs typeface="Times New Roman" pitchFamily="18" charset="0"/>
                        </a:rPr>
                        <a:t>Противоправные действия против собственности</a:t>
                      </a:r>
                      <a:endParaRPr lang="ru-RU" sz="3200" dirty="0"/>
                    </a:p>
                  </a:txBody>
                  <a:tcPr/>
                </a:tc>
              </a:tr>
              <a:tr h="370840">
                <a:tc>
                  <a:txBody>
                    <a:bodyPr/>
                    <a:lstStyle/>
                    <a:p>
                      <a:r>
                        <a:rPr lang="ru-RU" sz="3200" dirty="0" smtClean="0">
                          <a:solidFill>
                            <a:srgbClr val="002060"/>
                          </a:solidFill>
                          <a:latin typeface="Times New Roman" pitchFamily="18" charset="0"/>
                          <a:cs typeface="Times New Roman" pitchFamily="18" charset="0"/>
                        </a:rPr>
                        <a:t>Противоправные действия, связанные с наркотиками</a:t>
                      </a:r>
                      <a:endParaRPr lang="ru-RU" sz="3200" dirty="0"/>
                    </a:p>
                  </a:txBody>
                  <a:tcPr/>
                </a:tc>
              </a:tr>
              <a:tr h="370840">
                <a:tc>
                  <a:txBody>
                    <a:bodyPr/>
                    <a:lstStyle/>
                    <a:p>
                      <a:r>
                        <a:rPr lang="ru-RU" sz="3200" dirty="0" smtClean="0">
                          <a:solidFill>
                            <a:srgbClr val="002060"/>
                          </a:solidFill>
                          <a:latin typeface="Times New Roman" pitchFamily="18" charset="0"/>
                          <a:cs typeface="Times New Roman" pitchFamily="18" charset="0"/>
                        </a:rPr>
                        <a:t>Противоправные действия  против общественного порядка</a:t>
                      </a:r>
                      <a:endParaRPr lang="ru-RU" sz="3200" dirty="0"/>
                    </a:p>
                  </a:txBody>
                  <a:tcPr/>
                </a:tc>
              </a:tr>
              <a:tr h="370840">
                <a:tc>
                  <a:txBody>
                    <a:bodyPr/>
                    <a:lstStyle/>
                    <a:p>
                      <a:pPr marL="0" indent="0">
                        <a:buNone/>
                      </a:pPr>
                      <a:r>
                        <a:rPr lang="ru-RU" sz="3200" dirty="0" smtClean="0">
                          <a:solidFill>
                            <a:srgbClr val="002060"/>
                          </a:solidFill>
                          <a:latin typeface="Times New Roman" pitchFamily="18" charset="0"/>
                          <a:cs typeface="Times New Roman" pitchFamily="18" charset="0"/>
                        </a:rPr>
                        <a:t>Статусные правонарушения</a:t>
                      </a:r>
                      <a:endParaRPr lang="ru-RU" sz="3200" dirty="0">
                        <a:solidFill>
                          <a:srgbClr val="002060"/>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fontScale="90000"/>
          </a:bodyPr>
          <a:lstStyle/>
          <a:p>
            <a:r>
              <a:rPr lang="ru-RU" dirty="0" smtClean="0">
                <a:solidFill>
                  <a:srgbClr val="002060"/>
                </a:solidFill>
                <a:latin typeface="Times New Roman" pitchFamily="18" charset="0"/>
                <a:cs typeface="Times New Roman" pitchFamily="18" charset="0"/>
              </a:rPr>
              <a:t>Факторы риска </a:t>
            </a:r>
            <a:r>
              <a:rPr lang="ru-RU" dirty="0" err="1" smtClean="0">
                <a:solidFill>
                  <a:srgbClr val="002060"/>
                </a:solidFill>
                <a:latin typeface="Times New Roman" pitchFamily="18" charset="0"/>
                <a:cs typeface="Times New Roman" pitchFamily="18" charset="0"/>
              </a:rPr>
              <a:t>дезадаптации</a:t>
            </a:r>
            <a:r>
              <a:rPr lang="ru-RU" dirty="0" smtClean="0">
                <a:solidFill>
                  <a:srgbClr val="002060"/>
                </a:solidFill>
                <a:latin typeface="Times New Roman" pitchFamily="18" charset="0"/>
                <a:cs typeface="Times New Roman" pitchFamily="18" charset="0"/>
              </a:rPr>
              <a:t> </a:t>
            </a:r>
            <a:br>
              <a:rPr lang="ru-RU" dirty="0" smtClean="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3600" dirty="0" smtClean="0">
                <a:solidFill>
                  <a:srgbClr val="002060"/>
                </a:solidFill>
                <a:latin typeface="Times New Roman" pitchFamily="18" charset="0"/>
                <a:cs typeface="Times New Roman" pitchFamily="18" charset="0"/>
              </a:rPr>
              <a:t>Медико-биологические факторы</a:t>
            </a:r>
          </a:p>
          <a:p>
            <a:r>
              <a:rPr lang="ru-RU" sz="3600" dirty="0" smtClean="0">
                <a:solidFill>
                  <a:srgbClr val="002060"/>
                </a:solidFill>
                <a:latin typeface="Times New Roman" pitchFamily="18" charset="0"/>
                <a:cs typeface="Times New Roman" pitchFamily="18" charset="0"/>
              </a:rPr>
              <a:t>Педагогические предпосылки</a:t>
            </a:r>
          </a:p>
          <a:p>
            <a:r>
              <a:rPr lang="ru-RU" sz="3600" dirty="0" smtClean="0">
                <a:solidFill>
                  <a:srgbClr val="002060"/>
                </a:solidFill>
                <a:latin typeface="Times New Roman" pitchFamily="18" charset="0"/>
                <a:cs typeface="Times New Roman" pitchFamily="18" charset="0"/>
              </a:rPr>
              <a:t>Фактор семейного воспитания</a:t>
            </a:r>
          </a:p>
          <a:p>
            <a:r>
              <a:rPr lang="ru-RU" sz="3600" dirty="0" smtClean="0">
                <a:solidFill>
                  <a:srgbClr val="002060"/>
                </a:solidFill>
                <a:latin typeface="Times New Roman" pitchFamily="18" charset="0"/>
                <a:cs typeface="Times New Roman" pitchFamily="18" charset="0"/>
              </a:rPr>
              <a:t>Индивидуально-психологические особенности</a:t>
            </a:r>
            <a:endParaRPr lang="ru-RU" sz="3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a:bodyPr>
          <a:lstStyle/>
          <a:p>
            <a:r>
              <a:rPr lang="ru-RU" sz="3200" b="1" dirty="0" smtClean="0">
                <a:solidFill>
                  <a:srgbClr val="002060"/>
                </a:solidFill>
                <a:latin typeface="Times New Roman" pitchFamily="18" charset="0"/>
                <a:cs typeface="Times New Roman" pitchFamily="18" charset="0"/>
              </a:rPr>
              <a:t>5 групп подростков-правонарушителей</a:t>
            </a:r>
            <a:br>
              <a:rPr lang="ru-RU" sz="3200" b="1" dirty="0" smtClean="0">
                <a:solidFill>
                  <a:srgbClr val="002060"/>
                </a:solidFill>
                <a:latin typeface="Times New Roman" pitchFamily="18" charset="0"/>
                <a:cs typeface="Times New Roman" pitchFamily="18" charset="0"/>
              </a:rPr>
            </a:br>
            <a:r>
              <a:rPr lang="ru-RU" sz="3200" b="1" dirty="0" err="1" smtClean="0">
                <a:solidFill>
                  <a:srgbClr val="002060"/>
                </a:solidFill>
                <a:latin typeface="Times New Roman" pitchFamily="18" charset="0"/>
                <a:cs typeface="Times New Roman" pitchFamily="18" charset="0"/>
              </a:rPr>
              <a:t>Фельдштейн</a:t>
            </a:r>
            <a:r>
              <a:rPr lang="ru-RU" sz="3200" b="1" dirty="0" smtClean="0">
                <a:solidFill>
                  <a:srgbClr val="002060"/>
                </a:solidFill>
                <a:latin typeface="Times New Roman" pitchFamily="18" charset="0"/>
                <a:cs typeface="Times New Roman" pitchFamily="18" charset="0"/>
              </a:rPr>
              <a:t>, Д.И., 1978</a:t>
            </a:r>
            <a:endParaRPr lang="ru-RU" sz="32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r>
              <a:rPr lang="ru-RU" dirty="0" smtClean="0">
                <a:solidFill>
                  <a:srgbClr val="002060"/>
                </a:solidFill>
                <a:latin typeface="Times New Roman" pitchFamily="18" charset="0"/>
                <a:cs typeface="Times New Roman" pitchFamily="18" charset="0"/>
              </a:rPr>
              <a:t>1 гр. Подростки с примитивными, аморальными потребностями и </a:t>
            </a:r>
            <a:r>
              <a:rPr lang="ru-RU" dirty="0" err="1" smtClean="0">
                <a:solidFill>
                  <a:srgbClr val="002060"/>
                </a:solidFill>
                <a:latin typeface="Times New Roman" pitchFamily="18" charset="0"/>
                <a:cs typeface="Times New Roman" pitchFamily="18" charset="0"/>
              </a:rPr>
              <a:t>антиобщественнымии</a:t>
            </a:r>
            <a:r>
              <a:rPr lang="ru-RU" dirty="0" smtClean="0">
                <a:solidFill>
                  <a:srgbClr val="002060"/>
                </a:solidFill>
                <a:latin typeface="Times New Roman" pitchFamily="18" charset="0"/>
                <a:cs typeface="Times New Roman" pitchFamily="18" charset="0"/>
              </a:rPr>
              <a:t> взглядами и представлениями</a:t>
            </a:r>
          </a:p>
          <a:p>
            <a:r>
              <a:rPr lang="ru-RU" dirty="0" smtClean="0">
                <a:solidFill>
                  <a:srgbClr val="002060"/>
                </a:solidFill>
                <a:latin typeface="Times New Roman" pitchFamily="18" charset="0"/>
                <a:cs typeface="Times New Roman" pitchFamily="18" charset="0"/>
              </a:rPr>
              <a:t>2 гр</a:t>
            </a:r>
            <a:r>
              <a:rPr lang="ru-RU" dirty="0">
                <a:solidFill>
                  <a:srgbClr val="002060"/>
                </a:solidFill>
                <a:latin typeface="Times New Roman" pitchFamily="18" charset="0"/>
                <a:cs typeface="Times New Roman" pitchFamily="18" charset="0"/>
              </a:rPr>
              <a:t>. Подростки </a:t>
            </a:r>
            <a:r>
              <a:rPr lang="ru-RU" dirty="0" smtClean="0">
                <a:solidFill>
                  <a:srgbClr val="002060"/>
                </a:solidFill>
                <a:latin typeface="Times New Roman" pitchFamily="18" charset="0"/>
                <a:cs typeface="Times New Roman" pitchFamily="18" charset="0"/>
              </a:rPr>
              <a:t>с деформированными </a:t>
            </a:r>
            <a:r>
              <a:rPr lang="ru-RU" dirty="0" smtClean="0">
                <a:solidFill>
                  <a:srgbClr val="002060"/>
                </a:solidFill>
                <a:latin typeface="Times New Roman" pitchFamily="18" charset="0"/>
                <a:cs typeface="Times New Roman" pitchFamily="18" charset="0"/>
              </a:rPr>
              <a:t>потребностями, подражающие представителям 1-й группы</a:t>
            </a:r>
          </a:p>
          <a:p>
            <a:r>
              <a:rPr lang="ru-RU" dirty="0">
                <a:solidFill>
                  <a:srgbClr val="002060"/>
                </a:solidFill>
                <a:latin typeface="Times New Roman" pitchFamily="18" charset="0"/>
                <a:cs typeface="Times New Roman" pitchFamily="18" charset="0"/>
              </a:rPr>
              <a:t>3гр.  Подростки </a:t>
            </a:r>
            <a:r>
              <a:rPr lang="ru-RU" dirty="0" smtClean="0">
                <a:solidFill>
                  <a:srgbClr val="002060"/>
                </a:solidFill>
                <a:latin typeface="Times New Roman" pitchFamily="18" charset="0"/>
                <a:cs typeface="Times New Roman" pitchFamily="18" charset="0"/>
              </a:rPr>
              <a:t>у которых наличествуют как деформированные, так и позитивные потребности и взгляды</a:t>
            </a:r>
          </a:p>
          <a:p>
            <a:r>
              <a:rPr lang="ru-RU" dirty="0" smtClean="0">
                <a:solidFill>
                  <a:srgbClr val="002060"/>
                </a:solidFill>
                <a:latin typeface="Times New Roman" pitchFamily="18" charset="0"/>
                <a:cs typeface="Times New Roman" pitchFamily="18" charset="0"/>
              </a:rPr>
              <a:t>4 </a:t>
            </a:r>
            <a:r>
              <a:rPr lang="ru-RU" dirty="0">
                <a:solidFill>
                  <a:srgbClr val="002060"/>
                </a:solidFill>
                <a:latin typeface="Times New Roman" pitchFamily="18" charset="0"/>
                <a:cs typeface="Times New Roman" pitchFamily="18" charset="0"/>
              </a:rPr>
              <a:t>гр. Группа </a:t>
            </a:r>
            <a:r>
              <a:rPr lang="ru-RU" dirty="0" smtClean="0">
                <a:solidFill>
                  <a:srgbClr val="002060"/>
                </a:solidFill>
                <a:latin typeface="Times New Roman" pitchFamily="18" charset="0"/>
                <a:cs typeface="Times New Roman" pitchFamily="18" charset="0"/>
              </a:rPr>
              <a:t>подростков-внушаемые, не верящие в себя</a:t>
            </a:r>
          </a:p>
          <a:p>
            <a:r>
              <a:rPr lang="ru-RU" dirty="0" smtClean="0">
                <a:solidFill>
                  <a:srgbClr val="002060"/>
                </a:solidFill>
                <a:latin typeface="Times New Roman" pitchFamily="18" charset="0"/>
                <a:cs typeface="Times New Roman" pitchFamily="18" charset="0"/>
              </a:rPr>
              <a:t>5 </a:t>
            </a:r>
            <a:r>
              <a:rPr lang="ru-RU" dirty="0">
                <a:solidFill>
                  <a:srgbClr val="002060"/>
                </a:solidFill>
                <a:latin typeface="Times New Roman" pitchFamily="18" charset="0"/>
                <a:cs typeface="Times New Roman" pitchFamily="18" charset="0"/>
              </a:rPr>
              <a:t>гр. Случайные </a:t>
            </a:r>
            <a:r>
              <a:rPr lang="ru-RU" dirty="0" smtClean="0">
                <a:solidFill>
                  <a:srgbClr val="002060"/>
                </a:solidFill>
                <a:latin typeface="Times New Roman" pitchFamily="18" charset="0"/>
                <a:cs typeface="Times New Roman" pitchFamily="18" charset="0"/>
              </a:rPr>
              <a:t>правонарушители. Слабовольны, неустойчивы перед дурным влиянием.</a:t>
            </a:r>
          </a:p>
          <a:p>
            <a:endParaRPr lang="ru-RU" dirty="0" smtClean="0"/>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2400" dirty="0" err="1" smtClean="0"/>
              <a:t>Моффитт</a:t>
            </a:r>
            <a:r>
              <a:rPr lang="ru-RU" sz="2400" dirty="0" smtClean="0"/>
              <a:t> (1996)</a:t>
            </a:r>
            <a:endParaRPr lang="ru-RU" sz="2400"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665196084"/>
              </p:ext>
            </p:extLst>
          </p:nvPr>
        </p:nvGraphicFramePr>
        <p:xfrm>
          <a:off x="0" y="1"/>
          <a:ext cx="9144000" cy="7358090"/>
        </p:xfrm>
        <a:graphic>
          <a:graphicData uri="http://schemas.openxmlformats.org/drawingml/2006/table">
            <a:tbl>
              <a:tblPr firstRow="1" bandRow="1">
                <a:tableStyleId>{5C22544A-7EE6-4342-B048-85BDC9FD1C3A}</a:tableStyleId>
              </a:tblPr>
              <a:tblGrid>
                <a:gridCol w="2587612"/>
                <a:gridCol w="3508388"/>
                <a:gridCol w="3048000"/>
              </a:tblGrid>
              <a:tr h="809325">
                <a:tc>
                  <a:txBody>
                    <a:bodyPr/>
                    <a:lstStyle/>
                    <a:p>
                      <a:r>
                        <a:rPr lang="ru-RU" sz="2400" dirty="0" err="1" smtClean="0">
                          <a:latin typeface="Times New Roman" pitchFamily="18" charset="0"/>
                          <a:cs typeface="Times New Roman" pitchFamily="18" charset="0"/>
                        </a:rPr>
                        <a:t>Моффитт</a:t>
                      </a:r>
                      <a:r>
                        <a:rPr lang="ru-RU" sz="2400" dirty="0" smtClean="0">
                          <a:latin typeface="Times New Roman" pitchFamily="18" charset="0"/>
                          <a:cs typeface="Times New Roman" pitchFamily="18" charset="0"/>
                        </a:rPr>
                        <a:t>, 1996</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нп</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пвю</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txBody>
                  <a:tcPr/>
                </a:tc>
              </a:tr>
              <a:tr h="1395876">
                <a:tc>
                  <a:txBody>
                    <a:bodyPr/>
                    <a:lstStyle/>
                    <a:p>
                      <a:r>
                        <a:rPr lang="ru-RU" sz="2000" dirty="0" smtClean="0">
                          <a:solidFill>
                            <a:srgbClr val="002060"/>
                          </a:solidFill>
                          <a:latin typeface="Times New Roman" pitchFamily="18" charset="0"/>
                          <a:cs typeface="Times New Roman" pitchFamily="18" charset="0"/>
                        </a:rPr>
                        <a:t>Преступление или антиобщественное поведение начинается…</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Рано (возможно уже с 3 лет), до 10 лет</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Позже, обычно в раннем подростковом возрасте</a:t>
                      </a:r>
                      <a:endParaRPr lang="ru-RU" sz="2000" dirty="0">
                        <a:solidFill>
                          <a:srgbClr val="002060"/>
                        </a:solidFill>
                        <a:latin typeface="Times New Roman" pitchFamily="18" charset="0"/>
                        <a:cs typeface="Times New Roman" pitchFamily="18" charset="0"/>
                      </a:endParaRPr>
                    </a:p>
                  </a:txBody>
                  <a:tcPr/>
                </a:tc>
              </a:tr>
              <a:tr h="809325">
                <a:tc>
                  <a:txBody>
                    <a:bodyPr/>
                    <a:lstStyle/>
                    <a:p>
                      <a:r>
                        <a:rPr lang="ru-RU" sz="2000" dirty="0" smtClean="0">
                          <a:solidFill>
                            <a:srgbClr val="002060"/>
                          </a:solidFill>
                          <a:latin typeface="Times New Roman" pitchFamily="18" charset="0"/>
                          <a:cs typeface="Times New Roman" pitchFamily="18" charset="0"/>
                        </a:rPr>
                        <a:t>Преступное поведение…</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Продолжается на протяжении всей жизни</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Обычно прекращается с началом взросления</a:t>
                      </a:r>
                      <a:endParaRPr lang="ru-RU" sz="2000" dirty="0">
                        <a:solidFill>
                          <a:srgbClr val="002060"/>
                        </a:solidFill>
                        <a:latin typeface="Times New Roman" pitchFamily="18" charset="0"/>
                        <a:cs typeface="Times New Roman" pitchFamily="18" charset="0"/>
                      </a:endParaRPr>
                    </a:p>
                  </a:txBody>
                  <a:tcPr/>
                </a:tc>
              </a:tr>
              <a:tr h="742487">
                <a:tc>
                  <a:txBody>
                    <a:bodyPr/>
                    <a:lstStyle/>
                    <a:p>
                      <a:r>
                        <a:rPr lang="ru-RU" sz="2000" dirty="0" smtClean="0">
                          <a:solidFill>
                            <a:srgbClr val="002060"/>
                          </a:solidFill>
                          <a:latin typeface="Times New Roman" pitchFamily="18" charset="0"/>
                          <a:cs typeface="Times New Roman" pitchFamily="18" charset="0"/>
                        </a:rPr>
                        <a:t>Типы преступных деяний</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Разные</a:t>
                      </a:r>
                      <a:r>
                        <a:rPr lang="ru-RU" sz="2000" baseline="0" dirty="0" smtClean="0">
                          <a:solidFill>
                            <a:srgbClr val="002060"/>
                          </a:solidFill>
                          <a:latin typeface="Times New Roman" pitchFamily="18" charset="0"/>
                          <a:cs typeface="Times New Roman" pitchFamily="18" charset="0"/>
                        </a:rPr>
                        <a:t> типы</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Разные типы</a:t>
                      </a:r>
                      <a:endParaRPr lang="ru-RU" sz="2000" dirty="0">
                        <a:solidFill>
                          <a:srgbClr val="002060"/>
                        </a:solidFill>
                        <a:latin typeface="Times New Roman" pitchFamily="18" charset="0"/>
                        <a:cs typeface="Times New Roman" pitchFamily="18" charset="0"/>
                      </a:endParaRPr>
                    </a:p>
                  </a:txBody>
                  <a:tcPr/>
                </a:tc>
              </a:tr>
              <a:tr h="1722570">
                <a:tc>
                  <a:txBody>
                    <a:bodyPr/>
                    <a:lstStyle/>
                    <a:p>
                      <a:r>
                        <a:rPr lang="ru-RU" sz="2000" dirty="0" smtClean="0">
                          <a:solidFill>
                            <a:srgbClr val="002060"/>
                          </a:solidFill>
                          <a:latin typeface="Times New Roman" pitchFamily="18" charset="0"/>
                          <a:cs typeface="Times New Roman" pitchFamily="18" charset="0"/>
                        </a:rPr>
                        <a:t>Уровень развития</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Часто </a:t>
                      </a:r>
                      <a:r>
                        <a:rPr lang="ru-RU" sz="2000" dirty="0" err="1" smtClean="0">
                          <a:solidFill>
                            <a:srgbClr val="002060"/>
                          </a:solidFill>
                          <a:latin typeface="Times New Roman" pitchFamily="18" charset="0"/>
                          <a:cs typeface="Times New Roman" pitchFamily="18" charset="0"/>
                        </a:rPr>
                        <a:t>неврололгические</a:t>
                      </a:r>
                      <a:r>
                        <a:rPr lang="ru-RU" sz="2000" dirty="0" smtClean="0">
                          <a:solidFill>
                            <a:srgbClr val="002060"/>
                          </a:solidFill>
                          <a:latin typeface="Times New Roman" pitchFamily="18" charset="0"/>
                          <a:cs typeface="Times New Roman" pitchFamily="18" charset="0"/>
                        </a:rPr>
                        <a:t> проблемы,</a:t>
                      </a:r>
                      <a:r>
                        <a:rPr lang="ru-RU" sz="2000" baseline="0" dirty="0" smtClean="0">
                          <a:solidFill>
                            <a:srgbClr val="002060"/>
                          </a:solidFill>
                          <a:latin typeface="Times New Roman" pitchFamily="18" charset="0"/>
                          <a:cs typeface="Times New Roman" pitchFamily="18" charset="0"/>
                        </a:rPr>
                        <a:t> синдром дефицита внимания и </a:t>
                      </a:r>
                      <a:r>
                        <a:rPr lang="ru-RU" sz="2000" baseline="0" dirty="0" err="1" smtClean="0">
                          <a:solidFill>
                            <a:srgbClr val="002060"/>
                          </a:solidFill>
                          <a:latin typeface="Times New Roman" pitchFamily="18" charset="0"/>
                          <a:cs typeface="Times New Roman" pitchFamily="18" charset="0"/>
                        </a:rPr>
                        <a:t>гиперактивности</a:t>
                      </a:r>
                      <a:r>
                        <a:rPr lang="ru-RU" sz="2000" baseline="0" dirty="0" smtClean="0">
                          <a:solidFill>
                            <a:srgbClr val="002060"/>
                          </a:solidFill>
                          <a:latin typeface="Times New Roman" pitchFamily="18" charset="0"/>
                          <a:cs typeface="Times New Roman" pitchFamily="18" charset="0"/>
                        </a:rPr>
                        <a:t>, поведенческие проблемы</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Обычно нормальный, без неврологических</a:t>
                      </a:r>
                      <a:r>
                        <a:rPr lang="ru-RU" sz="2000" baseline="0" dirty="0" smtClean="0">
                          <a:solidFill>
                            <a:srgbClr val="002060"/>
                          </a:solidFill>
                          <a:latin typeface="Times New Roman" pitchFamily="18" charset="0"/>
                          <a:cs typeface="Times New Roman" pitchFamily="18" charset="0"/>
                        </a:rPr>
                        <a:t> проблем</a:t>
                      </a:r>
                      <a:endParaRPr lang="ru-RU" sz="2000" dirty="0">
                        <a:solidFill>
                          <a:srgbClr val="002060"/>
                        </a:solidFill>
                        <a:latin typeface="Times New Roman" pitchFamily="18" charset="0"/>
                        <a:cs typeface="Times New Roman" pitchFamily="18" charset="0"/>
                      </a:endParaRPr>
                    </a:p>
                  </a:txBody>
                  <a:tcPr/>
                </a:tc>
              </a:tr>
              <a:tr h="809325">
                <a:tc>
                  <a:txBody>
                    <a:bodyPr/>
                    <a:lstStyle/>
                    <a:p>
                      <a:r>
                        <a:rPr lang="ru-RU" sz="2000" dirty="0" smtClean="0">
                          <a:solidFill>
                            <a:srgbClr val="002060"/>
                          </a:solidFill>
                          <a:latin typeface="Times New Roman" pitchFamily="18" charset="0"/>
                          <a:cs typeface="Times New Roman" pitchFamily="18" charset="0"/>
                        </a:rPr>
                        <a:t>Академические навыки</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Обычно ниже среднего</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Обычно средние или выше</a:t>
                      </a:r>
                      <a:endParaRPr lang="ru-RU" sz="2000" dirty="0">
                        <a:solidFill>
                          <a:srgbClr val="002060"/>
                        </a:solidFill>
                        <a:latin typeface="Times New Roman" pitchFamily="18" charset="0"/>
                        <a:cs typeface="Times New Roman" pitchFamily="18" charset="0"/>
                      </a:endParaRPr>
                    </a:p>
                  </a:txBody>
                  <a:tcPr/>
                </a:tc>
              </a:tr>
              <a:tr h="1069182">
                <a:tc>
                  <a:txBody>
                    <a:bodyPr/>
                    <a:lstStyle/>
                    <a:p>
                      <a:r>
                        <a:rPr lang="ru-RU" sz="2000" dirty="0" smtClean="0">
                          <a:solidFill>
                            <a:srgbClr val="002060"/>
                          </a:solidFill>
                          <a:latin typeface="Times New Roman" pitchFamily="18" charset="0"/>
                          <a:cs typeface="Times New Roman" pitchFamily="18" charset="0"/>
                        </a:rPr>
                        <a:t>Коммуникативные и социальные навыки</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Обычно ниже среднего</a:t>
                      </a:r>
                      <a:endParaRPr lang="ru-RU" sz="2000" dirty="0">
                        <a:solidFill>
                          <a:srgbClr val="002060"/>
                        </a:solidFill>
                        <a:latin typeface="Times New Roman" pitchFamily="18" charset="0"/>
                        <a:cs typeface="Times New Roman" pitchFamily="18" charset="0"/>
                      </a:endParaRPr>
                    </a:p>
                  </a:txBody>
                  <a:tcPr/>
                </a:tc>
                <a:tc>
                  <a:txBody>
                    <a:bodyPr/>
                    <a:lstStyle/>
                    <a:p>
                      <a:r>
                        <a:rPr lang="ru-RU" sz="2000" dirty="0" smtClean="0">
                          <a:solidFill>
                            <a:srgbClr val="002060"/>
                          </a:solidFill>
                          <a:latin typeface="Times New Roman" pitchFamily="18" charset="0"/>
                          <a:cs typeface="Times New Roman" pitchFamily="18" charset="0"/>
                        </a:rPr>
                        <a:t>Обычно средние или выше</a:t>
                      </a:r>
                      <a:endParaRPr lang="ru-RU" sz="2000" dirty="0">
                        <a:solidFill>
                          <a:srgbClr val="002060"/>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a:bodyPr>
          <a:lstStyle/>
          <a:p>
            <a:r>
              <a:rPr lang="ru-RU" sz="3200" dirty="0">
                <a:solidFill>
                  <a:srgbClr val="002060"/>
                </a:solidFill>
                <a:latin typeface="Times New Roman" panose="02020603050405020304" pitchFamily="18" charset="0"/>
                <a:cs typeface="Times New Roman" panose="02020603050405020304" pitchFamily="18" charset="0"/>
              </a:rPr>
              <a:t>Психологические механизмы отклоняющегося поведения</a:t>
            </a:r>
          </a:p>
        </p:txBody>
      </p:sp>
      <p:sp>
        <p:nvSpPr>
          <p:cNvPr id="3" name="Объект 2"/>
          <p:cNvSpPr>
            <a:spLocks noGrp="1"/>
          </p:cNvSpPr>
          <p:nvPr>
            <p:ph idx="1"/>
          </p:nvPr>
        </p:nvSpPr>
        <p:spPr>
          <a:xfrm>
            <a:off x="429491" y="1443712"/>
            <a:ext cx="8686800" cy="4525963"/>
          </a:xfrm>
        </p:spPr>
        <p:txBody>
          <a:bodyPr>
            <a:noAutofit/>
          </a:bodyPr>
          <a:lstStyle/>
          <a:p>
            <a:pPr marL="0" indent="0">
              <a:buNone/>
            </a:pPr>
            <a:r>
              <a:rPr lang="ru-RU" sz="1800" dirty="0">
                <a:solidFill>
                  <a:srgbClr val="002060"/>
                </a:solidFill>
                <a:latin typeface="Times New Roman" panose="02020603050405020304" pitchFamily="18" charset="0"/>
                <a:cs typeface="Times New Roman" panose="02020603050405020304" pitchFamily="18" charset="0"/>
              </a:rPr>
              <a:t>Рудольф </a:t>
            </a:r>
            <a:r>
              <a:rPr lang="ru-RU" sz="1800" dirty="0" err="1" smtClean="0">
                <a:solidFill>
                  <a:srgbClr val="002060"/>
                </a:solidFill>
                <a:latin typeface="Times New Roman" panose="02020603050405020304" pitchFamily="18" charset="0"/>
                <a:cs typeface="Times New Roman" panose="02020603050405020304" pitchFamily="18" charset="0"/>
              </a:rPr>
              <a:t>Дрейкурс</a:t>
            </a:r>
            <a:r>
              <a:rPr lang="ru-RU" sz="1800" dirty="0" smtClean="0">
                <a:solidFill>
                  <a:srgbClr val="002060"/>
                </a:solidFill>
                <a:latin typeface="Times New Roman" panose="02020603050405020304" pitchFamily="18" charset="0"/>
                <a:cs typeface="Times New Roman" panose="02020603050405020304" pitchFamily="18" charset="0"/>
              </a:rPr>
              <a:t>: три основные закона </a:t>
            </a:r>
            <a:r>
              <a:rPr lang="ru-RU" sz="1800" dirty="0">
                <a:solidFill>
                  <a:srgbClr val="002060"/>
                </a:solidFill>
                <a:latin typeface="Times New Roman" panose="02020603050405020304" pitchFamily="18" charset="0"/>
                <a:cs typeface="Times New Roman" panose="02020603050405020304" pitchFamily="18" charset="0"/>
              </a:rPr>
              <a:t>поведения</a:t>
            </a:r>
            <a:r>
              <a:rPr lang="ru-RU" sz="1800"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I.	Закон - ученики выбирают определенное поведение в определенных </a:t>
            </a:r>
            <a:r>
              <a:rPr lang="ru-RU" sz="1800" dirty="0" smtClean="0">
                <a:solidFill>
                  <a:srgbClr val="002060"/>
                </a:solidFill>
                <a:latin typeface="Times New Roman" panose="02020603050405020304" pitchFamily="18" charset="0"/>
                <a:cs typeface="Times New Roman" panose="02020603050405020304" pitchFamily="18" charset="0"/>
              </a:rPr>
              <a:t>обстоятельствах</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II.	Закон - любое поведение подчинено общей цели – чувствовать себя принадлежащим к школьной жизни, что проявляется в конкретных целях:</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1 цель - ощущать свою состоятельность в учебной деятельности (интеллектуальную состоятельность),</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2 цель – строить  и поддерживать приемлемые отношения с учителем и одноклассниками (коммуникативная состоятельность),</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3 цель - вносить свой особый вклад  в жизнь класса и школы (состоятельность в деятельности)</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III.	Закон - нарушая дисциплину, ученик осознает, что ведет себя неправильно, но может не осознавать, что за этим нарушением стоит один из четырех мотивов:</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-привлечение внимания</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-власть</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-месть</a:t>
            </a:r>
          </a:p>
          <a:p>
            <a:pPr marL="0" indent="0">
              <a:buNone/>
            </a:pPr>
            <a:r>
              <a:rPr lang="ru-RU" sz="1800" dirty="0">
                <a:solidFill>
                  <a:srgbClr val="002060"/>
                </a:solidFill>
                <a:latin typeface="Times New Roman" panose="02020603050405020304" pitchFamily="18" charset="0"/>
                <a:cs typeface="Times New Roman" panose="02020603050405020304" pitchFamily="18" charset="0"/>
              </a:rPr>
              <a:t>-избегание неудачи</a:t>
            </a:r>
          </a:p>
          <a:p>
            <a:endParaRPr lang="ru-RU" sz="1800" dirty="0">
              <a:solidFill>
                <a:srgbClr val="002060"/>
              </a:solidFill>
            </a:endParaRPr>
          </a:p>
        </p:txBody>
      </p:sp>
    </p:spTree>
    <p:extLst>
      <p:ext uri="{BB962C8B-B14F-4D97-AF65-F5344CB8AC3E}">
        <p14:creationId xmlns:p14="http://schemas.microsoft.com/office/powerpoint/2010/main" val="190605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a:bodyPr>
          <a:lstStyle/>
          <a:p>
            <a:r>
              <a:rPr lang="ru-RU" sz="3600" dirty="0" smtClean="0">
                <a:solidFill>
                  <a:srgbClr val="002060"/>
                </a:solidFill>
                <a:latin typeface="Times New Roman" panose="02020603050405020304" pitchFamily="18" charset="0"/>
                <a:cs typeface="Times New Roman" panose="02020603050405020304" pitchFamily="18" charset="0"/>
              </a:rPr>
              <a:t>Мотивы отклоняющегося </a:t>
            </a:r>
            <a:r>
              <a:rPr lang="ru-RU" sz="3600" dirty="0">
                <a:solidFill>
                  <a:srgbClr val="002060"/>
                </a:solidFill>
                <a:latin typeface="Times New Roman" panose="02020603050405020304" pitchFamily="18" charset="0"/>
                <a:cs typeface="Times New Roman" panose="02020603050405020304" pitchFamily="18" charset="0"/>
              </a:rPr>
              <a:t>поведения</a:t>
            </a:r>
          </a:p>
        </p:txBody>
      </p:sp>
      <p:sp>
        <p:nvSpPr>
          <p:cNvPr id="3" name="Объект 2"/>
          <p:cNvSpPr>
            <a:spLocks noGrp="1"/>
          </p:cNvSpPr>
          <p:nvPr>
            <p:ph idx="1"/>
          </p:nvPr>
        </p:nvSpPr>
        <p:spPr>
          <a:xfrm>
            <a:off x="179512" y="1600200"/>
            <a:ext cx="8964488" cy="4925144"/>
          </a:xfrm>
        </p:spPr>
        <p:txBody>
          <a:bodyPr>
            <a:normAutofit fontScale="47500" lnSpcReduction="20000"/>
          </a:bodyPr>
          <a:lstStyle/>
          <a:p>
            <a:r>
              <a:rPr lang="ru-RU" sz="3400" b="1" dirty="0">
                <a:solidFill>
                  <a:srgbClr val="002060"/>
                </a:solidFill>
                <a:latin typeface="Times New Roman" panose="02020603050405020304" pitchFamily="18" charset="0"/>
                <a:cs typeface="Times New Roman" panose="02020603050405020304" pitchFamily="18" charset="0"/>
              </a:rPr>
              <a:t>Привлечение внимания </a:t>
            </a:r>
            <a:r>
              <a:rPr lang="ru-RU" sz="3400" dirty="0">
                <a:solidFill>
                  <a:srgbClr val="002060"/>
                </a:solidFill>
                <a:latin typeface="Times New Roman" panose="02020603050405020304" pitchFamily="18" charset="0"/>
                <a:cs typeface="Times New Roman" panose="02020603050405020304" pitchFamily="18" charset="0"/>
              </a:rPr>
              <a:t>– некоторые ученики выбирают «плохое поведение», чтобы получить особое внимание учителя. Они все время хотят быть в центре внимания, не давая учителю вести урок, а ребятам – понимать учителя. </a:t>
            </a:r>
          </a:p>
          <a:p>
            <a:endParaRPr lang="ru-RU" sz="3400" dirty="0">
              <a:solidFill>
                <a:srgbClr val="002060"/>
              </a:solidFill>
              <a:latin typeface="Times New Roman" panose="02020603050405020304" pitchFamily="18" charset="0"/>
              <a:cs typeface="Times New Roman" panose="02020603050405020304" pitchFamily="18" charset="0"/>
            </a:endParaRPr>
          </a:p>
          <a:p>
            <a:r>
              <a:rPr lang="ru-RU" sz="3400" b="1" dirty="0">
                <a:solidFill>
                  <a:srgbClr val="002060"/>
                </a:solidFill>
                <a:latin typeface="Times New Roman" panose="02020603050405020304" pitchFamily="18" charset="0"/>
                <a:cs typeface="Times New Roman" panose="02020603050405020304" pitchFamily="18" charset="0"/>
              </a:rPr>
              <a:t>Власть</a:t>
            </a:r>
            <a:r>
              <a:rPr lang="ru-RU" sz="3400" dirty="0">
                <a:solidFill>
                  <a:srgbClr val="002060"/>
                </a:solidFill>
                <a:latin typeface="Times New Roman" panose="02020603050405020304" pitchFamily="18" charset="0"/>
                <a:cs typeface="Times New Roman" panose="02020603050405020304" pitchFamily="18" charset="0"/>
              </a:rPr>
              <a:t> – некоторые ученики «плохо» ведут себя, потому что для них важно быть главным.  Они пытаются установить свою власть над учителем, над всем классом. Часто они демонстрируют своим поведением: «Ты мне ничего не сделаешь» и  разрушают тем самым установленный в классе порядок. </a:t>
            </a:r>
          </a:p>
          <a:p>
            <a:endParaRPr lang="ru-RU" sz="3400" dirty="0">
              <a:solidFill>
                <a:srgbClr val="002060"/>
              </a:solidFill>
              <a:latin typeface="Times New Roman" panose="02020603050405020304" pitchFamily="18" charset="0"/>
              <a:cs typeface="Times New Roman" panose="02020603050405020304" pitchFamily="18" charset="0"/>
            </a:endParaRPr>
          </a:p>
          <a:p>
            <a:r>
              <a:rPr lang="ru-RU" sz="3400" b="1" dirty="0">
                <a:solidFill>
                  <a:srgbClr val="002060"/>
                </a:solidFill>
                <a:latin typeface="Times New Roman" panose="02020603050405020304" pitchFamily="18" charset="0"/>
                <a:cs typeface="Times New Roman" panose="02020603050405020304" pitchFamily="18" charset="0"/>
              </a:rPr>
              <a:t>Месть</a:t>
            </a:r>
            <a:r>
              <a:rPr lang="ru-RU" sz="3400" dirty="0">
                <a:solidFill>
                  <a:srgbClr val="002060"/>
                </a:solidFill>
                <a:latin typeface="Times New Roman" panose="02020603050405020304" pitchFamily="18" charset="0"/>
                <a:cs typeface="Times New Roman" panose="02020603050405020304" pitchFamily="18" charset="0"/>
              </a:rPr>
              <a:t> – для некоторых учеников главной целью их присутствия в классе становится месть за реальную или вымышленную обиду. Мстить они могут кому-нибудь из учителей, ребят или всему миру. </a:t>
            </a:r>
          </a:p>
          <a:p>
            <a:endParaRPr lang="ru-RU" sz="3400" dirty="0">
              <a:solidFill>
                <a:srgbClr val="002060"/>
              </a:solidFill>
              <a:latin typeface="Times New Roman" panose="02020603050405020304" pitchFamily="18" charset="0"/>
              <a:cs typeface="Times New Roman" panose="02020603050405020304" pitchFamily="18" charset="0"/>
            </a:endParaRPr>
          </a:p>
          <a:p>
            <a:r>
              <a:rPr lang="ru-RU" sz="3400" b="1" dirty="0">
                <a:solidFill>
                  <a:srgbClr val="002060"/>
                </a:solidFill>
                <a:latin typeface="Times New Roman" panose="02020603050405020304" pitchFamily="18" charset="0"/>
                <a:cs typeface="Times New Roman" panose="02020603050405020304" pitchFamily="18" charset="0"/>
              </a:rPr>
              <a:t>Избегание неудачи </a:t>
            </a:r>
            <a:r>
              <a:rPr lang="ru-RU" sz="3400" dirty="0">
                <a:solidFill>
                  <a:srgbClr val="002060"/>
                </a:solidFill>
                <a:latin typeface="Times New Roman" panose="02020603050405020304" pitchFamily="18" charset="0"/>
                <a:cs typeface="Times New Roman" panose="02020603050405020304" pitchFamily="18" charset="0"/>
              </a:rPr>
              <a:t>– некоторые ученики  так боятся повторить поражение, неудачу, что предпочитают ничего не делать. Им кажется, что они не удовлетворяют требованиям учителей, родителей или своим собственным чрезмерно завышенным требованиям. Они часто мечтают. Чтобы все оставили их  в покое, и остаются в изоляции, неприступные и «непробиваемые» никаким методическим ухищрениям </a:t>
            </a:r>
            <a:r>
              <a:rPr lang="ru-RU" sz="3400" dirty="0" smtClean="0">
                <a:solidFill>
                  <a:srgbClr val="002060"/>
                </a:solidFill>
                <a:latin typeface="Times New Roman" panose="02020603050405020304" pitchFamily="18" charset="0"/>
                <a:cs typeface="Times New Roman" panose="02020603050405020304" pitchFamily="18" charset="0"/>
              </a:rPr>
              <a:t>педагога</a:t>
            </a:r>
          </a:p>
          <a:p>
            <a:endParaRPr lang="ru-RU" sz="3400" dirty="0">
              <a:solidFill>
                <a:srgbClr val="002060"/>
              </a:solidFill>
              <a:latin typeface="Times New Roman" panose="02020603050405020304" pitchFamily="18" charset="0"/>
              <a:cs typeface="Times New Roman" panose="02020603050405020304" pitchFamily="18" charset="0"/>
            </a:endParaRPr>
          </a:p>
          <a:p>
            <a:endParaRPr lang="ru-RU" sz="3400" dirty="0" smtClean="0">
              <a:solidFill>
                <a:srgbClr val="002060"/>
              </a:solidFill>
              <a:latin typeface="Times New Roman" panose="02020603050405020304" pitchFamily="18" charset="0"/>
              <a:cs typeface="Times New Roman" panose="02020603050405020304" pitchFamily="18" charset="0"/>
            </a:endParaRPr>
          </a:p>
          <a:p>
            <a:r>
              <a:rPr lang="ru-RU" sz="3400" dirty="0">
                <a:solidFill>
                  <a:srgbClr val="002060"/>
                </a:solidFill>
                <a:latin typeface="Times New Roman" panose="02020603050405020304" pitchFamily="18" charset="0"/>
                <a:cs typeface="Times New Roman" panose="02020603050405020304" pitchFamily="18" charset="0"/>
              </a:rPr>
              <a:t>См.: Кривцова С.В. Учитель и проблемы дисциплины. – М.: Генезис, 2000. – 288 с. </a:t>
            </a:r>
          </a:p>
          <a:p>
            <a:endParaRPr lang="ru-RU" dirty="0">
              <a:solidFill>
                <a:srgbClr val="002060"/>
              </a:solidFill>
            </a:endParaRPr>
          </a:p>
        </p:txBody>
      </p:sp>
    </p:spTree>
    <p:extLst>
      <p:ext uri="{BB962C8B-B14F-4D97-AF65-F5344CB8AC3E}">
        <p14:creationId xmlns:p14="http://schemas.microsoft.com/office/powerpoint/2010/main" val="3058477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a:bodyPr>
          <a:lstStyle/>
          <a:p>
            <a:r>
              <a:rPr lang="ru-RU" sz="3600" dirty="0">
                <a:solidFill>
                  <a:srgbClr val="002060"/>
                </a:solidFill>
                <a:latin typeface="Times New Roman" panose="02020603050405020304" pitchFamily="18" charset="0"/>
                <a:cs typeface="Times New Roman" panose="02020603050405020304" pitchFamily="18" charset="0"/>
              </a:rPr>
              <a:t>Решение проблемного поведения </a:t>
            </a:r>
          </a:p>
        </p:txBody>
      </p:sp>
      <p:sp>
        <p:nvSpPr>
          <p:cNvPr id="3" name="Объект 2"/>
          <p:cNvSpPr>
            <a:spLocks noGrp="1"/>
          </p:cNvSpPr>
          <p:nvPr>
            <p:ph idx="1"/>
          </p:nvPr>
        </p:nvSpPr>
        <p:spPr/>
        <p:txBody>
          <a:bodyPr>
            <a:normAutofit fontScale="55000" lnSpcReduction="20000"/>
          </a:bodyPr>
          <a:lstStyle/>
          <a:p>
            <a:pPr marL="0" indent="0">
              <a:buNone/>
            </a:pPr>
            <a:r>
              <a:rPr lang="ru-RU" dirty="0" smtClean="0">
                <a:solidFill>
                  <a:srgbClr val="002060"/>
                </a:solidFill>
                <a:latin typeface="Times New Roman" panose="02020603050405020304" pitchFamily="18" charset="0"/>
                <a:cs typeface="Times New Roman" panose="02020603050405020304" pitchFamily="18" charset="0"/>
              </a:rPr>
              <a:t>1 </a:t>
            </a:r>
            <a:r>
              <a:rPr lang="ru-RU" dirty="0">
                <a:solidFill>
                  <a:srgbClr val="002060"/>
                </a:solidFill>
                <a:latin typeface="Times New Roman" panose="02020603050405020304" pitchFamily="18" charset="0"/>
                <a:cs typeface="Times New Roman" panose="02020603050405020304" pitchFamily="18" charset="0"/>
              </a:rPr>
              <a:t>шаг: учимся выполнять диагностику – наблюдаем и описываем поведение учеников.</a:t>
            </a:r>
          </a:p>
          <a:p>
            <a:pPr marL="0" indent="0">
              <a:buNone/>
            </a:pPr>
            <a:r>
              <a:rPr lang="ru-RU" dirty="0">
                <a:solidFill>
                  <a:srgbClr val="002060"/>
                </a:solidFill>
                <a:latin typeface="Times New Roman" panose="02020603050405020304" pitchFamily="18" charset="0"/>
                <a:cs typeface="Times New Roman" panose="02020603050405020304" pitchFamily="18" charset="0"/>
              </a:rPr>
              <a:t>	-собирайте и точно формулируйте факты</a:t>
            </a:r>
          </a:p>
          <a:p>
            <a:pPr marL="0" indent="0">
              <a:buNone/>
            </a:pPr>
            <a:r>
              <a:rPr lang="ru-RU" dirty="0">
                <a:solidFill>
                  <a:srgbClr val="002060"/>
                </a:solidFill>
                <a:latin typeface="Times New Roman" panose="02020603050405020304" pitchFamily="18" charset="0"/>
                <a:cs typeface="Times New Roman" panose="02020603050405020304" pitchFamily="18" charset="0"/>
              </a:rPr>
              <a:t>	-избегайте субъективных оценок (представьте, что бы зафиксировала видеокамера, или магнитофон)</a:t>
            </a:r>
          </a:p>
          <a:p>
            <a:pPr marL="0" indent="0">
              <a:buNone/>
            </a:pPr>
            <a:r>
              <a:rPr lang="ru-RU" dirty="0">
                <a:solidFill>
                  <a:srgbClr val="002060"/>
                </a:solidFill>
                <a:latin typeface="Times New Roman" panose="02020603050405020304" pitchFamily="18" charset="0"/>
                <a:cs typeface="Times New Roman" panose="02020603050405020304" pitchFamily="18" charset="0"/>
              </a:rPr>
              <a:t>	-составляйте конкретные, а не общие описания: «где, когда, как часто и что конкретно делал ученик», не используйте слова «всегда», «никогда», «ничего», «все время» и т.п.</a:t>
            </a:r>
          </a:p>
          <a:p>
            <a:pPr marL="0" indent="0">
              <a:buNone/>
            </a:pPr>
            <a:r>
              <a:rPr lang="ru-RU" dirty="0">
                <a:solidFill>
                  <a:srgbClr val="002060"/>
                </a:solidFill>
                <a:latin typeface="Times New Roman" panose="02020603050405020304" pitchFamily="18" charset="0"/>
                <a:cs typeface="Times New Roman" panose="02020603050405020304" pitchFamily="18" charset="0"/>
              </a:rPr>
              <a:t>	-будьте объективным и аккуратным</a:t>
            </a:r>
          </a:p>
          <a:p>
            <a:pPr marL="0" indent="0">
              <a:buNone/>
            </a:pPr>
            <a:r>
              <a:rPr lang="ru-RU" dirty="0">
                <a:solidFill>
                  <a:srgbClr val="002060"/>
                </a:solidFill>
                <a:latin typeface="Times New Roman" panose="02020603050405020304" pitchFamily="18" charset="0"/>
                <a:cs typeface="Times New Roman" panose="02020603050405020304" pitchFamily="18" charset="0"/>
              </a:rPr>
              <a:t>2 шаг: определите истинную цель (мотив) нарушения дисциплины: привлечение внимания, власть, месть, избегание неудачи.</a:t>
            </a:r>
          </a:p>
          <a:p>
            <a:pPr marL="0" indent="0">
              <a:buNone/>
            </a:pPr>
            <a:r>
              <a:rPr lang="ru-RU" dirty="0">
                <a:solidFill>
                  <a:srgbClr val="002060"/>
                </a:solidFill>
                <a:latin typeface="Times New Roman" panose="02020603050405020304" pitchFamily="18" charset="0"/>
                <a:cs typeface="Times New Roman" panose="02020603050405020304" pitchFamily="18" charset="0"/>
              </a:rPr>
              <a:t>3 шаг: выбираем технику экстренного педагогического вмешательства в момент проблемного поведения ребенка. Педагогическое вмешательство преследует две цели: остановить неприемлемое поведение, повлиять на выбор более приемлемого поведения в будущем. Оно должно быть своевременным (быстрым, не значит агрессивным), «верным», учитывающим одну из целей поведения.</a:t>
            </a:r>
          </a:p>
          <a:p>
            <a:pPr marL="0" indent="0">
              <a:buNone/>
            </a:pPr>
            <a:r>
              <a:rPr lang="ru-RU" dirty="0" smtClean="0">
                <a:solidFill>
                  <a:srgbClr val="002060"/>
                </a:solidFill>
                <a:latin typeface="Times New Roman" panose="02020603050405020304" pitchFamily="18" charset="0"/>
                <a:cs typeface="Times New Roman" panose="02020603050405020304" pitchFamily="18" charset="0"/>
              </a:rPr>
              <a:t>4 шаг</a:t>
            </a:r>
            <a:r>
              <a:rPr lang="ru-RU" dirty="0">
                <a:solidFill>
                  <a:srgbClr val="002060"/>
                </a:solidFill>
                <a:latin typeface="Times New Roman" panose="02020603050405020304" pitchFamily="18" charset="0"/>
                <a:cs typeface="Times New Roman" panose="02020603050405020304" pitchFamily="18" charset="0"/>
              </a:rPr>
              <a:t>: разрабатываем стратегию поддержки для формирования самоуважения.</a:t>
            </a:r>
          </a:p>
        </p:txBody>
      </p:sp>
    </p:spTree>
    <p:extLst>
      <p:ext uri="{BB962C8B-B14F-4D97-AF65-F5344CB8AC3E}">
        <p14:creationId xmlns:p14="http://schemas.microsoft.com/office/powerpoint/2010/main" val="9162227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2824</Words>
  <Application>Microsoft Office PowerPoint</Application>
  <PresentationFormat>Экран (4:3)</PresentationFormat>
  <Paragraphs>250</Paragraphs>
  <Slides>22</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22</vt:i4>
      </vt:variant>
    </vt:vector>
  </HeadingPairs>
  <TitlesOfParts>
    <vt:vector size="29" baseType="lpstr">
      <vt:lpstr>Arial</vt:lpstr>
      <vt:lpstr>Calibri</vt:lpstr>
      <vt:lpstr>Symbol</vt:lpstr>
      <vt:lpstr>Tahoma</vt:lpstr>
      <vt:lpstr>Times New Roman</vt:lpstr>
      <vt:lpstr>Тема Office</vt:lpstr>
      <vt:lpstr>2_Тема Office</vt:lpstr>
      <vt:lpstr>Презентация PowerPoint</vt:lpstr>
      <vt:lpstr>ОБРАЗОВАТЕЛЬНЫЙ ТРЕК «Актуальные задачи организации и методического обеспечения профилактики правонарушений среди несовершеннолетних» </vt:lpstr>
      <vt:lpstr>Делинквентность</vt:lpstr>
      <vt:lpstr>Факторы риска дезадаптации  </vt:lpstr>
      <vt:lpstr>5 групп подростков-правонарушителей Фельдштейн, Д.И., 1978</vt:lpstr>
      <vt:lpstr>Моффитт (1996)</vt:lpstr>
      <vt:lpstr>Психологические механизмы отклоняющегося поведения</vt:lpstr>
      <vt:lpstr>Мотивы отклоняющегося поведения</vt:lpstr>
      <vt:lpstr>Решение проблемного поведения </vt:lpstr>
      <vt:lpstr>Алгоритм</vt:lpstr>
      <vt:lpstr>Профилактика  (Курт Бартол, 2004)</vt:lpstr>
      <vt:lpstr>Презентация PowerPoint</vt:lpstr>
      <vt:lpstr>Презентация PowerPoint</vt:lpstr>
      <vt:lpstr>Ответственное поведение</vt:lpstr>
      <vt:lpstr>Актуальные проблемы профилактики</vt:lpstr>
      <vt:lpstr>Концепция развития системы профилактики безнадзорности и правонарушений несовершеннолетних на период до 2020 года (Распоряжение  Правительства РФ от 22.03.17 № 520-р)</vt:lpstr>
      <vt:lpstr>Установление контакта в беседе с подростком</vt:lpstr>
      <vt:lpstr>Концепция развития системы профилактики безнадзорности и правонарушений несовершеннолетних на период до 2020 года (Распоряжение  Правительства РФ от 22.03.17 № 520-р)</vt:lpstr>
      <vt:lpstr>Ресурс СПТ: выявление рискогенных социально-психологических условий в целях организации ранней профилактики</vt:lpstr>
      <vt:lpstr>Алгоритм действий педагогического коллектива образовательной организации при выявлении несовершеннолетнего, находящегося в социально опасном положении (ИП ДО ВО от 11.06.2020 №ИХ.20-5000/29) </vt:lpstr>
      <vt:lpstr>Виртуальный методический кабинет психолого-педагогического сопровождения региональной системы образования</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272</cp:revision>
  <cp:lastPrinted>2018-02-02T06:49:44Z</cp:lastPrinted>
  <dcterms:created xsi:type="dcterms:W3CDTF">2017-10-25T07:00:12Z</dcterms:created>
  <dcterms:modified xsi:type="dcterms:W3CDTF">2020-11-27T05:56:50Z</dcterms:modified>
</cp:coreProperties>
</file>