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92" r:id="rId4"/>
    <p:sldId id="293" r:id="rId5"/>
    <p:sldId id="300" r:id="rId6"/>
    <p:sldId id="301" r:id="rId7"/>
    <p:sldId id="302" r:id="rId8"/>
    <p:sldId id="303" r:id="rId9"/>
    <p:sldId id="304" r:id="rId10"/>
    <p:sldId id="305" r:id="rId11"/>
    <p:sldId id="311" r:id="rId12"/>
    <p:sldId id="312" r:id="rId13"/>
    <p:sldId id="310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8D1B-E5C2-4E1B-9B87-9CAE5E98EC2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7833-70A9-446D-99AA-A290C55E5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257925" y="1772815"/>
            <a:ext cx="1986483" cy="56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86270"/>
            <a:ext cx="9143999" cy="30243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116807" y="1815424"/>
            <a:ext cx="67920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bg1"/>
                </a:solidFill>
                <a:cs typeface="Arial" pitchFamily="34" charset="0"/>
              </a:rPr>
              <a:t>Опыт работы школы по воспитанию у учащихся культуры межнациональных отношений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7368" y="188640"/>
            <a:ext cx="8179568" cy="12976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Муниципальное общеобразовательное учреждение </a:t>
            </a:r>
          </a:p>
          <a:p>
            <a:pPr marL="0" indent="0" algn="ctr">
              <a:buNone/>
            </a:pPr>
            <a:r>
              <a:rPr lang="ru-RU" sz="2000" b="1" dirty="0" smtClean="0"/>
              <a:t>«Средняя общеобразовательная школа № 22 им. Ф.Я. Федулова»</a:t>
            </a:r>
          </a:p>
          <a:p>
            <a:pPr marL="0" indent="0" algn="just">
              <a:buNone/>
            </a:pPr>
            <a:endParaRPr lang="ru-RU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92996" y="633329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19 декабря 2019 года</a:t>
            </a:r>
            <a:endParaRPr lang="ru-RU" sz="2000" b="1" i="1" dirty="0"/>
          </a:p>
        </p:txBody>
      </p:sp>
      <p:pic>
        <p:nvPicPr>
          <p:cNvPr id="13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2" y="1983031"/>
            <a:ext cx="1915963" cy="178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5351" y="4797152"/>
            <a:ext cx="6240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err="1" smtClean="0"/>
              <a:t>Орсаг</a:t>
            </a:r>
            <a:r>
              <a:rPr lang="ru-RU" sz="2000" b="1" i="1" dirty="0" smtClean="0"/>
              <a:t> Юлия Витальевна</a:t>
            </a:r>
            <a:endParaRPr lang="ru-RU" sz="2000" i="1" dirty="0" smtClean="0"/>
          </a:p>
          <a:p>
            <a:pPr algn="just"/>
            <a:r>
              <a:rPr lang="ru-RU" sz="2000" i="1" dirty="0" smtClean="0"/>
              <a:t>директор МОУ «СОШ № 22» </a:t>
            </a:r>
          </a:p>
          <a:p>
            <a:pPr algn="just"/>
            <a:r>
              <a:rPr lang="ru-RU" sz="2000" i="1" dirty="0" smtClean="0"/>
              <a:t>кандидат педагогических наук, Почетный работник общего образования Российской Федерации 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8197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«Национальная кухня»</a:t>
            </a:r>
          </a:p>
        </p:txBody>
      </p:sp>
      <p:pic>
        <p:nvPicPr>
          <p:cNvPr id="6146" name="Picture 2" descr="C:\Users\IRU\Desktop\Базовая площадка_ Городские мероприятия\Фото Национальная кухня\IMG_7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6" y="1844824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RU\Desktop\Базовая площадка_ Городские мероприятия\Фото Национальная кухня\IMG_6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5613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RU\Desktop\Базовая площадка_ Городские мероприятия\Фото Национальная кухня\IMG_7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12454"/>
            <a:ext cx="3536220" cy="23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1560" y="501317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Делились секретами приготовления национальных сладостей и угощали друг друга приготовленными национальными блюдами</a:t>
            </a:r>
          </a:p>
        </p:txBody>
      </p:sp>
    </p:spTree>
    <p:extLst>
      <p:ext uri="{BB962C8B-B14F-4D97-AF65-F5344CB8AC3E}">
        <p14:creationId xmlns:p14="http://schemas.microsoft.com/office/powerpoint/2010/main" val="41370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8197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«Мы-разные! Мы – вместе!»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9664" y="582009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Открытые уроки, направленные на формирование толерантного отношения обучающихся к представителям разных национальностей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9952" y="1804171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 ноября 2019 года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площадки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участием Смирновой О.А., Уполномоченного при Губернаторе Вологодской области по правам ребёнка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72.18.123.220\rw\Зубова А. В\19.12.2019\1IMG_8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71405"/>
            <a:ext cx="2866256" cy="21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User\Desktop\Для сайта\2019-2020уг\Новости\19.11\1IMG_85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3643"/>
            <a:ext cx="2722747" cy="204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ser\Desktop\Для сайта\2019-2020уг\Новости\19.11\2\2IMG_86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39829"/>
            <a:ext cx="2785605" cy="21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8197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«Мы-разные! Мы – вместе!»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499947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творческих площадок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Творческий фейерверк национальных культур</a:t>
            </a:r>
          </a:p>
        </p:txBody>
      </p:sp>
      <p:pic>
        <p:nvPicPr>
          <p:cNvPr id="2052" name="Picture 4" descr="\\172.18.123.220\rw\Зубова А. В\19.12.2019\2IMG_8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3362736" cy="22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172.18.123.220\rw\Зубова А. В\19.12.2019\2IMG_8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12368" cy="23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\Desktop\Для сайта\2019-2020уг\Новости\19.11\2\2IMG_87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739280"/>
            <a:ext cx="3146822" cy="235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77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8197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«Мы-разные! Мы – вместе!»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0064" y="167989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Творческий фейерверк национальных культур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участием представителей национальных диаспор</a:t>
            </a:r>
          </a:p>
        </p:txBody>
      </p:sp>
      <p:pic>
        <p:nvPicPr>
          <p:cNvPr id="6" name="Picture 3" descr="\\172.18.123.220\rw\Зубова А. В\19.12.2019\2IMG_8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40" y="4133428"/>
            <a:ext cx="3253630" cy="233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172.18.123.220\rw\Зубова А. В\19.12.2019\2IMG_87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81" y="3140968"/>
            <a:ext cx="3312367" cy="24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5363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257925" y="1772815"/>
            <a:ext cx="1986483" cy="56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1116" y="579992"/>
            <a:ext cx="9144000" cy="35394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167482" y="826213"/>
            <a:ext cx="68690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«Дети вне зависимости от национальностей любят играть, дружить, шалить, а от взрослых зависит, чтобы они умение дружить сохранили на всю жизнь», - сказала                    О.А. Смирнова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Уполномоченный </a:t>
            </a:r>
            <a:r>
              <a:rPr lang="ru-RU" sz="2400" b="1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при Губернаторе Вологодской области по правам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ребёнка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, в завершении встречи с детьми и родителями на школьной «национальной кухне»       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03848" y="3840062"/>
            <a:ext cx="5688631" cy="20227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Муниципальное общеобразовательное учреждение </a:t>
            </a:r>
          </a:p>
          <a:p>
            <a:pPr marL="0" indent="0" algn="ctr">
              <a:buNone/>
            </a:pPr>
            <a:r>
              <a:rPr lang="ru-RU" sz="2000" b="1" dirty="0" smtClean="0"/>
              <a:t>«Средняя общеобразовательная школа № 22  им. Ф.Я. Федулова»</a:t>
            </a:r>
          </a:p>
          <a:p>
            <a:pPr marL="0" indent="0" algn="ctr">
              <a:buNone/>
            </a:pPr>
            <a:r>
              <a:rPr lang="ru-RU" sz="2000" b="1" dirty="0" smtClean="0"/>
              <a:t>Тел. 53-69-10</a:t>
            </a:r>
          </a:p>
          <a:p>
            <a:pPr marL="0" indent="0" algn="just">
              <a:buNone/>
            </a:pPr>
            <a:endParaRPr lang="ru-RU" sz="2000" b="1" dirty="0" smtClean="0"/>
          </a:p>
        </p:txBody>
      </p:sp>
      <p:pic>
        <p:nvPicPr>
          <p:cNvPr id="13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1915963" cy="17830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54890" y="6262896"/>
            <a:ext cx="3959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>
              <a:spcBef>
                <a:spcPts val="300"/>
              </a:spcBef>
              <a:buClr>
                <a:srgbClr val="B32C16"/>
              </a:buClr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-mail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school22@vologda-city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\\172.18.123.220\rw\Зубова А. В\19.12.2019\2IMG_8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0342"/>
            <a:ext cx="2604690" cy="19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            </a:t>
            </a:r>
            <a:endParaRPr lang="ru-RU" sz="3600" b="1" dirty="0"/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36454" y="149731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Школа № 22 – школа поликультурного, толерантного и патриотического воспитания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421796"/>
            <a:ext cx="8280920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marR="0" lvl="0" indent="449263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Общее число обучающихся –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1080 человек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 класса-комплекта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 них 6 классов для обучающихся по адаптированным основным общеобразовательным программам; 4 профильных кадетских класса)</a:t>
            </a: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112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обучающихся с ограниченными возможностями здоровья (инклюзивные классы, классы для 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 по адаптированным основным общеобразовательным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программам),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детей-инвалидов</a:t>
            </a: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десяти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национальностей (узбеки, таджики, азербайджанцы, армяне, грузины, украинцы, белорусы, киргизы, цыгане), из них 29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иностранных граждан, работающих на предприятиях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</a:t>
            </a: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 кадет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патронатом ГУ МЧС России по Вологодской области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2702546" y="2107705"/>
            <a:ext cx="4320480" cy="576064"/>
          </a:xfrm>
          <a:prstGeom prst="downArrow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702546" y="3789040"/>
            <a:ext cx="4320480" cy="576064"/>
          </a:xfrm>
          <a:prstGeom prst="downArrow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731865" y="5361022"/>
            <a:ext cx="4320480" cy="576064"/>
          </a:xfrm>
          <a:prstGeom prst="downArrow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6562" y="212977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ШКОЛА ТОЛЕРАНТНОСТИ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8784" y="375400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ПОЛИКУЛЬТУРНАЯ ШКОЛА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5881" y="536102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ШКОЛА ПАТРИОТИЧЕСКОГО ВОСПИТАНИЯ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8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            </a:t>
            </a:r>
            <a:endParaRPr lang="ru-RU" sz="3600" b="1" dirty="0"/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 rot="10800000">
            <a:off x="472874" y="1412775"/>
            <a:ext cx="6413081" cy="475252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1561" y="1624445"/>
            <a:ext cx="568863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Школа – городская базовая площадка по теме «Поликультурное воспитание школьников как фактор их успешной социализации в современном обществе»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осударственная политика в сфере воспитания гражданина в поликультурном пространстве;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рост напряженности в человеческих отношениях в целом;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числа детей-мигрантов в микрорайоне;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числа работников-мигрантов в образовательных организациях;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отребность в решении образовательных проблем детей-мигрантов;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отребность в подготовке специалистов, работающих с детьми-мигрантами.</a:t>
            </a:r>
          </a:p>
        </p:txBody>
      </p:sp>
      <p:pic>
        <p:nvPicPr>
          <p:cNvPr id="4098" name="Picture 2" descr="C:\Users\IRU\Documents\МОИ ДОКУМЕНТЫ\Сайт\Фото на сайт\4e1EiwqCQJ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47" y="1196752"/>
            <a:ext cx="2311152" cy="23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36454" y="149731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Школа № 22 – школа поликультурного, толерантного и патриотического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1443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7544" y="1150585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Исследование проблем адаптации детей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разных национальностей к новым условиям обучения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зык обучения (трудности усвоения правил устной и  письменной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речи)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программа и учебные предметы (трудности в усвоении образовательной программы из-за непонимания заданий, упражнений в учебнике, требований)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заимоотношения с одноклассниками (сложные только в начале адаптации в связи с трудностями в общении и построении диалогов)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бщение с учителем, классным руководителем (обучающимся требуется большего внимания и контакта)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кольная среда (не всегда имеется понимание традиций класса, готовность включаться в общие дела)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Трудности могут влиять на дальнейшие проблемы психологического и поведенческого характера детей-мигрантов.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7544" y="1458362"/>
            <a:ext cx="849694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Исследование проблем родителей обучающихся разных национальностей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 общения и взаимодействия с администрацией школы (непонимание требований к заполнению документов для приема в школу, сложности в построении конструктивного диалога из-за незнания языка, общение в большинстве случаев с родителями-папами)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общение с учителем, классным руководителем (требуется большего внимания и контакта, изложение «обид» на несправедливость в выставлении оценок)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кольная среда (моральные принципы и более строгое воспитание детей в восточных семьях, транслирование разных традиций и форм воспитания)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124744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сделано для решения проблем?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Языковая среда,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формирующая знания русского языка (школьный проект «Дружественный язык»)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Творческая и культурная среда,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направленная на обмен межкультурными традициями (школьный проект «Национальная кухня», «Мы-разные! Мы – вместе!»)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Просветительская среда,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направленная на просветительскую работу с родителями (школьный проект «Школа мигранта: родители россиян»)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Методическая среда,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создающая условия </a:t>
            </a:r>
            <a:r>
              <a:rPr lang="ru-RU" sz="2400" dirty="0">
                <a:latin typeface="Times New Roman"/>
                <a:ea typeface="Times New Roman"/>
              </a:rPr>
              <a:t>повышения профессиональной компетентности педагогических работников, организующих </a:t>
            </a:r>
            <a:r>
              <a:rPr lang="ru-RU" sz="2400" dirty="0" smtClean="0">
                <a:latin typeface="Times New Roman"/>
                <a:ea typeface="Times New Roman"/>
              </a:rPr>
              <a:t>социализацию обучающихся разных национальностей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(школьный проект «Поликультурный учитель»)</a:t>
            </a:r>
          </a:p>
        </p:txBody>
      </p:sp>
    </p:spTree>
    <p:extLst>
      <p:ext uri="{BB962C8B-B14F-4D97-AF65-F5344CB8AC3E}">
        <p14:creationId xmlns:p14="http://schemas.microsoft.com/office/powerpoint/2010/main" val="9918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8197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«Национальная кухня»</a:t>
            </a:r>
          </a:p>
        </p:txBody>
      </p:sp>
      <p:pic>
        <p:nvPicPr>
          <p:cNvPr id="3076" name="Picture 4" descr="C:\Users\IRU\Desktop\Базовая площадка_ Городские мероприятия\Фото Национальная кухня\IMG_7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040"/>
            <a:ext cx="475252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RU\Desktop\Базовая площадка_ Городские мероприятия\Фото Национальная кухня\IMG_7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30" y="3389541"/>
            <a:ext cx="4436550" cy="29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91683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 апреля 2019 года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кухня с участием Смирновой О.А., Уполномоченного при Губернаторе Вологодской области по правам ребёнка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568" y="515719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Участвовало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круглом столе и мастер-классах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 родителей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 национальностей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85 обучающихся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1-11 классов, 16 педагогов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8197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«Национальная кухня»</a:t>
            </a:r>
          </a:p>
        </p:txBody>
      </p:sp>
      <p:pic>
        <p:nvPicPr>
          <p:cNvPr id="3075" name="Picture 3" descr="C:\Users\IRU\Desktop\Базовая площадка_ Городские мероприятия\Фото Национальная кухня\IMG_7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796766" cy="25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RU\Desktop\Базовая площадка_ Городские мероприятия\Фото Национальная кухня\IMG_7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796766" cy="25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RU\Desktop\Базовая площадка_ Городские мероприятия\Фото Национальная кухня\IMG_7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03" y="4005063"/>
            <a:ext cx="3519317" cy="23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2432" y="4574758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Изучали и представляли национальные головные уборы и водили русский хоровод.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Обменивались знаниями об исторических национальных местах Вологды и традициями воспитания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8934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Школа № 22 – школа поликультурного,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толерантного </a:t>
            </a:r>
            <a:r>
              <a:rPr lang="ru-RU" sz="2000" b="1" dirty="0">
                <a:solidFill>
                  <a:prstClr val="white"/>
                </a:solidFill>
              </a:rPr>
              <a:t>и патриотического воспитания</a:t>
            </a:r>
          </a:p>
        </p:txBody>
      </p:sp>
      <p:pic>
        <p:nvPicPr>
          <p:cNvPr id="10" name="Рисунок 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339F5A-4DAE-4D40-885B-DFD12220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319"/>
            <a:ext cx="1104059" cy="10274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081978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«Национальная кухня»</a:t>
            </a:r>
          </a:p>
        </p:txBody>
      </p:sp>
      <p:pic>
        <p:nvPicPr>
          <p:cNvPr id="5123" name="Picture 3" descr="C:\Users\IRU\Desktop\Базовая площадка_ Городские мероприятия\Фото Национальная кухня\IMG_7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9971"/>
            <a:ext cx="3772640" cy="25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RU\Desktop\Базовая площадка_ Городские мероприятия\Фото Национальная кухня\IMG_7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87" y="1543643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RU\Desktop\Базовая площадка_ Городские мероприятия\Фото Национальная кухня\IMG_7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" y="3861048"/>
            <a:ext cx="3607604" cy="24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50507" y="489869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Вместе танцевали национальные танцы и даже хором подпевали цыганскую песню</a:t>
            </a:r>
          </a:p>
        </p:txBody>
      </p:sp>
    </p:spTree>
    <p:extLst>
      <p:ext uri="{BB962C8B-B14F-4D97-AF65-F5344CB8AC3E}">
        <p14:creationId xmlns:p14="http://schemas.microsoft.com/office/powerpoint/2010/main" val="3279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881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polyanskaya.tv</dc:creator>
  <cp:lastModifiedBy>IRU</cp:lastModifiedBy>
  <cp:revision>139</cp:revision>
  <dcterms:created xsi:type="dcterms:W3CDTF">2015-10-22T13:52:19Z</dcterms:created>
  <dcterms:modified xsi:type="dcterms:W3CDTF">2019-12-18T08:39:45Z</dcterms:modified>
</cp:coreProperties>
</file>