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81" r:id="rId3"/>
    <p:sldId id="282" r:id="rId4"/>
    <p:sldId id="259" r:id="rId5"/>
    <p:sldId id="260" r:id="rId6"/>
    <p:sldId id="265" r:id="rId7"/>
    <p:sldId id="262" r:id="rId8"/>
    <p:sldId id="263" r:id="rId9"/>
    <p:sldId id="264" r:id="rId10"/>
    <p:sldId id="268" r:id="rId11"/>
    <p:sldId id="267" r:id="rId12"/>
    <p:sldId id="266" r:id="rId13"/>
    <p:sldId id="271" r:id="rId14"/>
    <p:sldId id="272" r:id="rId15"/>
    <p:sldId id="273" r:id="rId16"/>
    <p:sldId id="276" r:id="rId17"/>
    <p:sldId id="277" r:id="rId18"/>
    <p:sldId id="278" r:id="rId19"/>
    <p:sldId id="279" r:id="rId20"/>
    <p:sldId id="280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95952C-95FA-458B-BF81-B8D0E7D715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bg2">
                <a:tint val="98000"/>
                <a:shade val="100000"/>
                <a:hueMod val="108000"/>
                <a:satMod val="130000"/>
                <a:lumMod val="108000"/>
                <a:alpha val="18000"/>
              </a:schemeClr>
            </a:gs>
            <a:gs pos="100000">
              <a:schemeClr val="bg2">
                <a:lumMod val="20000"/>
                <a:lumOff val="80000"/>
                <a:alpha val="9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80263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Технологии и приемы воспитания в деятельности педагога - библиотекаря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Игнатьева Анна Сергеевна, к.ф.н., доцент кафедры педагогики и методики преподавания учебных предметов АОУ ВО ДПО «ВИРО»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7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Законы мастерской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700809"/>
            <a:ext cx="7712075" cy="475238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500" i="1" dirty="0">
                <a:solidFill>
                  <a:schemeClr val="bg1"/>
                </a:solidFill>
              </a:rPr>
              <a:t>Ценностно-смысловое равенство </a:t>
            </a:r>
            <a:r>
              <a:rPr lang="ru-RU" sz="2500" dirty="0">
                <a:solidFill>
                  <a:schemeClr val="bg1"/>
                </a:solidFill>
              </a:rPr>
              <a:t>всех участников </a:t>
            </a:r>
          </a:p>
          <a:p>
            <a:pPr>
              <a:lnSpc>
                <a:spcPct val="90000"/>
              </a:lnSpc>
            </a:pPr>
            <a:r>
              <a:rPr lang="ru-RU" sz="2500" i="1" dirty="0">
                <a:solidFill>
                  <a:schemeClr val="bg1"/>
                </a:solidFill>
              </a:rPr>
              <a:t>Право каждого на ошибку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500" i="1" dirty="0" err="1">
                <a:solidFill>
                  <a:schemeClr val="bg1"/>
                </a:solidFill>
              </a:rPr>
              <a:t>Безоценочная</a:t>
            </a:r>
            <a:r>
              <a:rPr lang="ru-RU" sz="2500" i="1" dirty="0">
                <a:solidFill>
                  <a:schemeClr val="bg1"/>
                </a:solidFill>
              </a:rPr>
              <a:t> деятельность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500" i="1" dirty="0">
                <a:solidFill>
                  <a:schemeClr val="bg1"/>
                </a:solidFill>
              </a:rPr>
              <a:t>Предоставление свободы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500" i="1" dirty="0">
                <a:solidFill>
                  <a:schemeClr val="bg1"/>
                </a:solidFill>
              </a:rPr>
              <a:t>Значительный элемент неопределённости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500" i="1" dirty="0">
                <a:solidFill>
                  <a:schemeClr val="bg1"/>
                </a:solidFill>
              </a:rPr>
              <a:t>Диалог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500" i="1" dirty="0">
                <a:solidFill>
                  <a:schemeClr val="bg1"/>
                </a:solidFill>
              </a:rPr>
              <a:t>Организация и перестройка реального пространства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500" i="1" dirty="0">
                <a:solidFill>
                  <a:schemeClr val="bg1"/>
                </a:solidFill>
              </a:rPr>
              <a:t>Решительное ограничение мастера-руководителя как авторитета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18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260648"/>
            <a:ext cx="7313612" cy="89535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Схема мастерской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569325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56" name="Group 16"/>
          <p:cNvGraphicFramePr>
            <a:graphicFrameLocks noGrp="1"/>
          </p:cNvGraphicFramePr>
          <p:nvPr/>
        </p:nvGraphicFramePr>
        <p:xfrm>
          <a:off x="0" y="0"/>
          <a:ext cx="208280" cy="352742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52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35274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7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76672"/>
            <a:ext cx="8928992" cy="1313116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Алгоритм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педагогической мастерской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204864"/>
            <a:ext cx="7125112" cy="40514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bg1"/>
                </a:solidFill>
              </a:rPr>
              <a:t>1. «Индуктор»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bg1"/>
                </a:solidFill>
              </a:rPr>
              <a:t>2. Работа с материалом: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>
                <a:solidFill>
                  <a:schemeClr val="bg1"/>
                </a:solidFill>
              </a:rPr>
              <a:t>      - «</a:t>
            </a:r>
            <a:r>
              <a:rPr lang="ru-RU" sz="2800" i="1" dirty="0" err="1">
                <a:solidFill>
                  <a:schemeClr val="bg1"/>
                </a:solidFill>
              </a:rPr>
              <a:t>Самоконструкция</a:t>
            </a:r>
            <a:r>
              <a:rPr lang="ru-RU" sz="2800" i="1" dirty="0">
                <a:solidFill>
                  <a:schemeClr val="bg1"/>
                </a:solidFill>
              </a:rPr>
              <a:t>»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>
                <a:solidFill>
                  <a:schemeClr val="bg1"/>
                </a:solidFill>
              </a:rPr>
              <a:t>      - «</a:t>
            </a:r>
            <a:r>
              <a:rPr lang="ru-RU" sz="2800" i="1" dirty="0" err="1">
                <a:solidFill>
                  <a:schemeClr val="bg1"/>
                </a:solidFill>
              </a:rPr>
              <a:t>Социоконструкция</a:t>
            </a:r>
            <a:r>
              <a:rPr lang="ru-RU" sz="2800" i="1" dirty="0">
                <a:solidFill>
                  <a:schemeClr val="bg1"/>
                </a:solidFill>
              </a:rPr>
              <a:t>»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>
                <a:solidFill>
                  <a:schemeClr val="bg1"/>
                </a:solidFill>
              </a:rPr>
              <a:t>      - «Социализация»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>
                <a:solidFill>
                  <a:schemeClr val="bg1"/>
                </a:solidFill>
              </a:rPr>
              <a:t>      - «Афиширование»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>
                <a:solidFill>
                  <a:schemeClr val="bg1"/>
                </a:solidFill>
              </a:rPr>
              <a:t>      - «Разрыв»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bg1"/>
                </a:solidFill>
              </a:rPr>
              <a:t>3. «Рефлексия» </a:t>
            </a:r>
          </a:p>
        </p:txBody>
      </p:sp>
    </p:spTree>
    <p:extLst>
      <p:ext uri="{BB962C8B-B14F-4D97-AF65-F5344CB8AC3E}">
        <p14:creationId xmlns:p14="http://schemas.microsoft.com/office/powerpoint/2010/main" val="158016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639050" cy="1223962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Г. </a:t>
            </a:r>
            <a:r>
              <a:rPr lang="en-US" sz="2000" b="1" dirty="0">
                <a:solidFill>
                  <a:schemeClr val="bg1"/>
                </a:solidFill>
              </a:rPr>
              <a:t>X</a:t>
            </a:r>
            <a:r>
              <a:rPr lang="ru-RU" sz="2000" b="1" dirty="0">
                <a:solidFill>
                  <a:schemeClr val="bg1"/>
                </a:solidFill>
              </a:rPr>
              <a:t>. АНДЕРСЕН. «РУСАЛОЧКА»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(педагогическая мастерская)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895850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Ты хочешь идти со всеми? Или впереди? Или идти сам по себе? Нужно знать чего хочешь, и знать, что ты этого хочешь...»</a:t>
            </a:r>
            <a:endParaRPr lang="ru-RU" sz="1700" i="1" dirty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1700" i="1" dirty="0">
                <a:solidFill>
                  <a:schemeClr val="bg1"/>
                </a:solidFill>
              </a:rPr>
              <a:t>Ф. Ницше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dirty="0">
                <a:solidFill>
                  <a:schemeClr val="bg1"/>
                </a:solidFill>
              </a:rPr>
              <a:t>1.	Индуктор. </a:t>
            </a:r>
            <a:r>
              <a:rPr lang="ru-RU" sz="1700" dirty="0" smtClean="0">
                <a:solidFill>
                  <a:schemeClr val="bg1"/>
                </a:solidFill>
              </a:rPr>
              <a:t>Мастер </a:t>
            </a:r>
            <a:r>
              <a:rPr lang="ru-RU" sz="1700" dirty="0">
                <a:solidFill>
                  <a:schemeClr val="bg1"/>
                </a:solidFill>
              </a:rPr>
              <a:t>включает </a:t>
            </a:r>
            <a:r>
              <a:rPr lang="ru-RU" sz="1700" dirty="0" err="1" smtClean="0">
                <a:solidFill>
                  <a:schemeClr val="bg1"/>
                </a:solidFill>
              </a:rPr>
              <a:t>грам.запись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>
                <a:solidFill>
                  <a:schemeClr val="bg1"/>
                </a:solidFill>
              </a:rPr>
              <a:t>«Океанский прибой», предлагает детям прислушаться и представить себе русалочку «со дна морского».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Какой она явилась в вашем воображении? Зарисуйте её и расскажите о ней всем.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dirty="0">
                <a:solidFill>
                  <a:schemeClr val="bg1"/>
                </a:solidFill>
              </a:rPr>
              <a:t>2.	Чтение </a:t>
            </a:r>
            <a:r>
              <a:rPr lang="ru-RU" sz="1700" b="1" dirty="0" smtClean="0">
                <a:solidFill>
                  <a:schemeClr val="bg1"/>
                </a:solidFill>
              </a:rPr>
              <a:t>мастером </a:t>
            </a:r>
            <a:r>
              <a:rPr lang="ru-RU" sz="1700" dirty="0" smtClean="0">
                <a:solidFill>
                  <a:schemeClr val="bg1"/>
                </a:solidFill>
              </a:rPr>
              <a:t>сказки </a:t>
            </a:r>
            <a:r>
              <a:rPr lang="ru-RU" sz="1700" dirty="0">
                <a:solidFill>
                  <a:schemeClr val="bg1"/>
                </a:solidFill>
              </a:rPr>
              <a:t>Г.Х. Андерсена «Русалочка».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Вслушайтесь в сказку, почувствуйте её героев. Поделитесь своими чувствами и мыслями.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dirty="0">
                <a:solidFill>
                  <a:schemeClr val="bg1"/>
                </a:solidFill>
              </a:rPr>
              <a:t>3.	Индивидуальная работа с текстом.</a:t>
            </a:r>
            <a:endParaRPr lang="ru-RU" sz="17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Перечитайте начало сказки и нарисуйте Линию Жизни русалочки на дне морском, самые главные события.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Представьте, какая это линия (волнистая, ломаная, весёлая, печальная). Дайте название этой Линии Жизни.</a:t>
            </a:r>
            <a:endParaRPr lang="ru-RU" sz="17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dirty="0">
                <a:solidFill>
                  <a:schemeClr val="bg1"/>
                </a:solidFill>
              </a:rPr>
              <a:t>4.	Работа в группах.</a:t>
            </a:r>
            <a:endParaRPr lang="ru-RU" sz="17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Сделайте от группы общую карту Линии Жизни русалочки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на дне морском. Составьте словесный портрет главной героини</a:t>
            </a:r>
            <a:br>
              <a:rPr lang="ru-RU" sz="1700" dirty="0">
                <a:solidFill>
                  <a:schemeClr val="bg1"/>
                </a:solidFill>
              </a:rPr>
            </a:b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6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713788" cy="64087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dirty="0">
                <a:solidFill>
                  <a:schemeClr val="bg1"/>
                </a:solidFill>
              </a:rPr>
              <a:t>5.	Афиширование работ, </a:t>
            </a:r>
            <a:r>
              <a:rPr lang="ru-RU" sz="1700" dirty="0">
                <a:solidFill>
                  <a:schemeClr val="bg1"/>
                </a:solidFill>
              </a:rPr>
              <a:t>их представление от групп: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портрет — описание;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комментарии к главным событиям;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чтение отрывков и т.д.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Например: «тихое задумчивое дитя», «любила слушать рассказы о большом городе», «поднялась к земному миру, словно пузырёк воздуха...» и т.д.</a:t>
            </a:r>
            <a:endParaRPr lang="ru-RU" sz="17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dirty="0">
                <a:solidFill>
                  <a:schemeClr val="bg1"/>
                </a:solidFill>
              </a:rPr>
              <a:t>6.	Работа в группах.-</a:t>
            </a:r>
            <a:endParaRPr lang="ru-RU" sz="17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Нарисуйте «мост перехода» русалочки в земной мир и опишите словами главные детали. Подберите краски и прорисуйте главные детали.</a:t>
            </a:r>
            <a:endParaRPr lang="ru-RU" sz="17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dirty="0">
                <a:solidFill>
                  <a:schemeClr val="bg1"/>
                </a:solidFill>
              </a:rPr>
              <a:t>7.	Индивидуальная работа.</a:t>
            </a:r>
            <a:endParaRPr lang="ru-RU" sz="17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Прочитайте вторую часть сказки, восстановите цепь приключений и переживаний русалочки в земном мире.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Придумайте название цепочке: Первая встреча с принцем — Танец прекрасной русалочки — Путешествие в горы — «Милое дитя» —-Женитьба — Тоска о доме — Бал — Прощание — Вознесение</a:t>
            </a:r>
            <a:endParaRPr lang="ru-RU" sz="17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dirty="0">
                <a:solidFill>
                  <a:schemeClr val="bg1"/>
                </a:solidFill>
              </a:rPr>
              <a:t>8.	Работа в группах.</a:t>
            </a:r>
            <a:endParaRPr lang="ru-RU" sz="17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Составьте от группы рассказ «Любовь русалочки». Придумайте символ (знак) её любви.</a:t>
            </a:r>
            <a:endParaRPr lang="ru-RU" sz="17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dirty="0">
                <a:solidFill>
                  <a:schemeClr val="bg1"/>
                </a:solidFill>
              </a:rPr>
              <a:t>9.	Работа в группах.</a:t>
            </a:r>
            <a:endParaRPr lang="ru-RU" sz="17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В чём смысл жизни., любви, смерти русалочки.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Подберите самые точные эпизоды из текста.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dirty="0">
                <a:solidFill>
                  <a:schemeClr val="bg1"/>
                </a:solidFill>
              </a:rPr>
              <a:t>10. Индивидуальная творческая работа.</a:t>
            </a:r>
            <a:endParaRPr lang="ru-RU" sz="17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— Допишите продолжение сказки, почему русалочка не стала мертвенно-холодной морской пеной, как предрекала ей ведьма, а ушла к дочерям воздуха под возвышенную музыку? «Мир вечности русалочки» и др.)</a:t>
            </a:r>
          </a:p>
        </p:txBody>
      </p:sp>
    </p:spTree>
    <p:extLst>
      <p:ext uri="{BB962C8B-B14F-4D97-AF65-F5344CB8AC3E}">
        <p14:creationId xmlns:p14="http://schemas.microsoft.com/office/powerpoint/2010/main" val="331200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76250"/>
            <a:ext cx="8353425" cy="604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505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Приемы воспитания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556792"/>
            <a:ext cx="7125112" cy="4302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>
                <a:solidFill>
                  <a:schemeClr val="bg1"/>
                </a:solidFill>
              </a:rPr>
              <a:t>это </a:t>
            </a:r>
            <a:r>
              <a:rPr lang="ru-RU" sz="2400" dirty="0" smtClean="0">
                <a:solidFill>
                  <a:schemeClr val="bg1"/>
                </a:solidFill>
              </a:rPr>
              <a:t>действия</a:t>
            </a:r>
            <a:r>
              <a:rPr lang="ru-RU" sz="2400" dirty="0">
                <a:solidFill>
                  <a:schemeClr val="bg1"/>
                </a:solidFill>
              </a:rPr>
              <a:t>, посредством которых на поведение и позицию обучаемого оказываются внешние побуждения, изменяющие его взгляды, мотивы и поведение, в результате чего активизируются резервные возможности человека и он начинает действовать определенным образом.</a:t>
            </a:r>
          </a:p>
        </p:txBody>
      </p:sp>
    </p:spTree>
    <p:extLst>
      <p:ext uri="{BB962C8B-B14F-4D97-AF65-F5344CB8AC3E}">
        <p14:creationId xmlns:p14="http://schemas.microsoft.com/office/powerpoint/2010/main" val="1298144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24936" cy="92447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1. Методы формирования сознания: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рассказ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беседа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лекция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дискуссия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диспут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метод </a:t>
            </a:r>
            <a:r>
              <a:rPr lang="ru-RU" sz="2400" dirty="0">
                <a:solidFill>
                  <a:schemeClr val="bg1"/>
                </a:solidFill>
              </a:rPr>
              <a:t>примера.</a:t>
            </a:r>
          </a:p>
        </p:txBody>
      </p:sp>
    </p:spTree>
    <p:extLst>
      <p:ext uri="{BB962C8B-B14F-4D97-AF65-F5344CB8AC3E}">
        <p14:creationId xmlns:p14="http://schemas.microsoft.com/office/powerpoint/2010/main" val="176057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2. Методы организации деятельности и формирования опыта поведения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упражнение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приучение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поручение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требование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создание </a:t>
            </a:r>
            <a:r>
              <a:rPr lang="ru-RU" sz="2400" dirty="0">
                <a:solidFill>
                  <a:schemeClr val="bg1"/>
                </a:solidFill>
              </a:rPr>
              <a:t>воспитывающих ситуаций.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68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640960" cy="92447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3. Методы стимулирования поведения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соревнование,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игра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поощрение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наказание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59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479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064896" cy="92447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4. Методы контроля, самоконтроля и самооценки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наблюдение,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опросные </a:t>
            </a:r>
            <a:r>
              <a:rPr lang="ru-RU" sz="2800" dirty="0">
                <a:solidFill>
                  <a:schemeClr val="bg1"/>
                </a:solidFill>
              </a:rPr>
              <a:t>методы (беседы, анкетирование</a:t>
            </a:r>
            <a:r>
              <a:rPr lang="ru-RU" sz="2800" dirty="0" smtClean="0">
                <a:solidFill>
                  <a:schemeClr val="bg1"/>
                </a:solidFill>
              </a:rPr>
              <a:t>),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тестирование,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анализ </a:t>
            </a:r>
            <a:r>
              <a:rPr lang="ru-RU" sz="2800" dirty="0">
                <a:solidFill>
                  <a:schemeClr val="bg1"/>
                </a:solidFill>
              </a:rPr>
              <a:t>результатов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773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7313612" cy="1143000"/>
          </a:xfrm>
        </p:spPr>
        <p:txBody>
          <a:bodyPr/>
          <a:lstStyle/>
          <a:p>
            <a:r>
              <a:rPr lang="ru-RU" sz="2300" dirty="0">
                <a:solidFill>
                  <a:schemeClr val="bg1"/>
                </a:solidFill>
              </a:rPr>
              <a:t>Литература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196752"/>
            <a:ext cx="7783512" cy="5202237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Выготский Л.С. Педагогическая психология. – М.: Педагогика, 1991.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Еремина Т.Я. Учение. Общение. Творчество. Девять мастерских. – СПб, 2000.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Кларин М.В. Инновационные модели обучения в зарубежных педагогических поисках. – М., 1994.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Лашкар</a:t>
            </a:r>
            <a:r>
              <a:rPr lang="ru-RU" sz="1600" dirty="0">
                <a:solidFill>
                  <a:schemeClr val="bg1"/>
                </a:solidFill>
              </a:rPr>
              <a:t> С., </a:t>
            </a:r>
            <a:r>
              <a:rPr lang="ru-RU" sz="1600" dirty="0" err="1">
                <a:solidFill>
                  <a:schemeClr val="bg1"/>
                </a:solidFill>
              </a:rPr>
              <a:t>Бассис</a:t>
            </a:r>
            <a:r>
              <a:rPr lang="ru-RU" sz="1600" dirty="0">
                <a:solidFill>
                  <a:schemeClr val="bg1"/>
                </a:solidFill>
              </a:rPr>
              <a:t> А. Перестроить свои знания. – Париж, 1985.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Окунев А.А. Как учить, не уча. СПб., 1996.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Педагогические мастерские: теория и практика. – СПб., 1998.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Педагогические мастерские: интеграция отечественного и зарубежного опыта. </a:t>
            </a:r>
            <a:r>
              <a:rPr lang="ru-RU" sz="1600" dirty="0" err="1">
                <a:solidFill>
                  <a:schemeClr val="bg1"/>
                </a:solidFill>
              </a:rPr>
              <a:t>Вып</a:t>
            </a:r>
            <a:r>
              <a:rPr lang="ru-RU" sz="1600" dirty="0">
                <a:solidFill>
                  <a:schemeClr val="bg1"/>
                </a:solidFill>
              </a:rPr>
              <a:t>. 1. – СПб., 1995.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Педагогические мастерские: Франция – Россия. Коллектив авторов. – М., 1997.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Селевко</a:t>
            </a:r>
            <a:r>
              <a:rPr lang="ru-RU" sz="1600" dirty="0">
                <a:solidFill>
                  <a:schemeClr val="bg1"/>
                </a:solidFill>
              </a:rPr>
              <a:t> Г.К. Энциклопедия образовательных технологий. Т1. – М., 2006</a:t>
            </a:r>
          </a:p>
          <a:p>
            <a:r>
              <a:rPr lang="ru-RU" sz="1600" dirty="0">
                <a:solidFill>
                  <a:schemeClr val="bg1"/>
                </a:solidFill>
              </a:rPr>
              <a:t>Шамова Т.И., Давыденко Т.М. Управление образовательным процессом в адаптивной школе. – М., 2001.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6624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Литература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100" dirty="0" err="1">
                <a:solidFill>
                  <a:schemeClr val="bg1"/>
                </a:solidFill>
              </a:rPr>
              <a:t>Селевко</a:t>
            </a:r>
            <a:r>
              <a:rPr lang="ru-RU" sz="2100" dirty="0">
                <a:solidFill>
                  <a:schemeClr val="bg1"/>
                </a:solidFill>
              </a:rPr>
              <a:t> Г.К. Педагогические технологии на основе активизации, интенсификации и эффективности управления УВП – М, 2005. – 288 с.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100" dirty="0">
                <a:solidFill>
                  <a:schemeClr val="bg1"/>
                </a:solidFill>
              </a:rPr>
              <a:t>Мухина ИЛ. Что такое педагогическая   мастерская?  // Мухина  ИЛ., Ерёмина   Т.Я. Мастерские по литературе: интеграция инновационного и традиционного   опыта:   Книга для учителя. СПб.: СПб ГУПМ, 2002.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100" dirty="0">
                <a:solidFill>
                  <a:schemeClr val="bg1"/>
                </a:solidFill>
              </a:rPr>
              <a:t>Ерёмина Т.Я. Мастерские по литературе. 10 класс. - СПб.,2004.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100" dirty="0">
                <a:solidFill>
                  <a:schemeClr val="bg1"/>
                </a:solidFill>
              </a:rPr>
              <a:t>Ерёмина Т.Я. Мастерские по литературе. 11 класс. - СПб., 2004.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100" dirty="0">
                <a:solidFill>
                  <a:schemeClr val="bg1"/>
                </a:solidFill>
              </a:rPr>
              <a:t>Окунев А.А. Как учить не уча? - </a:t>
            </a:r>
            <a:r>
              <a:rPr lang="ru-RU" sz="2100" dirty="0" err="1">
                <a:solidFill>
                  <a:schemeClr val="bg1"/>
                </a:solidFill>
              </a:rPr>
              <a:t>Спб</a:t>
            </a:r>
            <a:r>
              <a:rPr lang="ru-RU" sz="2100" dirty="0">
                <a:solidFill>
                  <a:schemeClr val="bg1"/>
                </a:solidFill>
              </a:rPr>
              <a:t>, 1996</a:t>
            </a:r>
            <a:r>
              <a:rPr lang="ru-RU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36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Технологии, обеспечивающие реализацию задач воспитания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7125112" cy="35283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Технология проектного обучения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Технология педагогических мастерских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Технология обучения в сотрудничестве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Технология развития критического мышления через чтение и письмо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Технология дебаты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Игровые технологии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09443" y="1052737"/>
            <a:ext cx="7125112" cy="48060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sz="2800" b="1" dirty="0">
                <a:solidFill>
                  <a:schemeClr val="bg1"/>
                </a:solidFill>
              </a:rPr>
              <a:t>Педагогические мастерские</a:t>
            </a:r>
            <a:r>
              <a:rPr lang="ru-RU" sz="2800" dirty="0">
                <a:solidFill>
                  <a:schemeClr val="bg1"/>
                </a:solidFill>
              </a:rPr>
              <a:t> — инновационная технология, которая создает творческую атмосферу, психологический комфорт, способствует росту личности и учителя и ученика, дарит радость сотворчества </a:t>
            </a:r>
          </a:p>
        </p:txBody>
      </p:sp>
    </p:spTree>
    <p:extLst>
      <p:ext uri="{BB962C8B-B14F-4D97-AF65-F5344CB8AC3E}">
        <p14:creationId xmlns:p14="http://schemas.microsoft.com/office/powerpoint/2010/main" val="28734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20688"/>
            <a:ext cx="7125113" cy="924475"/>
          </a:xfrm>
        </p:spPr>
        <p:txBody>
          <a:bodyPr/>
          <a:lstStyle/>
          <a:p>
            <a:r>
              <a:rPr lang="ru-RU" sz="3800" dirty="0">
                <a:solidFill>
                  <a:schemeClr val="bg1"/>
                </a:solidFill>
              </a:rPr>
              <a:t>Историческая справка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009443" y="1807361"/>
            <a:ext cx="7125112" cy="4429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Французская </a:t>
            </a:r>
            <a:r>
              <a:rPr lang="ru-RU" sz="2400" dirty="0">
                <a:solidFill>
                  <a:schemeClr val="bg1"/>
                </a:solidFill>
              </a:rPr>
              <a:t>Группа Нового Образования (ЖФЕН) возникла во Франции в 20-е годы </a:t>
            </a:r>
            <a:r>
              <a:rPr lang="en-US" sz="2400" dirty="0">
                <a:solidFill>
                  <a:schemeClr val="bg1"/>
                </a:solidFill>
              </a:rPr>
              <a:t>XX </a:t>
            </a:r>
            <a:r>
              <a:rPr lang="ru-RU" sz="2400" dirty="0" smtClean="0">
                <a:solidFill>
                  <a:schemeClr val="bg1"/>
                </a:solidFill>
              </a:rPr>
              <a:t>века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Основные идеи педагогической </a:t>
            </a:r>
            <a:r>
              <a:rPr lang="ru-RU" sz="2400" dirty="0" smtClean="0">
                <a:solidFill>
                  <a:schemeClr val="bg1"/>
                </a:solidFill>
              </a:rPr>
              <a:t>мастерской</a:t>
            </a:r>
          </a:p>
          <a:p>
            <a:r>
              <a:rPr lang="ru-RU" sz="2400" dirty="0">
                <a:solidFill>
                  <a:schemeClr val="bg1"/>
                </a:solidFill>
              </a:rPr>
              <a:t>Личность сама способна строить свое знание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Ученик - личность творческая, ответственная </a:t>
            </a:r>
          </a:p>
          <a:p>
            <a:r>
              <a:rPr lang="ru-RU" sz="2400" dirty="0">
                <a:solidFill>
                  <a:schemeClr val="bg1"/>
                </a:solidFill>
              </a:rPr>
              <a:t>«Все способны!»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957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Типы мастерских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916832"/>
            <a:ext cx="7313612" cy="3433763"/>
          </a:xfrm>
        </p:spPr>
        <p:txBody>
          <a:bodyPr/>
          <a:lstStyle/>
          <a:p>
            <a:r>
              <a:rPr lang="ru-RU" sz="3200" i="1" dirty="0">
                <a:solidFill>
                  <a:schemeClr val="bg1"/>
                </a:solidFill>
              </a:rPr>
              <a:t>творческого письма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</a:p>
          <a:p>
            <a:r>
              <a:rPr lang="ru-RU" sz="3200" i="1" dirty="0">
                <a:solidFill>
                  <a:schemeClr val="bg1"/>
                </a:solidFill>
              </a:rPr>
              <a:t>построения знаний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</a:p>
          <a:p>
            <a:r>
              <a:rPr lang="ru-RU" sz="3200" i="1" dirty="0">
                <a:solidFill>
                  <a:schemeClr val="bg1"/>
                </a:solidFill>
              </a:rPr>
              <a:t>построения отношений, ценностных ориентации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</a:p>
          <a:p>
            <a:r>
              <a:rPr lang="ru-RU" sz="3200" i="1" dirty="0">
                <a:solidFill>
                  <a:schemeClr val="bg1"/>
                </a:solidFill>
              </a:rPr>
              <a:t>по самопознанию</a:t>
            </a:r>
            <a:r>
              <a:rPr lang="ru-RU" sz="3200" dirty="0">
                <a:solidFill>
                  <a:schemeClr val="bg1"/>
                </a:solidFill>
              </a:rPr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0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 </a:t>
            </a:r>
            <a:r>
              <a:rPr lang="ru-RU" sz="3200" dirty="0">
                <a:solidFill>
                  <a:schemeClr val="bg1"/>
                </a:solidFill>
              </a:rPr>
              <a:t>Условия </a:t>
            </a:r>
            <a:r>
              <a:rPr lang="ru-RU" sz="3200" dirty="0" smtClean="0">
                <a:solidFill>
                  <a:schemeClr val="bg1"/>
                </a:solidFill>
              </a:rPr>
              <a:t>воспитания и </a:t>
            </a:r>
            <a:r>
              <a:rPr lang="ru-RU" sz="3200" dirty="0">
                <a:solidFill>
                  <a:schemeClr val="bg1"/>
                </a:solidFill>
              </a:rPr>
              <a:t>развития личности в мастерской: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отношение учителя к ученику как к себе равному </a:t>
            </a:r>
          </a:p>
          <a:p>
            <a:r>
              <a:rPr lang="ru-RU" sz="2800" dirty="0">
                <a:solidFill>
                  <a:schemeClr val="bg1"/>
                </a:solidFill>
              </a:rPr>
              <a:t>самостоятельное «строительство» знаний учеником методом критического отношения к существующей информации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плюрализм мнений, уважительное отношение к позиции каждого </a:t>
            </a:r>
          </a:p>
        </p:txBody>
      </p:sp>
    </p:spTree>
    <p:extLst>
      <p:ext uri="{BB962C8B-B14F-4D97-AF65-F5344CB8AC3E}">
        <p14:creationId xmlns:p14="http://schemas.microsoft.com/office/powerpoint/2010/main" val="164033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7993063" cy="120967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Условия реализации педагогической мастерской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82438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творческое  самовыражение, внутренняя независимость личности </a:t>
            </a:r>
          </a:p>
          <a:p>
            <a:r>
              <a:rPr lang="ru-RU" sz="3200" dirty="0">
                <a:solidFill>
                  <a:schemeClr val="bg1"/>
                </a:solidFill>
              </a:rPr>
              <a:t>важен не столько результат, сколько сам процесс </a:t>
            </a:r>
          </a:p>
          <a:p>
            <a:r>
              <a:rPr lang="ru-RU" sz="3200" dirty="0">
                <a:solidFill>
                  <a:schemeClr val="bg1"/>
                </a:solidFill>
              </a:rPr>
              <a:t>свобода выбора вида деятельности, способа предъявления результата </a:t>
            </a:r>
          </a:p>
        </p:txBody>
      </p:sp>
    </p:spTree>
    <p:extLst>
      <p:ext uri="{BB962C8B-B14F-4D97-AF65-F5344CB8AC3E}">
        <p14:creationId xmlns:p14="http://schemas.microsoft.com/office/powerpoint/2010/main" val="22531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313612" cy="82391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Позиция мастера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8002587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создает атмосферу открытости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будит личную заинтересованность ученика, обращается к его чувствам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работает вместе со всеми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не торопится отвечать на вопросы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исключает официальное оценивание работы ученика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продумывает чередование индивидуальной и коллективной работы  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784991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201</TotalTime>
  <Words>719</Words>
  <Application>Microsoft Office PowerPoint</Application>
  <PresentationFormat>Экран (4:3)</PresentationFormat>
  <Paragraphs>127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Autumn</vt:lpstr>
      <vt:lpstr>Технологии и приемы воспитания в деятельности педагога - библиотекаря</vt:lpstr>
      <vt:lpstr>Презентация PowerPoint</vt:lpstr>
      <vt:lpstr>Технологии, обеспечивающие реализацию задач воспитания</vt:lpstr>
      <vt:lpstr>Презентация PowerPoint</vt:lpstr>
      <vt:lpstr>Историческая справка</vt:lpstr>
      <vt:lpstr>Типы мастерских</vt:lpstr>
      <vt:lpstr> Условия воспитания и развития личности в мастерской: </vt:lpstr>
      <vt:lpstr>Условия реализации педагогической мастерской</vt:lpstr>
      <vt:lpstr>Позиция мастера </vt:lpstr>
      <vt:lpstr>Законы мастерской </vt:lpstr>
      <vt:lpstr>Схема мастерской </vt:lpstr>
      <vt:lpstr>Алгоритм  педагогической мастерской</vt:lpstr>
      <vt:lpstr>Г. X. АНДЕРСЕН. «РУСАЛОЧКА»  (педагогическая мастерская)</vt:lpstr>
      <vt:lpstr>Презентация PowerPoint</vt:lpstr>
      <vt:lpstr>Презентация PowerPoint</vt:lpstr>
      <vt:lpstr>Приемы воспитания</vt:lpstr>
      <vt:lpstr>1. Методы формирования сознания:</vt:lpstr>
      <vt:lpstr>2. Методы организации деятельности и формирования опыта поведения:</vt:lpstr>
      <vt:lpstr>3. Методы стимулирования поведения:</vt:lpstr>
      <vt:lpstr>4. Методы контроля, самоконтроля и самооценки:</vt:lpstr>
      <vt:lpstr>Литература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и приемы воспитания в деятельности педагога - библиотекаря</dc:title>
  <dc:creator>1</dc:creator>
  <cp:lastModifiedBy>1</cp:lastModifiedBy>
  <cp:revision>12</cp:revision>
  <dcterms:created xsi:type="dcterms:W3CDTF">2019-10-18T06:40:49Z</dcterms:created>
  <dcterms:modified xsi:type="dcterms:W3CDTF">2019-10-22T10:15:37Z</dcterms:modified>
</cp:coreProperties>
</file>