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4" r:id="rId10"/>
    <p:sldId id="266" r:id="rId11"/>
    <p:sldId id="263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3" r:id="rId20"/>
    <p:sldId id="274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audioblocks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0122" y="1265349"/>
            <a:ext cx="8001000" cy="2971801"/>
          </a:xfrm>
        </p:spPr>
        <p:txBody>
          <a:bodyPr>
            <a:normAutofit fontScale="90000"/>
          </a:bodyPr>
          <a:lstStyle/>
          <a:p>
            <a:r>
              <a:rPr lang="ru-RU" dirty="0"/>
              <a:t>Особенности подготовки </a:t>
            </a:r>
            <a:r>
              <a:rPr lang="ru-RU" dirty="0" err="1"/>
              <a:t>видеопрезентации</a:t>
            </a:r>
            <a:r>
              <a:rPr lang="ru-RU" dirty="0"/>
              <a:t> профессиональной деятельности педагога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7058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88819"/>
            <a:ext cx="8534400" cy="1507067"/>
          </a:xfrm>
        </p:spPr>
        <p:txBody>
          <a:bodyPr>
            <a:normAutofit/>
          </a:bodyPr>
          <a:lstStyle/>
          <a:p>
            <a:r>
              <a:rPr lang="ru-RU" b="1" dirty="0" smtClean="0"/>
              <a:t>ПЛАН РАСКАДРОВКИ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1532586"/>
            <a:ext cx="8534400" cy="4443211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По крупности: ОБЩ, КРП, </a:t>
            </a:r>
            <a:r>
              <a:rPr lang="ru-RU" sz="3200" b="1" dirty="0" err="1" smtClean="0">
                <a:solidFill>
                  <a:schemeClr val="tx1"/>
                </a:solidFill>
              </a:rPr>
              <a:t>СверхКРП</a:t>
            </a:r>
            <a:endParaRPr lang="ru-RU" sz="32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b="1" i="1" dirty="0" smtClean="0">
                <a:solidFill>
                  <a:schemeClr val="tx1"/>
                </a:solidFill>
              </a:rPr>
              <a:t>поясной, </a:t>
            </a:r>
            <a:r>
              <a:rPr lang="ru-RU" sz="2400" b="1" i="1" dirty="0" err="1" smtClean="0">
                <a:solidFill>
                  <a:schemeClr val="tx1"/>
                </a:solidFill>
              </a:rPr>
              <a:t>погрудный</a:t>
            </a:r>
            <a:r>
              <a:rPr lang="ru-RU" sz="2400" b="1" i="1" dirty="0" smtClean="0">
                <a:solidFill>
                  <a:schemeClr val="tx1"/>
                </a:solidFill>
              </a:rPr>
              <a:t>, голливудский, коллективный.</a:t>
            </a:r>
          </a:p>
          <a:p>
            <a:r>
              <a:rPr lang="ru-RU" sz="3200" b="1" dirty="0" smtClean="0">
                <a:solidFill>
                  <a:schemeClr val="tx1"/>
                </a:solidFill>
              </a:rPr>
              <a:t>По углу съемки: нижний, верхний, прямой ракурсы.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017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50183"/>
            <a:ext cx="8534400" cy="1507067"/>
          </a:xfrm>
        </p:spPr>
        <p:txBody>
          <a:bodyPr/>
          <a:lstStyle/>
          <a:p>
            <a:r>
              <a:rPr lang="ru-RU" b="1" dirty="0" smtClean="0"/>
              <a:t>КАК МОГ БЫ ВГЛЯДЕТЬ ПРОФЕССИОНАЛЬНЫЙ СЦЕНАРИЙ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2259526"/>
            <a:ext cx="11215867" cy="36152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ИНТ Вечер, комната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КРП женская рука листает ноты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chemeClr val="tx1"/>
                </a:solidFill>
              </a:rPr>
              <a:t>Лайф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МарьИванна</a:t>
            </a:r>
            <a:r>
              <a:rPr lang="ru-RU" dirty="0" smtClean="0">
                <a:solidFill>
                  <a:schemeClr val="tx1"/>
                </a:solidFill>
              </a:rPr>
              <a:t> чуть напевает мелодию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Садится за синтезатор наигрывает 10 нот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ЗК </a:t>
            </a:r>
            <a:r>
              <a:rPr lang="ru-RU" dirty="0" err="1" smtClean="0">
                <a:solidFill>
                  <a:schemeClr val="tx1"/>
                </a:solidFill>
              </a:rPr>
              <a:t>МарьИванна</a:t>
            </a:r>
            <a:r>
              <a:rPr lang="ru-RU" dirty="0" smtClean="0">
                <a:solidFill>
                  <a:schemeClr val="tx1"/>
                </a:solidFill>
              </a:rPr>
              <a:t>: я увлекаюсь музыкой с детства, особенно творчеством Генделя. Свою задачу как педагог я вижу в том, чтобы донести красоту окружающего нас мира через музыку, показать эту безграничную культуру своим ученикам.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НАТ </a:t>
            </a:r>
            <a:r>
              <a:rPr lang="ru-RU" dirty="0" err="1" smtClean="0">
                <a:solidFill>
                  <a:schemeClr val="tx1"/>
                </a:solidFill>
              </a:rPr>
              <a:t>МарьИванна</a:t>
            </a:r>
            <a:r>
              <a:rPr lang="ru-RU" dirty="0" smtClean="0">
                <a:solidFill>
                  <a:schemeClr val="tx1"/>
                </a:solidFill>
              </a:rPr>
              <a:t> идет по улочке к школе, в руках найденные вчера ноты, напевает песенку.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ИНТ </a:t>
            </a:r>
            <a:r>
              <a:rPr lang="ru-RU" dirty="0" err="1" smtClean="0">
                <a:solidFill>
                  <a:schemeClr val="tx1"/>
                </a:solidFill>
              </a:rPr>
              <a:t>Лайф</a:t>
            </a:r>
            <a:r>
              <a:rPr lang="ru-RU" dirty="0" smtClean="0">
                <a:solidFill>
                  <a:schemeClr val="tx1"/>
                </a:solidFill>
              </a:rPr>
              <a:t> занятия </a:t>
            </a:r>
            <a:r>
              <a:rPr lang="ru-RU" dirty="0" err="1" smtClean="0">
                <a:solidFill>
                  <a:schemeClr val="tx1"/>
                </a:solidFill>
              </a:rPr>
              <a:t>МарьИванна</a:t>
            </a:r>
            <a:r>
              <a:rPr lang="ru-RU" dirty="0" smtClean="0">
                <a:solidFill>
                  <a:schemeClr val="tx1"/>
                </a:solidFill>
              </a:rPr>
              <a:t> говорит о путешествии Генделя в Италию.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СНХ Завуч говорит об уникальном методе </a:t>
            </a:r>
            <a:r>
              <a:rPr lang="ru-RU" dirty="0" err="1" smtClean="0">
                <a:solidFill>
                  <a:schemeClr val="tx1"/>
                </a:solidFill>
              </a:rPr>
              <a:t>МарьИванны</a:t>
            </a:r>
            <a:r>
              <a:rPr lang="ru-RU" dirty="0" smtClean="0">
                <a:solidFill>
                  <a:schemeClr val="tx1"/>
                </a:solidFill>
              </a:rPr>
              <a:t> на фоне ИНТ Дети учат хорал……………………………………………….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929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30487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Требования, предъявляемые к видеороликам на конкурсе "Сердце отдаю детям</a:t>
            </a:r>
            <a:r>
              <a:rPr lang="ru-RU" b="1" dirty="0" smtClean="0"/>
              <a:t>"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16" y="1937554"/>
            <a:ext cx="6677025" cy="1809750"/>
          </a:xfrm>
        </p:spPr>
      </p:pic>
      <p:sp>
        <p:nvSpPr>
          <p:cNvPr id="5" name="TextBox 4"/>
          <p:cNvSpPr txBox="1"/>
          <p:nvPr/>
        </p:nvSpPr>
        <p:spPr>
          <a:xfrm>
            <a:off x="684212" y="2019542"/>
            <a:ext cx="4163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Из Положения о конкурсе – 2018 г.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268005"/>
            <a:ext cx="677227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79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134273"/>
            <a:ext cx="10172678" cy="1507067"/>
          </a:xfrm>
        </p:spPr>
        <p:txBody>
          <a:bodyPr/>
          <a:lstStyle/>
          <a:p>
            <a:r>
              <a:rPr lang="ru-RU" dirty="0"/>
              <a:t>Построение плана видеоролика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1" y="1355501"/>
            <a:ext cx="11125715" cy="505817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ЗАДАНИЕ: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ПРИДУМАТЬ СЛОГАН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НАПИСАТЬ СИНОПСИС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ОПРЕДЕЛИТЬ, КАКИЕ ЭЛЕМЕНТЫ РОЛИКА НАИБОЛЕЕ ЭФФЕКТНЫ,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РАСПРЕДЕЛИТЬ ИХ ПО ОЧЕРЕДНОСТИ</a:t>
            </a:r>
          </a:p>
          <a:p>
            <a:pPr marL="0" indent="0">
              <a:buNone/>
            </a:pPr>
            <a:endParaRPr lang="ru-RU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КАК МИНИМУМ, УЧЕСТЬ ДРАМАТУРГИЧЕСКИЙ ПРИНЦИП: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ЗАВЯЗКА – КУЛЬМИНАЦИЯ - РАЗВЯЗКА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062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121394"/>
            <a:ext cx="8534400" cy="1507067"/>
          </a:xfrm>
        </p:spPr>
        <p:txBody>
          <a:bodyPr/>
          <a:lstStyle/>
          <a:p>
            <a:r>
              <a:rPr lang="ru-RU" dirty="0" smtClean="0"/>
              <a:t>ГДЕ ВЗЯТЬ ВСЯКУЮ КРАСОТУ?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1" y="1432775"/>
            <a:ext cx="10185557" cy="3615267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МУЗЫКА </a:t>
            </a:r>
            <a:r>
              <a:rPr lang="en-US" dirty="0" smtClean="0">
                <a:solidFill>
                  <a:schemeClr val="tx1"/>
                </a:solidFill>
              </a:rPr>
              <a:t>ROYALTY FREE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hlinkClick r:id="rId2"/>
              </a:rPr>
              <a:t>WWW.AUDIOBLOCKS.COM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ФУТАЖИ – ЮТЬЮБ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СКАЧИВАЛКА ДЛЯ ЮТЬЮБА – </a:t>
            </a:r>
            <a:r>
              <a:rPr lang="en-US" dirty="0" smtClean="0">
                <a:solidFill>
                  <a:schemeClr val="tx1"/>
                </a:solidFill>
              </a:rPr>
              <a:t>UMMY VIDEO DOWNLOADER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2404">
            <a:off x="7035540" y="1593530"/>
            <a:ext cx="4687978" cy="24675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113" y="4263402"/>
            <a:ext cx="3174642" cy="12698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2021">
            <a:off x="822202" y="4514866"/>
            <a:ext cx="3583346" cy="177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91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121394"/>
            <a:ext cx="8534400" cy="1507067"/>
          </a:xfrm>
        </p:spPr>
        <p:txBody>
          <a:bodyPr/>
          <a:lstStyle/>
          <a:p>
            <a:r>
              <a:rPr lang="ru-RU" dirty="0" smtClean="0"/>
              <a:t>ГДЕ ВЗЯТЬ ВСЯКУЮ КРАСОТУ?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1" y="1432775"/>
            <a:ext cx="10185557" cy="3615267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Шаблоны </a:t>
            </a:r>
            <a:r>
              <a:rPr lang="en-US" dirty="0" err="1" smtClean="0">
                <a:solidFill>
                  <a:schemeClr val="tx1"/>
                </a:solidFill>
              </a:rPr>
              <a:t>AfterEffects</a:t>
            </a:r>
            <a:r>
              <a:rPr lang="ru-RU" dirty="0" smtClean="0">
                <a:solidFill>
                  <a:schemeClr val="tx1"/>
                </a:solidFill>
              </a:rPr>
              <a:t> – </a:t>
            </a:r>
            <a:r>
              <a:rPr lang="en-US" dirty="0" smtClean="0">
                <a:solidFill>
                  <a:schemeClr val="tx1"/>
                </a:solidFill>
              </a:rPr>
              <a:t>SHARAE.COM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024" y="1776151"/>
            <a:ext cx="5591175" cy="3124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97" y="3549548"/>
            <a:ext cx="557212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18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121394"/>
            <a:ext cx="8534400" cy="1507067"/>
          </a:xfrm>
        </p:spPr>
        <p:txBody>
          <a:bodyPr/>
          <a:lstStyle/>
          <a:p>
            <a:r>
              <a:rPr lang="ru-RU" dirty="0" smtClean="0"/>
              <a:t>ГДЕ ВЗЯТЬ ВСЯКУЮ КРАСОТУ?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1" y="1432775"/>
            <a:ext cx="10185557" cy="1374819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Шаблоны </a:t>
            </a:r>
            <a:r>
              <a:rPr lang="en-US" dirty="0" err="1" smtClean="0">
                <a:solidFill>
                  <a:schemeClr val="tx1"/>
                </a:solidFill>
              </a:rPr>
              <a:t>AfterEffects</a:t>
            </a:r>
            <a:r>
              <a:rPr lang="ru-RU" dirty="0" smtClean="0">
                <a:solidFill>
                  <a:schemeClr val="tx1"/>
                </a:solidFill>
              </a:rPr>
              <a:t> – </a:t>
            </a:r>
            <a:r>
              <a:rPr lang="en-US" dirty="0" smtClean="0">
                <a:solidFill>
                  <a:schemeClr val="tx1"/>
                </a:solidFill>
              </a:rPr>
              <a:t>SHARAE.COM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759" y="1432775"/>
            <a:ext cx="4292199" cy="23983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09" y="3871943"/>
            <a:ext cx="5039249" cy="2541160"/>
          </a:xfrm>
          <a:prstGeom prst="rect">
            <a:avLst/>
          </a:prstGeom>
        </p:spPr>
      </p:pic>
      <p:pic>
        <p:nvPicPr>
          <p:cNvPr id="4" name="Videohive Company Promotion or Web » free after effects templates - after effects intro template - ShareA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0352" y="2288894"/>
            <a:ext cx="7259392" cy="408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5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11546"/>
            <a:ext cx="8534400" cy="1507067"/>
          </a:xfrm>
        </p:spPr>
        <p:txBody>
          <a:bodyPr/>
          <a:lstStyle/>
          <a:p>
            <a:r>
              <a:rPr lang="ru-RU" dirty="0" smtClean="0"/>
              <a:t>ВСТАВКА ФОТО-МАТЕРИАЛОВ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1352282"/>
            <a:ext cx="10816622" cy="4803819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ЧЕРЕЗ ШАБЛОНЫ </a:t>
            </a:r>
            <a:r>
              <a:rPr lang="en-US" dirty="0" smtClean="0">
                <a:solidFill>
                  <a:schemeClr val="tx1"/>
                </a:solidFill>
              </a:rPr>
              <a:t>AFTEREFFETCS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ЧЕРЕЗ ПРЕЗЕНТАЦИЮ </a:t>
            </a:r>
            <a:r>
              <a:rPr lang="en-US" dirty="0" smtClean="0">
                <a:solidFill>
                  <a:schemeClr val="tx1"/>
                </a:solidFill>
              </a:rPr>
              <a:t>PROSHOW PRODUCER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РАЗРЕШЕНИЕ ФОТО НЕ МЕНЕЕ 10 </a:t>
            </a:r>
            <a:r>
              <a:rPr lang="en-US" dirty="0" smtClean="0">
                <a:solidFill>
                  <a:schemeClr val="tx1"/>
                </a:solidFill>
              </a:rPr>
              <a:t>MP</a:t>
            </a: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89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11546"/>
            <a:ext cx="8534400" cy="1507067"/>
          </a:xfrm>
        </p:spPr>
        <p:txBody>
          <a:bodyPr/>
          <a:lstStyle/>
          <a:p>
            <a:r>
              <a:rPr lang="ru-RU" dirty="0" smtClean="0"/>
              <a:t>ЗАПИСЬ</a:t>
            </a:r>
            <a:r>
              <a:rPr lang="en-US" dirty="0" smtClean="0"/>
              <a:t> </a:t>
            </a:r>
            <a:r>
              <a:rPr lang="ru-RU" dirty="0" smtClean="0"/>
              <a:t>ЗВУКА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1352282"/>
            <a:ext cx="10816622" cy="4803819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Либо петличный микрофон, либо диктофон. Гарнитура.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Звукоизоляция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Нормализация и динамический процессинг.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Уровень фоновой музыки не более 20%.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405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ru-RU" dirty="0"/>
              <a:t>Монтаж и вывод ролика. Форматы экспорта. Пересылка и запись на носители.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2292438"/>
            <a:ext cx="11087078" cy="392805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Выходные форматы: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SD – 720x576 – </a:t>
            </a:r>
            <a:r>
              <a:rPr lang="ru-RU" dirty="0" smtClean="0">
                <a:solidFill>
                  <a:schemeClr val="tx1"/>
                </a:solidFill>
              </a:rPr>
              <a:t>крайне устарел.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HD – 1080x720 – </a:t>
            </a:r>
            <a:r>
              <a:rPr lang="ru-RU" dirty="0" smtClean="0">
                <a:solidFill>
                  <a:schemeClr val="tx1"/>
                </a:solidFill>
              </a:rPr>
              <a:t>пригоден, но мало.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FHD – 1920x1080</a:t>
            </a:r>
            <a:r>
              <a:rPr lang="ru-RU" dirty="0" smtClean="0">
                <a:solidFill>
                  <a:schemeClr val="tx1"/>
                </a:solidFill>
              </a:rPr>
              <a:t> – норма.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4К – нет нужды.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Формат кодировки: </a:t>
            </a:r>
            <a:r>
              <a:rPr lang="en-US" dirty="0" smtClean="0">
                <a:solidFill>
                  <a:schemeClr val="tx1"/>
                </a:solidFill>
              </a:rPr>
              <a:t>MP4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AVI, WMV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465" y="2100094"/>
            <a:ext cx="5892425" cy="331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54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8004" y="108515"/>
            <a:ext cx="8534400" cy="1507067"/>
          </a:xfrm>
        </p:spPr>
        <p:txBody>
          <a:bodyPr/>
          <a:lstStyle/>
          <a:p>
            <a:r>
              <a:rPr lang="ru-RU" dirty="0" smtClean="0"/>
              <a:t>ПЛАН НАШЕГО ЗАНЯТИЯ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4668" y="1506829"/>
            <a:ext cx="8534400" cy="4648796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1. Виды и жанры видеороликов;</a:t>
            </a:r>
          </a:p>
          <a:p>
            <a:r>
              <a:rPr lang="ru-RU" b="1" dirty="0">
                <a:solidFill>
                  <a:schemeClr val="tx1"/>
                </a:solidFill>
              </a:rPr>
              <a:t>2. Определение слогана видеоролика;</a:t>
            </a:r>
          </a:p>
          <a:p>
            <a:r>
              <a:rPr lang="ru-RU" b="1" dirty="0">
                <a:solidFill>
                  <a:schemeClr val="tx1"/>
                </a:solidFill>
              </a:rPr>
              <a:t>3. </a:t>
            </a:r>
            <a:r>
              <a:rPr lang="ru-RU" b="1" dirty="0" err="1">
                <a:solidFill>
                  <a:schemeClr val="tx1"/>
                </a:solidFill>
              </a:rPr>
              <a:t>Логлайн</a:t>
            </a:r>
            <a:r>
              <a:rPr lang="ru-RU" b="1" dirty="0">
                <a:solidFill>
                  <a:schemeClr val="tx1"/>
                </a:solidFill>
              </a:rPr>
              <a:t> и синопсис видеоролика;</a:t>
            </a:r>
          </a:p>
          <a:p>
            <a:r>
              <a:rPr lang="ru-RU" b="1" dirty="0">
                <a:solidFill>
                  <a:schemeClr val="tx1"/>
                </a:solidFill>
              </a:rPr>
              <a:t>4. </a:t>
            </a:r>
            <a:r>
              <a:rPr lang="ru-RU" b="1" dirty="0">
                <a:solidFill>
                  <a:schemeClr val="tx1"/>
                </a:solidFill>
              </a:rPr>
              <a:t>Элементы видеоролика: стенд-</a:t>
            </a:r>
            <a:r>
              <a:rPr lang="ru-RU" b="1" dirty="0" err="1">
                <a:solidFill>
                  <a:schemeClr val="tx1"/>
                </a:solidFill>
              </a:rPr>
              <a:t>апы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лайфы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синхроны</a:t>
            </a:r>
            <a:r>
              <a:rPr lang="ru-RU" b="1" dirty="0">
                <a:solidFill>
                  <a:schemeClr val="tx1"/>
                </a:solidFill>
              </a:rPr>
              <a:t>, закадровый текст, музыкальное </a:t>
            </a:r>
            <a:r>
              <a:rPr lang="ru-RU" b="1" dirty="0" smtClean="0">
                <a:solidFill>
                  <a:schemeClr val="tx1"/>
                </a:solidFill>
              </a:rPr>
              <a:t>оформление;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5. Требования</a:t>
            </a:r>
            <a:r>
              <a:rPr lang="ru-RU" b="1" dirty="0">
                <a:solidFill>
                  <a:schemeClr val="tx1"/>
                </a:solidFill>
              </a:rPr>
              <a:t>, предъявляемые к видеороликам на конкурсе "Сердце отдаю детям";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6. </a:t>
            </a:r>
            <a:r>
              <a:rPr lang="ru-RU" b="1" dirty="0">
                <a:solidFill>
                  <a:schemeClr val="tx1"/>
                </a:solidFill>
              </a:rPr>
              <a:t>Построение плана видеоролика;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7</a:t>
            </a:r>
            <a:r>
              <a:rPr lang="ru-RU" b="1" dirty="0">
                <a:solidFill>
                  <a:schemeClr val="tx1"/>
                </a:solidFill>
              </a:rPr>
              <a:t>. Вставка фото-материалов;</a:t>
            </a:r>
          </a:p>
          <a:p>
            <a:r>
              <a:rPr lang="ru-RU" b="1" dirty="0">
                <a:solidFill>
                  <a:schemeClr val="tx1"/>
                </a:solidFill>
              </a:rPr>
              <a:t>8. Монтаж и вывод ролика. Форматы экспорта. Пересылка и запись на носители.</a:t>
            </a:r>
          </a:p>
          <a:p>
            <a:r>
              <a:rPr lang="ru-RU" b="1" dirty="0">
                <a:solidFill>
                  <a:schemeClr val="tx1"/>
                </a:solidFill>
              </a:rPr>
              <a:t>9. Подведение итогов.</a:t>
            </a:r>
          </a:p>
          <a:p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491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ru-RU" dirty="0"/>
              <a:t>Монтаж и вывод ролика. Форматы экспорта. Пересылка и запись на носители.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2292438"/>
            <a:ext cx="11087078" cy="392805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НА </a:t>
            </a:r>
            <a:r>
              <a:rPr lang="en-US" dirty="0" smtClean="0">
                <a:solidFill>
                  <a:schemeClr val="tx1"/>
                </a:solidFill>
              </a:rPr>
              <a:t>DVD </a:t>
            </a:r>
            <a:r>
              <a:rPr lang="ru-RU" dirty="0" smtClean="0">
                <a:solidFill>
                  <a:schemeClr val="tx1"/>
                </a:solidFill>
              </a:rPr>
              <a:t>ЗАПИСЬ ВОЗМОЖНА ЛИБО ФАЙЛОМ, ЛИБО В ФОРМАТЕ </a:t>
            </a:r>
            <a:r>
              <a:rPr lang="en-US" dirty="0" smtClean="0">
                <a:solidFill>
                  <a:schemeClr val="tx1"/>
                </a:solidFill>
              </a:rPr>
              <a:t>SD!</a:t>
            </a:r>
            <a:endParaRPr lang="ru-RU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ЭКСПОРТ В ЮТЬЮБ ПО ССЫЛКЕ.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794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2099" y="2555501"/>
            <a:ext cx="8534400" cy="1507067"/>
          </a:xfrm>
        </p:spPr>
        <p:txBody>
          <a:bodyPr/>
          <a:lstStyle/>
          <a:p>
            <a:pPr algn="ctr"/>
            <a:r>
              <a:rPr lang="ru-RU" dirty="0" smtClean="0"/>
              <a:t>ПРИЯТНОГО ТВОРЧЕСТВА!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5563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19299"/>
            <a:ext cx="8534400" cy="933002"/>
          </a:xfrm>
        </p:spPr>
        <p:txBody>
          <a:bodyPr/>
          <a:lstStyle/>
          <a:p>
            <a:r>
              <a:rPr lang="ru-RU" b="1" dirty="0"/>
              <a:t>Виды и жанры видеороликов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1152301"/>
            <a:ext cx="10327225" cy="3451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(применительно к теме нашего занятия)</a:t>
            </a:r>
          </a:p>
          <a:p>
            <a:pPr marL="0" indent="0">
              <a:buNone/>
            </a:pPr>
            <a:endParaRPr lang="ru-RU" sz="2400" dirty="0" smtClean="0">
              <a:solidFill>
                <a:schemeClr val="tx1"/>
              </a:solidFill>
            </a:endParaRPr>
          </a:p>
          <a:p>
            <a:r>
              <a:rPr lang="ru-RU" sz="2400" dirty="0" smtClean="0">
                <a:solidFill>
                  <a:schemeClr val="tx1"/>
                </a:solidFill>
              </a:rPr>
              <a:t>РЕПОРТАЖ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СЮЖЕТ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МИНИ-ДОКУМЕНТАЛЬНЫЙ ФИЛЬМ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ПОСТАНОВОЧНЫЙ РОЛИК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708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19299"/>
            <a:ext cx="8534400" cy="933002"/>
          </a:xfrm>
        </p:spPr>
        <p:txBody>
          <a:bodyPr/>
          <a:lstStyle/>
          <a:p>
            <a:r>
              <a:rPr lang="ru-RU" b="1" dirty="0"/>
              <a:t>Виды и жанры видеороликов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1152301"/>
            <a:ext cx="10327225" cy="4462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(применительно к теме нашего занятия)</a:t>
            </a:r>
          </a:p>
          <a:p>
            <a:pPr marL="0" indent="0">
              <a:buNone/>
            </a:pPr>
            <a:endParaRPr lang="ru-RU" sz="2400" dirty="0" smtClean="0">
              <a:solidFill>
                <a:schemeClr val="tx1"/>
              </a:solidFill>
            </a:endParaRPr>
          </a:p>
          <a:p>
            <a:r>
              <a:rPr lang="ru-RU" sz="2400" dirty="0" smtClean="0">
                <a:solidFill>
                  <a:schemeClr val="tx1"/>
                </a:solidFill>
              </a:rPr>
              <a:t>РЕПОРТАЖ (от третьего лица)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ОПРОС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СЮЖЕТ (один день с…, решение проблемы, опыт учителя)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МИНИ-ДОКУМЕНТАЛЬНЫЙ ФИЛЬМ (от первого лица, либо рассказ участников)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ПОСТАНОВОЧНЫЙ РОЛИК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971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1" y="1339402"/>
            <a:ext cx="10662075" cy="476518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Слоган – девиз, выражающий основную суть того, что Вы желаете донести до зрителя.</a:t>
            </a:r>
          </a:p>
          <a:p>
            <a:endParaRPr lang="ru-RU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Примеры: 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Я помогаю ученикам полюбить нашу историю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Сотрудничество с ребенком в обучении – моя главная цель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Я разработал(а) уникальную методику изучения шахмат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Танцы – это универсальный инструмент познания себя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Я помогаю раскрыть детям их талант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Я учу их взаимодействию с органами власти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Жесткая дисциплина и унижение сделают из них </a:t>
            </a:r>
            <a:r>
              <a:rPr lang="ru-RU" sz="2400" dirty="0" err="1" smtClean="0">
                <a:solidFill>
                  <a:schemeClr val="tx1"/>
                </a:solidFill>
              </a:rPr>
              <a:t>человеков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:)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4212" y="0"/>
            <a:ext cx="10069647" cy="1507067"/>
          </a:xfrm>
        </p:spPr>
        <p:txBody>
          <a:bodyPr/>
          <a:lstStyle/>
          <a:p>
            <a:r>
              <a:rPr lang="ru-RU" b="1" dirty="0"/>
              <a:t>Определение слогана видеоролика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858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0"/>
            <a:ext cx="9953737" cy="1507067"/>
          </a:xfrm>
        </p:spPr>
        <p:txBody>
          <a:bodyPr/>
          <a:lstStyle/>
          <a:p>
            <a:r>
              <a:rPr lang="ru-RU" b="1" dirty="0" err="1"/>
              <a:t>Логлайн</a:t>
            </a:r>
            <a:r>
              <a:rPr lang="ru-RU" b="1" dirty="0"/>
              <a:t> и синопсис видеоролика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1" y="1200955"/>
            <a:ext cx="10571923" cy="510969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Каждый преподаватель - режиссер. Каждое занятие – пьеса</a:t>
            </a:r>
          </a:p>
          <a:p>
            <a:pPr marL="0" indent="0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ЛОГЛАЙН – краткий сценарный план ролика, он позволяет проследить «красную нить» сюжета. Обычно занимает не более одного абзаца.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chemeClr val="tx1"/>
                </a:solidFill>
              </a:rPr>
              <a:t>Пример: Истории из шести слов (</a:t>
            </a:r>
            <a:r>
              <a:rPr lang="en-US" sz="2400" i="1" dirty="0" smtClean="0">
                <a:solidFill>
                  <a:schemeClr val="tx1"/>
                </a:solidFill>
              </a:rPr>
              <a:t>Six words stories).</a:t>
            </a:r>
            <a:endParaRPr lang="ru-RU" sz="2400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СИНОПСИС – краткое изложение сценария (особенно нужен, если лень писать полный сценарий).</a:t>
            </a:r>
          </a:p>
          <a:p>
            <a:pPr marL="0" indent="0">
              <a:buNone/>
            </a:pP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051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121394"/>
            <a:ext cx="8534400" cy="1507067"/>
          </a:xfrm>
        </p:spPr>
        <p:txBody>
          <a:bodyPr/>
          <a:lstStyle/>
          <a:p>
            <a:r>
              <a:rPr lang="ru-RU" dirty="0" smtClean="0"/>
              <a:t>ИСТОРИИ ИЗ ШЕСТИ СЛОВ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1" y="1628461"/>
            <a:ext cx="10211315" cy="46821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Однажды Хемингуэй заключил спор, что напишет рассказ, состоящий всего из 4 слов, способный растрогать любого читателя. Писателю удалось выиграть спор: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«Продаются детские ботиночки. Неношеные» («</a:t>
            </a:r>
            <a:r>
              <a:rPr lang="ru-RU" dirty="0" err="1">
                <a:solidFill>
                  <a:schemeClr val="tx1"/>
                </a:solidFill>
              </a:rPr>
              <a:t>For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sale</a:t>
            </a:r>
            <a:r>
              <a:rPr lang="ru-RU" dirty="0">
                <a:solidFill>
                  <a:schemeClr val="tx1"/>
                </a:solidFill>
              </a:rPr>
              <a:t>: </a:t>
            </a:r>
            <a:r>
              <a:rPr lang="ru-RU" dirty="0" err="1">
                <a:solidFill>
                  <a:schemeClr val="tx1"/>
                </a:solidFill>
              </a:rPr>
              <a:t>baby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shoes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never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used</a:t>
            </a:r>
            <a:r>
              <a:rPr lang="ru-RU" dirty="0">
                <a:solidFill>
                  <a:schemeClr val="tx1"/>
                </a:solidFill>
              </a:rPr>
              <a:t>»)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* * *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Фредерик Браун сочинил кратчайшую страшную историю из когда-либо написанных: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«Последний человек на Земле сидел в комнате. В дверь постучались</a:t>
            </a:r>
            <a:r>
              <a:rPr lang="ru-RU" dirty="0" smtClean="0">
                <a:solidFill>
                  <a:schemeClr val="tx1"/>
                </a:solidFill>
              </a:rPr>
              <a:t>...»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* * *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«Вы ошиблись номером», — ответил знакомый голос.</a:t>
            </a: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222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0"/>
            <a:ext cx="9953737" cy="1507067"/>
          </a:xfrm>
        </p:spPr>
        <p:txBody>
          <a:bodyPr/>
          <a:lstStyle/>
          <a:p>
            <a:r>
              <a:rPr lang="ru-RU" b="1" dirty="0" err="1"/>
              <a:t>Логлайн</a:t>
            </a:r>
            <a:r>
              <a:rPr lang="ru-RU" b="1" dirty="0"/>
              <a:t> и синопсис видеоролика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1" y="1200955"/>
            <a:ext cx="10571923" cy="510969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ПРИМЕР ЛОГЛАЙНА: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chemeClr val="tx1"/>
                </a:solidFill>
              </a:rPr>
              <a:t>МарьИванна</a:t>
            </a:r>
            <a:r>
              <a:rPr lang="ru-RU" dirty="0" smtClean="0">
                <a:solidFill>
                  <a:schemeClr val="tx1"/>
                </a:solidFill>
              </a:rPr>
              <a:t> находит уникальную красивую песенку и разучивает ее с детьми.</a:t>
            </a: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ПРИМЕР СИНОПСИСА:</a:t>
            </a:r>
          </a:p>
          <a:p>
            <a:pPr marL="0" indent="0">
              <a:buNone/>
            </a:pPr>
            <a:r>
              <a:rPr lang="ru-RU" dirty="0" err="1">
                <a:solidFill>
                  <a:schemeClr val="tx1"/>
                </a:solidFill>
              </a:rPr>
              <a:t>МарьИванна</a:t>
            </a:r>
            <a:r>
              <a:rPr lang="ru-RU" dirty="0">
                <a:solidFill>
                  <a:schemeClr val="tx1"/>
                </a:solidFill>
              </a:rPr>
              <a:t> сидит дома ищет ноты к занятию, идет утром на работу напевает песенку, потом наигрывает эту песенку, рассказывает что музыка – ее </a:t>
            </a:r>
            <a:r>
              <a:rPr lang="ru-RU" dirty="0" smtClean="0">
                <a:solidFill>
                  <a:schemeClr val="tx1"/>
                </a:solidFill>
              </a:rPr>
              <a:t>жизнь, она увлекается творчеством Генделя и сегодня они с детьми изучат одну увлекательную историю из его биографии, и начнут изучать его хорал, который он написал под впечатлением этой истории из его жизни. Учат песенку. Дети рассказывают свои впечатления. Коллеги говорят, что у </a:t>
            </a:r>
            <a:r>
              <a:rPr lang="ru-RU" dirty="0" err="1" smtClean="0">
                <a:solidFill>
                  <a:schemeClr val="tx1"/>
                </a:solidFill>
              </a:rPr>
              <a:t>МарьИванны</a:t>
            </a:r>
            <a:r>
              <a:rPr lang="ru-RU" dirty="0" smtClean="0">
                <a:solidFill>
                  <a:schemeClr val="tx1"/>
                </a:solidFill>
              </a:rPr>
              <a:t> уникальная методика и какая она заслуженная. Дети исполняют отлично выученную песню и выпускники говорят о том, как им это знакомство с музыкой изменило их жизнь.</a:t>
            </a:r>
          </a:p>
        </p:txBody>
      </p:sp>
    </p:spTree>
    <p:extLst>
      <p:ext uri="{BB962C8B-B14F-4D97-AF65-F5344CB8AC3E}">
        <p14:creationId xmlns:p14="http://schemas.microsoft.com/office/powerpoint/2010/main" val="213958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88819"/>
            <a:ext cx="8534400" cy="1507067"/>
          </a:xfrm>
        </p:spPr>
        <p:txBody>
          <a:bodyPr>
            <a:normAutofit/>
          </a:bodyPr>
          <a:lstStyle/>
          <a:p>
            <a:r>
              <a:rPr lang="ru-RU" b="1" dirty="0"/>
              <a:t>Элементы </a:t>
            </a:r>
            <a:r>
              <a:rPr lang="ru-RU" b="1" dirty="0" smtClean="0"/>
              <a:t>видеоролика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1532586"/>
            <a:ext cx="8534400" cy="4443211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Стенд-</a:t>
            </a:r>
            <a:r>
              <a:rPr lang="ru-RU" sz="3200" b="1" dirty="0" err="1" smtClean="0">
                <a:solidFill>
                  <a:schemeClr val="tx1"/>
                </a:solidFill>
              </a:rPr>
              <a:t>апы</a:t>
            </a:r>
            <a:endParaRPr lang="ru-RU" sz="3200" b="1" dirty="0" smtClean="0">
              <a:solidFill>
                <a:schemeClr val="tx1"/>
              </a:solidFill>
            </a:endParaRPr>
          </a:p>
          <a:p>
            <a:r>
              <a:rPr lang="ru-RU" sz="3200" b="1" dirty="0" err="1" smtClean="0">
                <a:solidFill>
                  <a:schemeClr val="tx1"/>
                </a:solidFill>
              </a:rPr>
              <a:t>Лайфы</a:t>
            </a:r>
            <a:endParaRPr lang="ru-RU" sz="3200" b="1" dirty="0" smtClean="0">
              <a:solidFill>
                <a:schemeClr val="tx1"/>
              </a:solidFill>
            </a:endParaRPr>
          </a:p>
          <a:p>
            <a:r>
              <a:rPr lang="ru-RU" sz="3200" b="1" dirty="0" err="1" smtClean="0">
                <a:solidFill>
                  <a:schemeClr val="tx1"/>
                </a:solidFill>
              </a:rPr>
              <a:t>Синхроны</a:t>
            </a:r>
            <a:endParaRPr lang="ru-RU" sz="3200" b="1" dirty="0" smtClean="0">
              <a:solidFill>
                <a:schemeClr val="tx1"/>
              </a:solidFill>
            </a:endParaRPr>
          </a:p>
          <a:p>
            <a:r>
              <a:rPr lang="ru-RU" sz="3200" b="1" dirty="0" smtClean="0">
                <a:solidFill>
                  <a:schemeClr val="tx1"/>
                </a:solidFill>
              </a:rPr>
              <a:t>Закадровый текст</a:t>
            </a:r>
          </a:p>
          <a:p>
            <a:r>
              <a:rPr lang="ru-RU" sz="3200" b="1" dirty="0" smtClean="0">
                <a:solidFill>
                  <a:schemeClr val="tx1"/>
                </a:solidFill>
              </a:rPr>
              <a:t>Музыкальное оформление</a:t>
            </a:r>
            <a:endParaRPr lang="en-US" sz="3200" b="1" dirty="0" smtClean="0">
              <a:solidFill>
                <a:schemeClr val="tx1"/>
              </a:solidFill>
            </a:endParaRPr>
          </a:p>
          <a:p>
            <a:r>
              <a:rPr lang="ru-RU" sz="3200" b="1" dirty="0" err="1" smtClean="0">
                <a:solidFill>
                  <a:schemeClr val="tx1"/>
                </a:solidFill>
              </a:rPr>
              <a:t>Хромакей</a:t>
            </a:r>
            <a:r>
              <a:rPr lang="ru-RU" sz="3200" b="1" dirty="0" smtClean="0">
                <a:solidFill>
                  <a:schemeClr val="tx1"/>
                </a:solidFill>
              </a:rPr>
              <a:t> (?)</a:t>
            </a:r>
            <a:r>
              <a:rPr lang="ru-RU" sz="3200" b="1" dirty="0">
                <a:solidFill>
                  <a:schemeClr val="tx1"/>
                </a:solidFill>
              </a:rPr>
              <a:t/>
            </a:r>
            <a:br>
              <a:rPr lang="ru-RU" sz="3200" b="1" dirty="0">
                <a:solidFill>
                  <a:schemeClr val="tx1"/>
                </a:solidFill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04286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88</TotalTime>
  <Words>803</Words>
  <Application>Microsoft Office PowerPoint</Application>
  <PresentationFormat>Широкоэкранный</PresentationFormat>
  <Paragraphs>118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Century Gothic</vt:lpstr>
      <vt:lpstr>Wingdings 3</vt:lpstr>
      <vt:lpstr>Сектор</vt:lpstr>
      <vt:lpstr>Особенности подготовки видеопрезентации профессиональной деятельности педагога</vt:lpstr>
      <vt:lpstr>ПЛАН НАШЕГО ЗАНЯТИЯ</vt:lpstr>
      <vt:lpstr>Виды и жанры видеороликов</vt:lpstr>
      <vt:lpstr>Виды и жанры видеороликов</vt:lpstr>
      <vt:lpstr>Определение слогана видеоролика</vt:lpstr>
      <vt:lpstr>Логлайн и синопсис видеоролика</vt:lpstr>
      <vt:lpstr>ИСТОРИИ ИЗ ШЕСТИ СЛОВ</vt:lpstr>
      <vt:lpstr>Логлайн и синопсис видеоролика</vt:lpstr>
      <vt:lpstr>Элементы видеоролика</vt:lpstr>
      <vt:lpstr>ПЛАН РАСКАДРОВКИ</vt:lpstr>
      <vt:lpstr>КАК МОГ БЫ ВГЛЯДЕТЬ ПРОФЕССИОНАЛЬНЫЙ СЦЕНАРИЙ</vt:lpstr>
      <vt:lpstr>Требования, предъявляемые к видеороликам на конкурсе "Сердце отдаю детям"</vt:lpstr>
      <vt:lpstr>Построение плана видеоролика</vt:lpstr>
      <vt:lpstr>ГДЕ ВЗЯТЬ ВСЯКУЮ КРАСОТУ?</vt:lpstr>
      <vt:lpstr>ГДЕ ВЗЯТЬ ВСЯКУЮ КРАСОТУ?</vt:lpstr>
      <vt:lpstr>ГДЕ ВЗЯТЬ ВСЯКУЮ КРАСОТУ?</vt:lpstr>
      <vt:lpstr>ВСТАВКА ФОТО-МАТЕРИАЛОВ</vt:lpstr>
      <vt:lpstr>ЗАПИСЬ ЗВУКА</vt:lpstr>
      <vt:lpstr>Монтаж и вывод ролика. Форматы экспорта. Пересылка и запись на носители.</vt:lpstr>
      <vt:lpstr>Монтаж и вывод ролика. Форматы экспорта. Пересылка и запись на носители.</vt:lpstr>
      <vt:lpstr>ПРИЯТНОГО ТВОРЧЕСТВА!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подготовки видеопрезентации профессиональной деятельности педагога</dc:title>
  <dc:creator>Kalashnikov Vladislav</dc:creator>
  <cp:lastModifiedBy>Kalashnikov Vladislav</cp:lastModifiedBy>
  <cp:revision>10</cp:revision>
  <dcterms:created xsi:type="dcterms:W3CDTF">2019-04-21T10:46:57Z</dcterms:created>
  <dcterms:modified xsi:type="dcterms:W3CDTF">2019-04-21T12:15:24Z</dcterms:modified>
</cp:coreProperties>
</file>