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76" r:id="rId2"/>
    <p:sldId id="275" r:id="rId3"/>
    <p:sldId id="277" r:id="rId4"/>
    <p:sldId id="278" r:id="rId5"/>
    <p:sldId id="279" r:id="rId6"/>
    <p:sldId id="280" r:id="rId7"/>
    <p:sldId id="287" r:id="rId8"/>
    <p:sldId id="281" r:id="rId9"/>
    <p:sldId id="282" r:id="rId10"/>
    <p:sldId id="283" r:id="rId11"/>
    <p:sldId id="284" r:id="rId12"/>
    <p:sldId id="285" r:id="rId13"/>
    <p:sldId id="286" r:id="rId14"/>
    <p:sldId id="262" r:id="rId15"/>
    <p:sldId id="264" r:id="rId16"/>
    <p:sldId id="263" r:id="rId17"/>
    <p:sldId id="274" r:id="rId18"/>
    <p:sldId id="261" r:id="rId19"/>
    <p:sldId id="259" r:id="rId20"/>
    <p:sldId id="258" r:id="rId21"/>
    <p:sldId id="268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5005-9797-4F6B-981C-81236DDD81C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A560-BCFC-4B5A-A084-D149A006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666666"/>
                </a:solidFill>
                <a:effectLst/>
                <a:latin typeface="Open Sans"/>
              </a:rPr>
              <a:t>«Перспективная начальная школа» предоставляет наиболее полные возможности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 </a:t>
            </a:r>
            <a:r>
              <a:rPr lang="ru-RU" b="1" i="0" dirty="0" smtClean="0">
                <a:solidFill>
                  <a:srgbClr val="666666"/>
                </a:solidFill>
                <a:effectLst/>
                <a:latin typeface="Open Sans"/>
              </a:rPr>
              <a:t>для эффективного развития ребенка, его задатков и способностей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 в соответствии с государственными образовательными стандартами.</a:t>
            </a:r>
          </a:p>
          <a:p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Система учебников </a:t>
            </a:r>
            <a:r>
              <a:rPr lang="ru-RU" b="1" i="0" dirty="0" smtClean="0">
                <a:solidFill>
                  <a:srgbClr val="666666"/>
                </a:solidFill>
                <a:effectLst/>
                <a:latin typeface="Open Sans"/>
              </a:rPr>
              <a:t>«Перспективная начальная школа» строится на концепции развивающей системы обучения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, в которой разработаны механизмы развития познавательных, творческих, исследовательских, коммуникативных умений обучающихся.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smtClean="0">
                <a:solidFill>
                  <a:srgbClr val="666666"/>
                </a:solidFill>
                <a:effectLst/>
                <a:latin typeface="Open Sans"/>
              </a:rPr>
              <a:t>Все учебники комплекта взаимосвязаны и взаимозависимы друг от друга, составляют единое целое.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A560-BCFC-4B5A-A084-D149A006FB4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9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/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Авторы комплекта отвечают на наиболее часто задаваемые вопросы: Как решить проблемы успеваемости?</a:t>
            </a:r>
            <a:r>
              <a:rPr lang="ru-RU" b="0" i="0" baseline="0" dirty="0" smtClean="0">
                <a:solidFill>
                  <a:srgbClr val="666666"/>
                </a:solidFill>
                <a:effectLst/>
                <a:latin typeface="Open Sans"/>
              </a:rPr>
              <a:t> Как помочь ребёнку при выполнении домашнего задания? Что делать, чтобы поддержать достижения школьника и сделать его успешным?</a:t>
            </a:r>
            <a:endParaRPr lang="ru-RU" b="0" i="0" dirty="0" smtClean="0">
              <a:solidFill>
                <a:srgbClr val="666666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666666"/>
                </a:solidFill>
                <a:effectLst/>
                <a:latin typeface="Arial"/>
              </a:rPr>
              <a:t/>
            </a:r>
            <a:br>
              <a:rPr lang="ru-RU" b="0" i="0" dirty="0" smtClean="0">
                <a:solidFill>
                  <a:srgbClr val="666666"/>
                </a:solidFill>
                <a:effectLst/>
                <a:latin typeface="Arial"/>
              </a:rPr>
            </a:br>
            <a:endParaRPr lang="ru-RU" alt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B0308-A048-4E23-925F-A1D58635312E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7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A560-BCFC-4B5A-A084-D149A006FB4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9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CEB1A1-0696-40D6-9F14-F52263DBE9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24BC15A-5933-4A39-B479-56242AD0B0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br>
              <a:rPr lang="ru-RU" dirty="0" smtClean="0"/>
            </a:br>
            <a:r>
              <a:rPr lang="ru-RU" dirty="0" smtClean="0"/>
              <a:t>самостоятельности у младших школьников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Кокарева З.А., доцент кафедры педагогики и психологии АОУ </a:t>
            </a:r>
            <a:r>
              <a:rPr lang="ru-RU" dirty="0" err="1" smtClean="0"/>
              <a:t>вО</a:t>
            </a:r>
            <a:r>
              <a:rPr lang="ru-RU" dirty="0" smtClean="0"/>
              <a:t> ДПО «</a:t>
            </a:r>
            <a:r>
              <a:rPr lang="ru-RU" dirty="0" err="1" smtClean="0"/>
              <a:t>ВИРо</a:t>
            </a:r>
            <a:r>
              <a:rPr lang="ru-RU" dirty="0" smtClean="0"/>
              <a:t>», </a:t>
            </a:r>
            <a:r>
              <a:rPr lang="ru-RU" dirty="0" err="1" smtClean="0"/>
              <a:t>к.п.н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31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при запущенном состоянии?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Если ребенок уже во 2-3-4 классах и не может выполнить задания без помощи родителей и репетитора, начинайте с малого.</a:t>
            </a:r>
          </a:p>
          <a:p>
            <a:r>
              <a:rPr lang="ru-RU" sz="2000" dirty="0" smtClean="0"/>
              <a:t>Пусть учится самостоятельно выполнять задания вначале по одному предмету.</a:t>
            </a:r>
          </a:p>
          <a:p>
            <a:r>
              <a:rPr lang="ru-RU" sz="2000" dirty="0" smtClean="0"/>
              <a:t>Возможно только часть заданий, далее весь объем. Постепенно.</a:t>
            </a:r>
          </a:p>
          <a:p>
            <a:r>
              <a:rPr lang="ru-RU" sz="2000" dirty="0" smtClean="0"/>
              <a:t>Вселяйте уверенность в своих силах.</a:t>
            </a:r>
          </a:p>
          <a:p>
            <a:r>
              <a:rPr lang="ru-RU" sz="2000" dirty="0" smtClean="0"/>
              <a:t>Рассказывайте на личных примерах, как Вы чему-то очень долго учились. Просите его научить Вас, например, играть в какую-то компьютерную игру. Создавайте ситуацию</a:t>
            </a:r>
            <a:r>
              <a:rPr lang="ru-RU" sz="2000" dirty="0"/>
              <a:t>,</a:t>
            </a:r>
            <a:r>
              <a:rPr lang="ru-RU" sz="2000" dirty="0" smtClean="0"/>
              <a:t> чтобы ребенок понял, что и Вам трудно учиться новому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3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 при запущенном состоянии?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Рассказывайте о людях с ограниченными возможностями здоровья, добившимися в жизни многого того, чего не могли добиться и здоровые люди.</a:t>
            </a:r>
          </a:p>
          <a:p>
            <a:r>
              <a:rPr lang="ru-RU" dirty="0"/>
              <a:t> </a:t>
            </a:r>
            <a:r>
              <a:rPr lang="ru-RU" dirty="0" smtClean="0"/>
              <a:t> Учите самостоятельности в ситуациях помощи в домашних делах.</a:t>
            </a:r>
          </a:p>
          <a:p>
            <a:r>
              <a:rPr lang="ru-RU" dirty="0" smtClean="0"/>
              <a:t>   Страхуйте, если ребенок впервые идет из школы (в школу) самостоятельно.</a:t>
            </a:r>
          </a:p>
          <a:p>
            <a:r>
              <a:rPr lang="ru-RU" dirty="0" smtClean="0"/>
              <a:t>   (Идите рядом, но так, чтобы он не видел Вас, или пусть страхует знакомый вам человек).</a:t>
            </a:r>
          </a:p>
          <a:p>
            <a:r>
              <a:rPr lang="ru-RU" dirty="0" smtClean="0"/>
              <a:t>             </a:t>
            </a:r>
          </a:p>
          <a:p>
            <a:r>
              <a:rPr lang="ru-RU" dirty="0" smtClean="0"/>
              <a:t> Не отчаивайтесь сами. Будьте спокойны и упрямы в достижении цели.</a:t>
            </a:r>
          </a:p>
          <a:p>
            <a:r>
              <a:rPr lang="ru-RU" dirty="0" smtClean="0"/>
              <a:t> Все делайте, как нужно, систематически, и результат придет!</a:t>
            </a:r>
          </a:p>
          <a:p>
            <a:r>
              <a:rPr lang="ru-RU" dirty="0" smtClean="0"/>
              <a:t>Создавайте ситуации для проявления инициативы.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11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Инициатива. Как формировать?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Проанализируйте, что интересно Вашему ребенку. </a:t>
            </a:r>
          </a:p>
          <a:p>
            <a:r>
              <a:rPr lang="ru-RU" dirty="0" smtClean="0"/>
              <a:t>Предложите, посоветовавшись с учителем, тему для проекта (проектной задачи, творческого задания). Например, ребенок увлекается футболом.</a:t>
            </a:r>
          </a:p>
          <a:p>
            <a:r>
              <a:rPr lang="ru-RU" dirty="0" smtClean="0"/>
              <a:t>Пусть подготовит рассказ, буклет, слайд-шоу на эту тему. Отберет содержание сам. Вы только помогаете.</a:t>
            </a:r>
          </a:p>
          <a:p>
            <a:r>
              <a:rPr lang="ru-RU" dirty="0" smtClean="0"/>
              <a:t>Представит его широкой публике (классу, родительскому собранию).</a:t>
            </a:r>
          </a:p>
          <a:p>
            <a:r>
              <a:rPr lang="ru-RU" dirty="0" smtClean="0"/>
              <a:t>Пусть составит предложения о футболе, так, чтобы проверялись изученные орфограммы,  составит или подберет задания о футболе так, чтобы проверялись вычислительные умения.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87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Разновозрастное сотрудничество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 школе-разновозрастные уроки, занятия где нужно встать в позицию «младшего учителя».</a:t>
            </a:r>
          </a:p>
          <a:p>
            <a:r>
              <a:rPr lang="ru-RU" sz="2800" dirty="0" smtClean="0"/>
              <a:t>Дома – в ситуациях, где нужно помочь младшему брату, сестре, старенькой бабушке, дедушке.</a:t>
            </a:r>
          </a:p>
          <a:p>
            <a:r>
              <a:rPr lang="ru-RU" sz="2800" dirty="0" smtClean="0"/>
              <a:t>Используйте игровые ситуации. Пусть учит самостоятельности куклу,  плюшевого медведя </a:t>
            </a:r>
            <a:r>
              <a:rPr lang="ru-RU" sz="2800" smtClean="0"/>
              <a:t>и т.д.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4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Библиотека-онлайн для родителей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t="15027" r="32956" b="3915"/>
          <a:stretch/>
        </p:blipFill>
        <p:spPr bwMode="auto">
          <a:xfrm>
            <a:off x="467544" y="1124744"/>
            <a:ext cx="3960440" cy="528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11588" r="32024" b="5177"/>
          <a:stretch/>
        </p:blipFill>
        <p:spPr bwMode="auto">
          <a:xfrm>
            <a:off x="4788024" y="1124744"/>
            <a:ext cx="396044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система учебников и тетрадей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datai/pedagogika/Detskij-kollektiv/0012-028-Perspektivnaja-nachalnaja-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0" y="1186001"/>
            <a:ext cx="8748464" cy="54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23528" y="332655"/>
            <a:ext cx="8424936" cy="6568207"/>
          </a:xfrm>
          <a:prstGeom prst="snip2DiagRect">
            <a:avLst>
              <a:gd name="adj1" fmla="val 0"/>
              <a:gd name="adj2" fmla="val 179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71600" y="188640"/>
            <a:ext cx="6552728" cy="829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82" tIns="44991" rIns="89982" bIns="44991">
            <a:spAutoFit/>
          </a:bodyPr>
          <a:lstStyle/>
          <a:p>
            <a:pPr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</a:tabLst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</a:tabLs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САЙТ ИЗДАТЕЛЬСТВА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WWW.AKADEMKNIGA.RU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0664" name="Рисунок 1"/>
          <p:cNvPicPr>
            <a:picLocks noChangeAspect="1"/>
          </p:cNvPicPr>
          <p:nvPr/>
        </p:nvPicPr>
        <p:blipFill>
          <a:blip r:embed="rId3"/>
          <a:srcRect t="10275" r="1373" b="7413"/>
          <a:stretch>
            <a:fillRect/>
          </a:stretch>
        </p:blipFill>
        <p:spPr bwMode="auto">
          <a:xfrm>
            <a:off x="873547" y="1048649"/>
            <a:ext cx="705802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ая выноска 10"/>
          <p:cNvSpPr/>
          <p:nvPr/>
        </p:nvSpPr>
        <p:spPr>
          <a:xfrm>
            <a:off x="2411414" y="5373689"/>
            <a:ext cx="4264025" cy="911225"/>
          </a:xfrm>
          <a:prstGeom prst="wedgeRectCallout">
            <a:avLst>
              <a:gd name="adj1" fmla="val 22070"/>
              <a:gd name="adj2" fmla="val -351043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1420" tIns="45711" rIns="91420" bIns="45711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Полезные ресурсы для родителей</a:t>
            </a:r>
            <a:endParaRPr lang="ru-RU" sz="2000" b="1" u="sng" kern="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65188" y="4151314"/>
            <a:ext cx="2376487" cy="573087"/>
          </a:xfrm>
          <a:prstGeom prst="wedgeRectCallout">
            <a:avLst>
              <a:gd name="adj1" fmla="val 100002"/>
              <a:gd name="adj2" fmla="val -436431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1420" tIns="45711" rIns="91420" bIns="45711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Ответы на </a:t>
            </a:r>
            <a:r>
              <a:rPr lang="ru-RU" sz="2000" b="1" u="sng" kern="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ваши</a:t>
            </a: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вопросы</a:t>
            </a:r>
            <a:endParaRPr lang="ru-RU" sz="2000" b="1" kern="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40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2265882" cy="3108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Возможность </a:t>
            </a:r>
            <a:br>
              <a:rPr lang="ru-RU" dirty="0" smtClean="0"/>
            </a:br>
            <a:r>
              <a:rPr lang="ru-RU" dirty="0" smtClean="0"/>
              <a:t>приобретения книг для родителей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9906"/>
            <a:ext cx="2230223" cy="31083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89552"/>
            <a:ext cx="2304256" cy="32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448272" cy="32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3322"/>
            <a:ext cx="2305194" cy="32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Всероссийское онлайн-собрание </a:t>
            </a:r>
            <a:br>
              <a:rPr lang="ru-RU" b="1" dirty="0" smtClean="0"/>
            </a:br>
            <a:r>
              <a:rPr lang="ru-RU" b="1" dirty="0" smtClean="0"/>
              <a:t>для родителей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1005" r="37738" b="21270"/>
          <a:stretch/>
        </p:blipFill>
        <p:spPr bwMode="auto">
          <a:xfrm>
            <a:off x="1043608" y="1268760"/>
            <a:ext cx="7020272" cy="52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Школа для родителей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6350" r="14404" b="4664"/>
          <a:stretch/>
        </p:blipFill>
        <p:spPr bwMode="auto">
          <a:xfrm>
            <a:off x="1187624" y="1349304"/>
            <a:ext cx="6660232" cy="52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Самостоятельность как качество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	это </a:t>
            </a:r>
            <a:r>
              <a:rPr lang="ru-RU" sz="3200" dirty="0"/>
              <a:t>умение выполнять </a:t>
            </a:r>
            <a:r>
              <a:rPr lang="ru-RU" sz="3200" dirty="0" smtClean="0"/>
              <a:t>работу (действия, поручения, учебные задания) без </a:t>
            </a:r>
            <a:r>
              <a:rPr lang="ru-RU" sz="3200" dirty="0"/>
              <a:t>помощи и напоминания родителей, умение проявлять инициативу в </a:t>
            </a:r>
            <a:r>
              <a:rPr lang="ru-RU" sz="3200" dirty="0" smtClean="0"/>
              <a:t>делах.</a:t>
            </a:r>
          </a:p>
          <a:p>
            <a:r>
              <a:rPr lang="ru-RU" sz="3200" dirty="0" smtClean="0"/>
              <a:t>    Формируется постепенно.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790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626" y="332656"/>
            <a:ext cx="7520940" cy="7920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Бесплатный доступ </a:t>
            </a:r>
            <a:br>
              <a:rPr lang="ru-RU" b="1" dirty="0" smtClean="0"/>
            </a:br>
            <a:r>
              <a:rPr lang="ru-RU" b="1" dirty="0" smtClean="0"/>
              <a:t>к электронным учебникам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0370" r="23750" b="23259"/>
          <a:stretch/>
        </p:blipFill>
        <p:spPr bwMode="auto">
          <a:xfrm>
            <a:off x="755576" y="1196752"/>
            <a:ext cx="7920880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Рыдзе</a:t>
            </a:r>
            <a:r>
              <a:rPr lang="ru-RU" dirty="0" smtClean="0"/>
              <a:t> О.А. Развитие учебной самостоятельности.</a:t>
            </a:r>
          </a:p>
          <a:p>
            <a:r>
              <a:rPr lang="ru-RU" dirty="0" smtClean="0"/>
              <a:t>УМК «Начальная школа 21 века»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Исаева М.М. Педагогические условия развития учебной самостоятельности </a:t>
            </a:r>
            <a:r>
              <a:rPr lang="ru-RU" smtClean="0"/>
              <a:t>младших школьников.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84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НОО о самостоятельности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Владеющий основами учиться, способный к организации собственной деятельности;</a:t>
            </a:r>
          </a:p>
          <a:p>
            <a:r>
              <a:rPr lang="ru-RU" sz="3200" dirty="0" smtClean="0"/>
              <a:t>Готовый самостоятельно действовать и отвечать за свои поступки перед семьей и обществом.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495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самостоятельность первоклассника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Начинается с формирования умения подготовить свое рабочее место, правильно сесть, выполнить простейшие задания по образцу (эталону)</a:t>
            </a:r>
          </a:p>
          <a:p>
            <a:r>
              <a:rPr lang="ru-RU" sz="2400" dirty="0" smtClean="0"/>
              <a:t>Уроки письма-важнейшие уроки самостоятельности!</a:t>
            </a:r>
          </a:p>
          <a:p>
            <a:r>
              <a:rPr lang="ru-RU" sz="2400" dirty="0" smtClean="0"/>
              <a:t>Все задания должны быть по силам ребенка, зависеть от его способностей и индивидуальных особенностей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49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самоконтролю-путь к самостоятельности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	Самоконтроль – это умение пользоваться алгоритмом действий, повторяя его вслух, вслед за взрослым, затем шепотом, затем про себя.</a:t>
            </a:r>
          </a:p>
          <a:p>
            <a:r>
              <a:rPr lang="ru-RU" sz="2800" dirty="0" smtClean="0"/>
              <a:t>  Используя опору на рисунок, схему, макет, иллюстрацию и т.д.</a:t>
            </a:r>
          </a:p>
          <a:p>
            <a:r>
              <a:rPr lang="ru-RU" sz="2800" dirty="0" smtClean="0"/>
              <a:t>Используя движения (например, написание буквы в воздухе)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62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обучения самоконтролю и самостоятельности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Постепенно, медленно, плавно.</a:t>
            </a:r>
          </a:p>
          <a:p>
            <a:r>
              <a:rPr lang="ru-RU" sz="2800" dirty="0" smtClean="0"/>
              <a:t>Лучше меньше, да лучше.</a:t>
            </a:r>
          </a:p>
          <a:p>
            <a:r>
              <a:rPr lang="ru-RU" sz="2800" dirty="0" smtClean="0"/>
              <a:t>Терпение – залог успеха.</a:t>
            </a:r>
          </a:p>
          <a:p>
            <a:r>
              <a:rPr lang="ru-RU" sz="2800" dirty="0" smtClean="0"/>
              <a:t>Хвалить за каждый  полученный реально результат.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Научиться самоконтролю - научиться самостоятельности!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765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84" y="404664"/>
            <a:ext cx="7520940" cy="548640"/>
          </a:xfrm>
        </p:spPr>
        <p:txBody>
          <a:bodyPr/>
          <a:lstStyle/>
          <a:p>
            <a:r>
              <a:rPr lang="ru-RU" dirty="0" smtClean="0"/>
              <a:t>Самооценка-проявление самостоятельности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Это умение дать характеристику своим действиям, своему результату</a:t>
            </a:r>
          </a:p>
          <a:p>
            <a:r>
              <a:rPr lang="ru-RU" sz="2000" dirty="0" smtClean="0"/>
              <a:t>Самооценка осуществляется на основе критериев (правил, показателей, признаков)</a:t>
            </a:r>
          </a:p>
          <a:p>
            <a:r>
              <a:rPr lang="ru-RU" sz="2000" dirty="0" smtClean="0"/>
              <a:t>Самооценка говорит о том, «что я могу делать хорошо», «что не очень хорошо», и «что у меня не получается».</a:t>
            </a:r>
          </a:p>
          <a:p>
            <a:r>
              <a:rPr lang="ru-RU" sz="2000" dirty="0" smtClean="0"/>
              <a:t>Если ребенок это проговаривает –он осознает, то, что делает, а значит, проявляет самостоятельность.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78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домашних заданиях в 1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первом полугодии запрещены приказом САНПИН.</a:t>
            </a:r>
          </a:p>
          <a:p>
            <a:r>
              <a:rPr lang="ru-RU" sz="2000" dirty="0" smtClean="0"/>
              <a:t>Только рекомендательный характер  могут носить.</a:t>
            </a:r>
          </a:p>
          <a:p>
            <a:r>
              <a:rPr lang="ru-RU" sz="2000" dirty="0" smtClean="0"/>
              <a:t>Дома нужно расспрашивать ребенка о том, что изучали в классе.</a:t>
            </a:r>
          </a:p>
          <a:p>
            <a:r>
              <a:rPr lang="ru-RU" sz="2000" dirty="0" smtClean="0"/>
              <a:t>Пусть ребенок вспомнит и расскажет Вам о том, что делали на уроке, рассматривая эту страницу, рисунок, схему. Позадавайте ему вопросы.</a:t>
            </a:r>
          </a:p>
          <a:p>
            <a:r>
              <a:rPr lang="ru-RU" sz="2000" dirty="0" smtClean="0"/>
              <a:t>Родителям можно приобрести методические пособия для учителя. Они помогут понять, как осуществляется процесс обучения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757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Индивидуализация домашних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Просите учителя индивидуализировать домашние задания, если ребенок самостоятельно не может выполнить весь объем домашних заданий	.</a:t>
            </a:r>
          </a:p>
          <a:p>
            <a:r>
              <a:rPr lang="ru-RU" sz="2000" dirty="0" smtClean="0"/>
              <a:t>Пусть  в помощь будут даны карточки, алгоритмы, памятки.</a:t>
            </a:r>
          </a:p>
          <a:p>
            <a:r>
              <a:rPr lang="ru-RU" sz="2000" dirty="0" smtClean="0"/>
              <a:t>Учитель обязан использовать педагогически обоснованные методы и формы обучения, оказывать адресную помощь обучающимся</a:t>
            </a:r>
          </a:p>
          <a:p>
            <a:r>
              <a:rPr lang="ru-RU" sz="2000" i="1" dirty="0" smtClean="0"/>
              <a:t>(Закон РФ «Об образовании», ст. 47.; Профессиональный стандарт педагога)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460944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409</TotalTime>
  <Words>727</Words>
  <Application>Microsoft Office PowerPoint</Application>
  <PresentationFormat>Экран (4:3)</PresentationFormat>
  <Paragraphs>85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Franklin Gothic Book</vt:lpstr>
      <vt:lpstr>Franklin Gothic Medium</vt:lpstr>
      <vt:lpstr>Open Sans</vt:lpstr>
      <vt:lpstr>Times New Roman</vt:lpstr>
      <vt:lpstr>Tunga</vt:lpstr>
      <vt:lpstr>Wingdings</vt:lpstr>
      <vt:lpstr>Углы</vt:lpstr>
      <vt:lpstr>Формирование  самостоятельности у младших школьников</vt:lpstr>
      <vt:lpstr>Самостоятельность как качество</vt:lpstr>
      <vt:lpstr>ФГОС НОО о самостоятельности</vt:lpstr>
      <vt:lpstr>Учебная самостоятельность первоклассника</vt:lpstr>
      <vt:lpstr>Обучение самоконтролю-путь к самостоятельности</vt:lpstr>
      <vt:lpstr>Правила обучения самоконтролю и самостоятельности</vt:lpstr>
      <vt:lpstr>Самооценка-проявление самостоятельности</vt:lpstr>
      <vt:lpstr>О домашних заданиях в 1 классе</vt:lpstr>
      <vt:lpstr>Индивидуализация домашних заданий</vt:lpstr>
      <vt:lpstr>Что делать при запущенном состоянии? </vt:lpstr>
      <vt:lpstr>Что делать при запущенном состоянии? </vt:lpstr>
      <vt:lpstr>Инициатива. Как формировать?</vt:lpstr>
      <vt:lpstr>Разновозрастное сотрудничество</vt:lpstr>
      <vt:lpstr>Библиотека-онлайн для родителей </vt:lpstr>
      <vt:lpstr>система учебников и тетрадей</vt:lpstr>
      <vt:lpstr>Презентация PowerPoint</vt:lpstr>
      <vt:lpstr>Возможность  приобретения книг для родителей</vt:lpstr>
      <vt:lpstr>Всероссийское онлайн-собрание  для родителей</vt:lpstr>
      <vt:lpstr>Школа для родителей</vt:lpstr>
      <vt:lpstr>Презентация PowerPoint</vt:lpstr>
      <vt:lpstr>Бесплатный доступ  к электронным учебникам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ПНШ глазами родителей</dc:title>
  <dc:creator>Пользователь Windows</dc:creator>
  <cp:lastModifiedBy>Лаборатория ФГОС НОО</cp:lastModifiedBy>
  <cp:revision>29</cp:revision>
  <dcterms:created xsi:type="dcterms:W3CDTF">2017-08-23T20:13:03Z</dcterms:created>
  <dcterms:modified xsi:type="dcterms:W3CDTF">2018-12-19T10:35:01Z</dcterms:modified>
</cp:coreProperties>
</file>