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4" r:id="rId7"/>
    <p:sldId id="260" r:id="rId8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>
                <a:latin typeface="Times New Roman"/>
                <a:ea typeface="Times New Roman"/>
              </a:rPr>
              <a:t>Программа проведения входного, промежуточного, итогового мониторинга  результативности программ повышения качества образования в школах с низкими результатами обучения, школах, функционирующих в неблагоприятных социальных условиях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584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/>
                <a:ea typeface="Times New Roman"/>
              </a:rPr>
              <a:t/>
            </a:r>
            <a:br>
              <a:rPr lang="ru-RU" sz="2800" dirty="0">
                <a:latin typeface="Times New Roman"/>
                <a:ea typeface="Times New Roman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spcAft>
                <a:spcPts val="0"/>
              </a:spcAft>
              <a:tabLst>
                <a:tab pos="228600" algn="l"/>
              </a:tabLst>
            </a:pPr>
            <a:r>
              <a:rPr lang="ru-RU" sz="2800" b="1" dirty="0">
                <a:latin typeface="Times New Roman"/>
                <a:ea typeface="Times New Roman"/>
              </a:rPr>
              <a:t>Порядок сбора / обработки информации в рамках </a:t>
            </a:r>
            <a:r>
              <a:rPr lang="ru-RU" sz="2800" b="1" dirty="0" smtClean="0">
                <a:latin typeface="Times New Roman"/>
                <a:ea typeface="Times New Roman"/>
              </a:rPr>
              <a:t>промежуточного Мониторинга</a:t>
            </a:r>
            <a:r>
              <a:rPr lang="ru-RU" sz="2800" b="1" dirty="0">
                <a:latin typeface="Times New Roman"/>
                <a:ea typeface="Times New Roman"/>
              </a:rPr>
              <a:t>.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b="1" dirty="0" smtClean="0">
                <a:latin typeface="Times New Roman"/>
                <a:ea typeface="Times New Roman"/>
              </a:rPr>
              <a:t>Инструментарий</a:t>
            </a:r>
          </a:p>
          <a:p>
            <a:pPr algn="ctr">
              <a:spcAft>
                <a:spcPts val="0"/>
              </a:spcAft>
              <a:tabLst>
                <a:tab pos="228600" algn="l"/>
              </a:tabLst>
            </a:pPr>
            <a:endParaRPr lang="ru-RU" sz="2800" b="1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  <a:tabLst>
                <a:tab pos="228600" algn="l"/>
              </a:tabLst>
            </a:pPr>
            <a:endParaRPr lang="ru-RU" sz="2800" b="1" dirty="0" smtClean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  <a:tabLst>
                <a:tab pos="228600" algn="l"/>
              </a:tabLst>
            </a:pPr>
            <a:endParaRPr lang="ru-RU" sz="2800" b="1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  <a:tabLst>
                <a:tab pos="228600" algn="l"/>
              </a:tabLst>
            </a:pPr>
            <a:r>
              <a:rPr lang="ru-RU" sz="2800" b="1" dirty="0" smtClean="0">
                <a:latin typeface="Times New Roman"/>
                <a:ea typeface="Times New Roman"/>
              </a:rPr>
              <a:t>Мероприятие</a:t>
            </a:r>
            <a:r>
              <a:rPr lang="ru-RU" sz="2800" b="1" dirty="0" smtClean="0">
                <a:latin typeface="Times New Roman"/>
                <a:ea typeface="Times New Roman"/>
              </a:rPr>
              <a:t> </a:t>
            </a:r>
            <a:r>
              <a:rPr lang="ru-RU" sz="2800" b="1" dirty="0" smtClean="0">
                <a:latin typeface="Times New Roman"/>
                <a:ea typeface="Times New Roman"/>
              </a:rPr>
              <a:t>2.2</a:t>
            </a:r>
            <a:r>
              <a:rPr lang="ru-RU" sz="2800" b="1" dirty="0" smtClean="0">
                <a:latin typeface="Times New Roman"/>
                <a:ea typeface="Times New Roman"/>
              </a:rPr>
              <a:t>. «Повышение качества образования в школах с низкими результатами обучения и в школах, функционирующих в неблагоприятных социальных условиях, путем реализации региональных проектов и распространение их результатов» ФЦПРО </a:t>
            </a:r>
          </a:p>
          <a:p>
            <a:pPr marL="0" indent="0" algn="ctr">
              <a:spcAft>
                <a:spcPts val="0"/>
              </a:spcAft>
              <a:buNone/>
              <a:tabLst>
                <a:tab pos="228600" algn="l"/>
              </a:tabLst>
            </a:pPr>
            <a:r>
              <a:rPr lang="ru-RU" sz="2800" b="1" dirty="0" smtClean="0">
                <a:latin typeface="Times New Roman"/>
                <a:ea typeface="Times New Roman"/>
              </a:rPr>
              <a:t>на 2016-2020 гг.</a:t>
            </a:r>
            <a:endParaRPr lang="ru-RU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0579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Проведение промежуточного мониторинга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Оценка </a:t>
            </a:r>
            <a:r>
              <a:rPr lang="ru-RU" dirty="0" smtClean="0"/>
              <a:t>будет проходить в режиме он-</a:t>
            </a:r>
            <a:r>
              <a:rPr lang="ru-RU" dirty="0" err="1" smtClean="0"/>
              <a:t>лайн</a:t>
            </a:r>
            <a:r>
              <a:rPr lang="ru-RU" dirty="0" smtClean="0"/>
              <a:t> анкетирования.</a:t>
            </a:r>
          </a:p>
          <a:p>
            <a:pPr marL="0" indent="0">
              <a:buNone/>
            </a:pPr>
            <a:r>
              <a:rPr lang="ru-RU" dirty="0"/>
              <a:t>1</a:t>
            </a:r>
            <a:r>
              <a:rPr lang="ru-RU" dirty="0" smtClean="0"/>
              <a:t>. </a:t>
            </a:r>
            <a:r>
              <a:rPr lang="ru-RU" dirty="0" smtClean="0"/>
              <a:t>Определение ответственного за организацию мониторинговых процедур, составление списка участников (педагогов, родителей, обучающихся) в ОО.</a:t>
            </a:r>
          </a:p>
          <a:p>
            <a:pPr marL="0" indent="0">
              <a:buNone/>
            </a:pPr>
            <a:r>
              <a:rPr lang="ru-RU" dirty="0"/>
              <a:t>2</a:t>
            </a:r>
            <a:r>
              <a:rPr lang="ru-RU" dirty="0" smtClean="0"/>
              <a:t>. </a:t>
            </a:r>
            <a:r>
              <a:rPr lang="ru-RU" dirty="0" smtClean="0"/>
              <a:t>До 13 октября получение кодов школы, определение шифров участников.</a:t>
            </a:r>
          </a:p>
          <a:p>
            <a:pPr marL="0" indent="0">
              <a:buNone/>
            </a:pPr>
            <a:r>
              <a:rPr lang="ru-RU" dirty="0"/>
              <a:t>3</a:t>
            </a:r>
            <a:r>
              <a:rPr lang="ru-RU" dirty="0" smtClean="0"/>
              <a:t>. </a:t>
            </a:r>
            <a:r>
              <a:rPr lang="ru-RU" dirty="0" smtClean="0"/>
              <a:t>Определение порядка проведения диагностики (дата, время проведения).</a:t>
            </a:r>
          </a:p>
          <a:p>
            <a:pPr marL="0" indent="0">
              <a:buNone/>
            </a:pPr>
            <a:r>
              <a:rPr lang="ru-RU" dirty="0" smtClean="0"/>
              <a:t>4</a:t>
            </a:r>
            <a:r>
              <a:rPr lang="ru-RU" dirty="0" smtClean="0"/>
              <a:t>. </a:t>
            </a:r>
            <a:r>
              <a:rPr lang="ru-RU" dirty="0" smtClean="0"/>
              <a:t>С 13 октября до 20 октября открыт ресурс диагностики на сайте АОУ ВО ДПО «ВИРО» (с 13 октября с 14 часов до 20 октября включительно для обучающихся и педагогов, с 18 </a:t>
            </a:r>
            <a:r>
              <a:rPr lang="ru-RU" dirty="0"/>
              <a:t>октября с 14 часов до 20 </a:t>
            </a:r>
            <a:r>
              <a:rPr lang="ru-RU" dirty="0" smtClean="0"/>
              <a:t>октября включительно– для родителей)</a:t>
            </a:r>
          </a:p>
          <a:p>
            <a:pPr marL="0" indent="0">
              <a:buNone/>
            </a:pPr>
            <a:r>
              <a:rPr lang="ru-RU" dirty="0" smtClean="0"/>
              <a:t>5</a:t>
            </a:r>
            <a:r>
              <a:rPr lang="ru-RU" dirty="0" smtClean="0"/>
              <a:t>. </a:t>
            </a:r>
            <a:r>
              <a:rPr lang="ru-RU" dirty="0" smtClean="0"/>
              <a:t>с 21 октября до 30 октября проведение количественного и качественного анализа полученных данных.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685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/>
                <a:ea typeface="Times New Roman"/>
              </a:rPr>
              <a:t>Инструментарий, предлагаемый для сбора информации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>
              <a:buFont typeface="+mj-lt"/>
              <a:buAutoNum type="arabicPeriod"/>
            </a:pPr>
            <a:r>
              <a:rPr lang="ru-RU" dirty="0">
                <a:latin typeface="Times New Roman"/>
                <a:ea typeface="Times New Roman"/>
              </a:rPr>
              <a:t>Анкета для родителей об удовлетворенности образовательной программой общеобразовательной организации </a:t>
            </a:r>
            <a:endParaRPr lang="ru-RU" dirty="0" smtClean="0">
              <a:latin typeface="Times New Roman"/>
              <a:ea typeface="Times New Roman"/>
            </a:endParaRPr>
          </a:p>
          <a:p>
            <a:pPr lvl="0" algn="just">
              <a:buFont typeface="+mj-lt"/>
              <a:buAutoNum type="arabicPeriod"/>
            </a:pPr>
            <a:r>
              <a:rPr lang="ru-RU" dirty="0" smtClean="0">
                <a:latin typeface="Times New Roman"/>
                <a:ea typeface="Times New Roman"/>
              </a:rPr>
              <a:t>Анкета </a:t>
            </a:r>
            <a:r>
              <a:rPr lang="ru-RU" dirty="0">
                <a:latin typeface="Times New Roman"/>
                <a:ea typeface="Times New Roman"/>
              </a:rPr>
              <a:t>изменений (для педагогов) </a:t>
            </a:r>
            <a:endParaRPr lang="ru-RU" dirty="0" smtClean="0">
              <a:latin typeface="Times New Roman"/>
              <a:ea typeface="Times New Roman"/>
            </a:endParaRPr>
          </a:p>
          <a:p>
            <a:pPr lvl="0" algn="just">
              <a:buFont typeface="+mj-lt"/>
              <a:buAutoNum type="arabicPeriod"/>
            </a:pPr>
            <a:r>
              <a:rPr lang="ru-RU" dirty="0" smtClean="0">
                <a:latin typeface="Times New Roman"/>
                <a:ea typeface="Times New Roman"/>
              </a:rPr>
              <a:t>Анкета </a:t>
            </a:r>
            <a:r>
              <a:rPr lang="ru-RU" dirty="0">
                <a:latin typeface="Times New Roman"/>
                <a:ea typeface="Times New Roman"/>
              </a:rPr>
              <a:t>для учителей (педагогическая культура) </a:t>
            </a:r>
            <a:endParaRPr lang="ru-RU" dirty="0" smtClean="0">
              <a:latin typeface="Times New Roman"/>
              <a:ea typeface="Times New Roman"/>
            </a:endParaRPr>
          </a:p>
          <a:p>
            <a:pPr lvl="0" algn="just">
              <a:buFont typeface="+mj-lt"/>
              <a:buAutoNum type="arabicPeriod"/>
            </a:pPr>
            <a:r>
              <a:rPr lang="ru-RU" dirty="0" smtClean="0">
                <a:latin typeface="Times New Roman"/>
                <a:ea typeface="Times New Roman"/>
              </a:rPr>
              <a:t>Анкеты </a:t>
            </a:r>
            <a:r>
              <a:rPr lang="ru-RU" dirty="0">
                <a:latin typeface="Times New Roman"/>
                <a:ea typeface="Times New Roman"/>
              </a:rPr>
              <a:t>обратной связи (для обучающихся): «Что я делал чаще всего на  уроках», «Что я думаю о школе» </a:t>
            </a:r>
            <a:endParaRPr lang="ru-RU" dirty="0" smtClean="0">
              <a:latin typeface="Times New Roman"/>
              <a:ea typeface="Times New Roman"/>
            </a:endParaRPr>
          </a:p>
          <a:p>
            <a:pPr lvl="0" algn="just">
              <a:buFont typeface="+mj-lt"/>
              <a:buAutoNum type="arabicPeriod"/>
            </a:pPr>
            <a:endParaRPr lang="ru-RU" sz="28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446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Выборка родителей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>
              <a:buFont typeface="+mj-lt"/>
              <a:buAutoNum type="arabicPeriod"/>
            </a:pPr>
            <a:r>
              <a:rPr lang="ru-RU" sz="3000" dirty="0">
                <a:solidFill>
                  <a:prstClr val="black"/>
                </a:solidFill>
                <a:latin typeface="Times New Roman"/>
                <a:ea typeface="Times New Roman"/>
              </a:rPr>
              <a:t>Анкета для родителей об удовлетворенности образовательной программой общеобразовательной организации </a:t>
            </a:r>
          </a:p>
          <a:p>
            <a:r>
              <a:rPr lang="ru-RU" dirty="0" smtClean="0"/>
              <a:t>Выборка: родители 2, 4, 6, 8, 10 классов;</a:t>
            </a:r>
          </a:p>
          <a:p>
            <a:r>
              <a:rPr lang="ru-RU" dirty="0" smtClean="0"/>
              <a:t>Литеры: первый и последний (например «А» и «Г»)</a:t>
            </a:r>
          </a:p>
          <a:p>
            <a:r>
              <a:rPr lang="ru-RU" dirty="0" smtClean="0"/>
              <a:t>По классному журналу первые 5 фамилий из списка.</a:t>
            </a:r>
          </a:p>
          <a:p>
            <a:r>
              <a:rPr lang="ru-RU" dirty="0" smtClean="0"/>
              <a:t>Ресурс тестирования на сайте АОУ ВО ДПО «ВИРО» открыт с 18 октября по 20 октября</a:t>
            </a:r>
          </a:p>
          <a:p>
            <a:pPr lvl="0"/>
            <a:r>
              <a:rPr lang="ru-RU" sz="3000" dirty="0">
                <a:solidFill>
                  <a:prstClr val="black"/>
                </a:solidFill>
              </a:rPr>
              <a:t>Анализ данных до 30 октября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053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Выборка обучающихся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>
              <a:buFont typeface="+mj-lt"/>
              <a:buAutoNum type="arabicPeriod"/>
            </a:pP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Анкеты обратной связи (для обучающихся): «Что я делал чаще всего на  уроках», «Что я думаю о школе» 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  <a:endParaRPr lang="ru-RU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r>
              <a:rPr lang="ru-RU" dirty="0" smtClean="0"/>
              <a:t>Выборка: обучающиеся 2, 4, 6, 8, 10 классов;</a:t>
            </a:r>
          </a:p>
          <a:p>
            <a:r>
              <a:rPr lang="ru-RU" dirty="0" smtClean="0"/>
              <a:t>Литеры: первый и последний (например «А» и «Г»)</a:t>
            </a:r>
          </a:p>
          <a:p>
            <a:r>
              <a:rPr lang="ru-RU" dirty="0" smtClean="0"/>
              <a:t>По классному журналу первые 5 фамилий из списка.</a:t>
            </a:r>
          </a:p>
          <a:p>
            <a:r>
              <a:rPr lang="ru-RU" dirty="0" smtClean="0"/>
              <a:t>Ресурс тестирования на сайте АОУ ВО ДПО «ВИРО» открыт с 13 октября по 20 октября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959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Выборка педагогов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>
              <a:buFont typeface="+mj-lt"/>
              <a:buAutoNum type="arabicPeriod"/>
            </a:pPr>
            <a:r>
              <a:rPr lang="ru-RU" sz="3000" dirty="0">
                <a:solidFill>
                  <a:prstClr val="black"/>
                </a:solidFill>
                <a:latin typeface="Times New Roman"/>
                <a:ea typeface="Times New Roman"/>
              </a:rPr>
              <a:t>Анкета изменений (для педагогов) </a:t>
            </a:r>
          </a:p>
          <a:p>
            <a:pPr lvl="0" algn="just">
              <a:buFont typeface="+mj-lt"/>
              <a:buAutoNum type="arabicPeriod"/>
            </a:pPr>
            <a:r>
              <a:rPr lang="ru-RU" sz="3000">
                <a:solidFill>
                  <a:prstClr val="black"/>
                </a:solidFill>
                <a:latin typeface="Times New Roman"/>
                <a:ea typeface="Times New Roman"/>
              </a:rPr>
              <a:t>Анкета для учителей (педагогическая культура) </a:t>
            </a:r>
          </a:p>
          <a:p>
            <a:r>
              <a:rPr lang="ru-RU" smtClean="0">
                <a:latin typeface="Times New Roman"/>
                <a:ea typeface="Times New Roman"/>
              </a:rPr>
              <a:t>(</a:t>
            </a:r>
            <a:r>
              <a:rPr lang="ru-RU" dirty="0">
                <a:latin typeface="Times New Roman"/>
                <a:ea typeface="Times New Roman"/>
              </a:rPr>
              <a:t>для педагогов) </a:t>
            </a:r>
            <a:endParaRPr lang="ru-RU" dirty="0" smtClean="0">
              <a:latin typeface="Times New Roman"/>
              <a:ea typeface="Times New Roman"/>
            </a:endParaRPr>
          </a:p>
          <a:p>
            <a:r>
              <a:rPr lang="ru-RU" dirty="0" smtClean="0">
                <a:latin typeface="Times New Roman"/>
              </a:rPr>
              <a:t> в заполнении он-</a:t>
            </a:r>
            <a:r>
              <a:rPr lang="ru-RU" dirty="0" err="1" smtClean="0">
                <a:latin typeface="Times New Roman"/>
              </a:rPr>
              <a:t>лайн</a:t>
            </a:r>
            <a:r>
              <a:rPr lang="ru-RU" dirty="0" smtClean="0">
                <a:latin typeface="Times New Roman"/>
              </a:rPr>
              <a:t> анкеты принимают участие все педагоги</a:t>
            </a:r>
          </a:p>
          <a:p>
            <a:endParaRPr lang="ru-RU" dirty="0">
              <a:latin typeface="Times New Roman"/>
            </a:endParaRPr>
          </a:p>
          <a:p>
            <a:pPr lvl="0"/>
            <a:r>
              <a:rPr lang="ru-RU" sz="3000" dirty="0">
                <a:solidFill>
                  <a:prstClr val="black"/>
                </a:solidFill>
              </a:rPr>
              <a:t>Ресурс тестирования на сайте АОУ ВО ДПО «ВИРО» открыт с </a:t>
            </a:r>
            <a:r>
              <a:rPr lang="ru-RU" sz="3000" dirty="0" smtClean="0">
                <a:solidFill>
                  <a:prstClr val="black"/>
                </a:solidFill>
              </a:rPr>
              <a:t>13 </a:t>
            </a:r>
            <a:r>
              <a:rPr lang="ru-RU" sz="3000" dirty="0">
                <a:solidFill>
                  <a:prstClr val="black"/>
                </a:solidFill>
              </a:rPr>
              <a:t>октября по 20 </a:t>
            </a:r>
            <a:r>
              <a:rPr lang="ru-RU" sz="3000" dirty="0" smtClean="0">
                <a:solidFill>
                  <a:prstClr val="black"/>
                </a:solidFill>
              </a:rPr>
              <a:t>октября</a:t>
            </a:r>
          </a:p>
          <a:p>
            <a:pPr lvl="0"/>
            <a:r>
              <a:rPr lang="ru-RU" sz="3000" dirty="0" smtClean="0">
                <a:solidFill>
                  <a:prstClr val="black"/>
                </a:solidFill>
              </a:rPr>
              <a:t>Анализ данных до 30 октября</a:t>
            </a:r>
            <a:endParaRPr lang="ru-RU" sz="30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816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449</Words>
  <Application>Microsoft Office PowerPoint</Application>
  <PresentationFormat>Экран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Программа проведения входного, промежуточного, итогового мониторинга  результативности программ повышения качества образования в школах с низкими результатами обучения, школах, функционирующих в неблагоприятных социальных условиях</vt:lpstr>
      <vt:lpstr> </vt:lpstr>
      <vt:lpstr>Проведение промежуточного мониторинга</vt:lpstr>
      <vt:lpstr>Инструментарий, предлагаемый для сбора информации</vt:lpstr>
      <vt:lpstr>Выборка родителей</vt:lpstr>
      <vt:lpstr>Выборка обучающихся</vt:lpstr>
      <vt:lpstr>Выборка педагогов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проведения входного, промежуточного, итогового мониторинга  результативности программ повышения качества образования в школах с низкими результатами обучения, школах, функционирующих в неблагоприятных социальных условиях</dc:title>
  <dc:creator>User</dc:creator>
  <cp:lastModifiedBy>1</cp:lastModifiedBy>
  <cp:revision>14</cp:revision>
  <cp:lastPrinted>2017-10-09T09:30:40Z</cp:lastPrinted>
  <dcterms:created xsi:type="dcterms:W3CDTF">2017-10-09T08:24:54Z</dcterms:created>
  <dcterms:modified xsi:type="dcterms:W3CDTF">2017-10-09T10:56:09Z</dcterms:modified>
</cp:coreProperties>
</file>