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92" r:id="rId7"/>
    <p:sldId id="293" r:id="rId8"/>
    <p:sldId id="294" r:id="rId9"/>
    <p:sldId id="295" r:id="rId10"/>
    <p:sldId id="296" r:id="rId11"/>
    <p:sldId id="297" r:id="rId12"/>
    <p:sldId id="298" r:id="rId13"/>
    <p:sldId id="299" r:id="rId14"/>
    <p:sldId id="300" r:id="rId15"/>
    <p:sldId id="301" r:id="rId16"/>
    <p:sldId id="302" r:id="rId17"/>
    <p:sldId id="303" r:id="rId18"/>
    <p:sldId id="262" r:id="rId19"/>
    <p:sldId id="264" r:id="rId20"/>
    <p:sldId id="267" r:id="rId21"/>
    <p:sldId id="277" r:id="rId22"/>
    <p:sldId id="290" r:id="rId23"/>
    <p:sldId id="263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298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C1FCE9F-A98A-4CE3-A446-1B8A66FDD61D}" type="datetimeFigureOut">
              <a:rPr lang="ru-RU" smtClean="0"/>
              <a:pPr/>
              <a:t>22.09.2017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587EF3F-A668-4BED-999B-4A400386FD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8"/>
            <a:ext cx="7772400" cy="228601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Georgia" pitchFamily="18" charset="0"/>
              </a:rPr>
              <a:t/>
            </a:r>
            <a:br>
              <a:rPr lang="ru-RU" sz="2800" dirty="0" smtClean="0">
                <a:latin typeface="Georgia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  <a:latin typeface="Georgia" pitchFamily="18" charset="0"/>
              </a:rPr>
              <a:t>Школьная служба примирения как ресурс профилактики правонарушений</a:t>
            </a:r>
            <a:endParaRPr lang="ru-RU" sz="3200" dirty="0">
              <a:solidFill>
                <a:schemeClr val="tx1"/>
              </a:solidFill>
              <a:effectLst/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4286256"/>
            <a:ext cx="5957902" cy="2286016"/>
          </a:xfrm>
        </p:spPr>
        <p:txBody>
          <a:bodyPr>
            <a:normAutofit/>
          </a:bodyPr>
          <a:lstStyle/>
          <a:p>
            <a:pPr marL="63500" algn="l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Козлова Елена Сергеевна</a:t>
            </a:r>
          </a:p>
          <a:p>
            <a:pPr marL="6350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социальный педагог</a:t>
            </a:r>
          </a:p>
          <a:p>
            <a:pPr marL="63500" algn="l"/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</a:rPr>
              <a:t>Малетина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</a:rPr>
              <a:t> Татьяна Алексеевна</a:t>
            </a:r>
          </a:p>
          <a:p>
            <a:pPr marL="63500" algn="l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</a:rPr>
              <a:t>педагог-психолог </a:t>
            </a:r>
          </a:p>
          <a:p>
            <a:pPr algn="l"/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 детей-обидчиков в ходе медиации появляется возможность понять другую сторону, помириться, проявить раскаяние, посильно возместить причиненный вред, принести извинения и услышать слова прощения, осознать причины своего поступка и понять, что нужно делать, чтобы в дальнейшем не причинять вред другим людям.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Детям-правонарушителям восстановительная программа дает возможность не чувствовать себя «хулиганами» или людьми, которыми взрослые всегда недовольны, восстановить хорошее отношение со стороны ребят, родителей и педагогов, планировать для себя такое будущее, которое поможет избежать попадания в ситуации острых конфликтов или правонарушений.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снижение числа конфликтов и обращений недовольных участников образовательного процесса в вышестоящие органы;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улучшение отношений между педагогами, родителями и администрацией;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более комфортных отношений в школе.</a:t>
            </a:r>
          </a:p>
          <a:p>
            <a:pPr lvl="0" algn="just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образования и служба примирения</a:t>
            </a:r>
            <a:endParaRPr lang="ru-RU" sz="240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600079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Восстановительная функция ШСП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Служба примирения способствует:</a:t>
            </a: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восстановлению пострадавшего, то есть нормализации его состояния и отношения к нему в классе (если класс к нему плохо относился), возмещение причиненного ему вреда и т. 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.;)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восстановлению обидчика в сообществе, то есть прекращение его клеймения. При негативном отношении к правонарушению (а не к самому обидчику) служба примирения поддерживает действия обидчика, направленные на исправление причиненного вреда. Служба помогает налаживанию отношений подростка с родителями, педагогами, уважаемыми взрослыми и ровесниками, поскольку зачастую в результате конфликта и правонарушения отношения разрываются и подросток оказывается «выброшенным» из общества;</a:t>
            </a:r>
          </a:p>
          <a:p>
            <a:pPr lvl="0"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восстановлению отношений между обидчиком и пострадавшим. Не обязательно между ними установятся дружеские отношения (хотя и такое случается), но важно, чтобы поддерживались отношения без подозрительности, вражды, отчужденности, без припоминания конфликта;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нормализации отношений в школьном сообществе (прекращение слухов, неприязни, недоверия, взаимных упреков и припоминаний прошлых обил).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Функции службы примирения</a:t>
            </a:r>
            <a:endParaRPr lang="ru-RU" sz="240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 Образовательная функция службы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наш взгляд, одна из проблем в образовании связана с отсутствием контакта между педагогом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учеником. Если между ними нет контакта, то нет и уважения, нет внимания педагога к ученику и ученика к педагогу. Их отношения оказываются слишком формальными. Медиация в конфликтах учитель-ученик помогает установлению контакта между педагогами и учащимися, что восстанавливает уважение как основу образовательного процесса.</a:t>
            </a:r>
          </a:p>
          <a:p>
            <a:pPr marL="0"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Службу примирения можно рассматривать и как повышение квалификации педагогов через освоение ими способов конструктивной коммуникации, умение управлять конфликтами и использовать их в воспитательных целях, через организацию и поддержку детских сообществ.</a:t>
            </a:r>
          </a:p>
          <a:p>
            <a:pPr marL="0" indent="45720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Нельзя сказать, что у медиаторов из службы примирения непременно улучшится успеваемость, но участие в медиации и соответствующих обучающих программах способствует формированию навыков понимания, что имеет огромное значение как для общего интеллектуального, так и нравственного развития школьников, да и взрослых тоже.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Таким образом, если служба примирения способствует созданию безопасной атмосферы в школе, то меньше времени от учебного процесса тратится на поддержание дисциплины, у учеников появляется больше доверия к учителям, более спокойная обстановка способствует концентрации на учебе.</a:t>
            </a:r>
          </a:p>
          <a:p>
            <a:pPr marL="0" indent="0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384202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 Воспитательная функция службы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ходе индивидуальных встреч с медиатором, предваряющих совместную встречу, стороны конфликта учатся строить коммуникацию и понимать себя и других. Многие подростки в следующих подобных ситуациях применяют полученные ими на медиации навыки, не давая конфликту разгореться.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нашем обществе не принято спокойно говорить о чувствах, поэтому люди часто их не высказывают, а выражают в виде оскорблений, упреков, жестов и прочего вплоть до применения силы. Медиатор помогает сторонам конфликта достаточно спокойно осознать свои чувства, назвать их («стыд», «страх», «обида» и пр.), избавиться от их негативного влияния, понять и справиться с ними, причем не на тренинге, а в значимой для человека ситуации конфликта.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Подросток в ходе медиации учится принимать на себя ответственность. Нередко родители решают за него все сложные ситуации, в итоге он не может решить сам даже простые ситуации или совершает разрушительные действия, не думая о последствиях и ответственности. На медиации, если подросток нанес ущерб и родители его возместили, медиатор задает подростку вопросы о его ответственности и личном вкладе в исправление вреда. 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медиации проводится анализ произошедшего с различных точек зрения и разных позиций.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Медиатор затрагивает вопрос планирования подростком своего будущего, для чего специально обсуждает способы избегания повторения подобного.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Медиатор помогает обеим сторонам конфликта лучше узнать друг друга (кто что любит, чем интересуется, что для кого представляется значимым и что беспокоит), увидеть друг в друге положительные стороны личности, человеческие черты.</a:t>
            </a:r>
          </a:p>
          <a:p>
            <a:pPr lvl="0"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Медиация имеет воспитательный эффект для школьников-медиаторов, которые помогают участникам конфликта услышать и понять друг друга, увидеть ситуацию с разных сторон, в споре использовать не силу, а коммуникацию.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200" b="1" dirty="0" smtClean="0"/>
              <a:t> 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Профилактическая функция службы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Практически не бывает так, чтобы у ребенка в школе всё было хорошо, и вдруг он совершил правонарушение. В большинстве случаев этому предшествовал долгий «шлейф» событий, на которые взрослые или «закрывали глаза», или действительно о них не знали. Поэтому работа по налаживанию взаимопонимания и исправлению негативных последствий тех или иных поступков должна проводиться по ситуациям, которые взрослыми еще не переведены в ранг «серьезных». То, что взрослый (педагог) может считать несущественным, для ребенка и подростка может оказаться очень важным. А скрытые от взрослых ситуации и конфликты замечают и помогают решить школьники-медиаторы.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Служба примирения, используя восстановительные программы, не дает конфликту перейти в острую фазу, разрастись и вовлечь в него новых участников.</a:t>
            </a:r>
          </a:p>
          <a:p>
            <a:pPr lvl="0" algn="just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Получая «обратную связь» о последствиях своих действий и реакцию на это других, ребенок учится предви­деть последствия слов, поступков и корректировать их.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76672"/>
            <a:ext cx="8186766" cy="3816424"/>
          </a:xfrm>
        </p:spPr>
        <p:txBody>
          <a:bodyPr/>
          <a:lstStyle/>
          <a:p>
            <a:pPr indent="450000">
              <a:lnSpc>
                <a:spcPts val="3840"/>
              </a:lnSpc>
            </a:pPr>
            <a:r>
              <a:rPr lang="ru-RU" sz="3200" dirty="0" smtClean="0">
                <a:latin typeface="Georgia" pitchFamily="18" charset="0"/>
              </a:rPr>
              <a:t>Таким образом, ШСП – это служба не карательного реагирования на конфликты, проступки, противоправное поведение несовершеннолетних; цивилизованная форма разрешения споров и конфликтов. </a:t>
            </a:r>
          </a:p>
          <a:p>
            <a:endParaRPr lang="ru-RU" dirty="0"/>
          </a:p>
        </p:txBody>
      </p:sp>
      <p:pic>
        <p:nvPicPr>
          <p:cNvPr id="3" name="Рисунок 2" descr="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005064"/>
            <a:ext cx="2571750" cy="256222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7145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1428760"/>
                <a:gridCol w="1357322"/>
                <a:gridCol w="1357322"/>
                <a:gridCol w="1357322"/>
                <a:gridCol w="111440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Кол-во рассмотренных</a:t>
                      </a:r>
                      <a:r>
                        <a:rPr lang="ru-RU" sz="2400" baseline="0" dirty="0" smtClean="0">
                          <a:latin typeface="Georgia" pitchFamily="18" charset="0"/>
                        </a:rPr>
                        <a:t> случаев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Кол-во завершенных программ медиации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Прекращение дел в органах полиции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Общее количество</a:t>
                      </a:r>
                      <a:r>
                        <a:rPr lang="ru-RU" sz="2400" baseline="0" dirty="0" smtClean="0">
                          <a:latin typeface="Georgia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Georgia" pitchFamily="18" charset="0"/>
                        </a:rPr>
                        <a:t>участников медиации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взрослых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подростков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всего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13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13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2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16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30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>
                          <a:latin typeface="Georgia" pitchFamily="18" charset="0"/>
                        </a:rPr>
                        <a:t>46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Georgia" pitchFamily="18" charset="0"/>
                <a:cs typeface="Times New Roman" pitchFamily="18" charset="0"/>
              </a:rPr>
              <a:t>Результаты работы ШСП в МОУ «СОШ №18» </a:t>
            </a:r>
            <a:br>
              <a:rPr lang="ru-RU" sz="2800" dirty="0" smtClean="0">
                <a:solidFill>
                  <a:schemeClr val="tx1"/>
                </a:solidFill>
                <a:effectLst/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  <a:latin typeface="Georgia" pitchFamily="18" charset="0"/>
                <a:cs typeface="Times New Roman" pitchFamily="18" charset="0"/>
              </a:rPr>
              <a:t>за 2014 год</a:t>
            </a:r>
            <a:endParaRPr lang="ru-RU" sz="2800" dirty="0">
              <a:solidFill>
                <a:schemeClr val="tx1"/>
              </a:solidFill>
              <a:effectLst/>
              <a:latin typeface="Georgia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 indent="450000" algn="just">
              <a:lnSpc>
                <a:spcPts val="3840"/>
              </a:lnSpc>
            </a:pPr>
            <a:r>
              <a:rPr lang="ru-RU" sz="3200" dirty="0" smtClean="0">
                <a:latin typeface="Georgia" pitchFamily="18" charset="0"/>
              </a:rPr>
              <a:t>В школьной среде постоянно происходят столкновения интересов, взглядов между субъектами образовательного процесса, которые становятся индикатором частых конфликтных ситуаций.</a:t>
            </a:r>
          </a:p>
          <a:p>
            <a:pPr indent="450000" algn="just">
              <a:lnSpc>
                <a:spcPts val="3840"/>
              </a:lnSpc>
            </a:pPr>
            <a:r>
              <a:rPr lang="ru-RU" sz="3200" dirty="0" smtClean="0">
                <a:latin typeface="Georgia" pitchFamily="18" charset="0"/>
              </a:rPr>
              <a:t>В 2013 году в МОУ «СОШ №18» г. Вологды было принято решение о создании </a:t>
            </a:r>
            <a:r>
              <a:rPr lang="ru-RU" sz="3200" i="1" dirty="0" smtClean="0">
                <a:latin typeface="Georgia" pitchFamily="18" charset="0"/>
              </a:rPr>
              <a:t>школьной службы примирения </a:t>
            </a:r>
            <a:r>
              <a:rPr lang="ru-RU" sz="3200" dirty="0" smtClean="0">
                <a:latin typeface="Georgia" pitchFamily="18" charset="0"/>
              </a:rPr>
              <a:t>(ШСП).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001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Результаты работы ШСП в МОУ «СОШ №18» </a:t>
            </a:r>
            <a:br>
              <a:rPr lang="ru-RU" sz="2800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за 2015 год</a:t>
            </a:r>
            <a:endParaRPr lang="ru-RU" sz="2800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17145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1428760"/>
                <a:gridCol w="1357322"/>
                <a:gridCol w="1357322"/>
                <a:gridCol w="1357322"/>
                <a:gridCol w="111440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Кол-во рассмотренных</a:t>
                      </a:r>
                      <a:r>
                        <a:rPr lang="ru-RU" sz="2400" baseline="0" dirty="0" smtClean="0">
                          <a:latin typeface="Georgia" pitchFamily="18" charset="0"/>
                        </a:rPr>
                        <a:t> случаев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Кол-во завершенных программ медиации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Прекращение дел в органах полиции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Общее количество</a:t>
                      </a:r>
                      <a:r>
                        <a:rPr lang="ru-RU" sz="2400" baseline="0" dirty="0" smtClean="0">
                          <a:latin typeface="Georgia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Georgia" pitchFamily="18" charset="0"/>
                        </a:rPr>
                        <a:t>участников медиации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взрослых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подростков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всего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19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19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2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30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41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71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85728"/>
            <a:ext cx="80010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Результаты работы ШСП в МОУ «СОШ №18» </a:t>
            </a:r>
            <a:br>
              <a:rPr lang="ru-RU" sz="2400" b="1" dirty="0" smtClean="0">
                <a:latin typeface="Georgia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Georgia" pitchFamily="18" charset="0"/>
                <a:cs typeface="Times New Roman" pitchFamily="18" charset="0"/>
              </a:rPr>
              <a:t>за 2016 год</a:t>
            </a:r>
            <a:endParaRPr lang="ru-RU" sz="2400" b="1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457200" y="17145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1428760"/>
                <a:gridCol w="1357322"/>
                <a:gridCol w="1357322"/>
                <a:gridCol w="1357322"/>
                <a:gridCol w="111440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Кол-во рассмотренных</a:t>
                      </a:r>
                      <a:r>
                        <a:rPr lang="ru-RU" sz="2400" baseline="0" dirty="0" smtClean="0">
                          <a:latin typeface="Georgia" pitchFamily="18" charset="0"/>
                        </a:rPr>
                        <a:t> случаев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Кол-во завершенных программ медиации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Прекращение дел в органах полиции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Общее количество</a:t>
                      </a:r>
                      <a:r>
                        <a:rPr lang="ru-RU" sz="2400" baseline="0" dirty="0" smtClean="0">
                          <a:latin typeface="Georgia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Georgia" pitchFamily="18" charset="0"/>
                        </a:rPr>
                        <a:t>участников медиации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взрослых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подростков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всего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18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18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0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10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47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Georgia" pitchFamily="18" charset="0"/>
                        </a:rPr>
                        <a:t>57</a:t>
                      </a:r>
                      <a:endParaRPr lang="ru-RU" sz="2400" dirty="0">
                        <a:latin typeface="Georgia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792737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latin typeface="Georgia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/>
            <a:endParaRPr lang="ru-RU" sz="4400" b="1" dirty="0" smtClean="0">
              <a:latin typeface="Georgia" pitchFamily="18" charset="0"/>
              <a:cs typeface="Times New Roman" pitchFamily="18" charset="0"/>
            </a:endParaRPr>
          </a:p>
          <a:p>
            <a:pPr algn="ctr"/>
            <a:endParaRPr lang="ru-RU" sz="44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242587"/>
          </a:xfrm>
        </p:spPr>
        <p:txBody>
          <a:bodyPr>
            <a:normAutofit/>
          </a:bodyPr>
          <a:lstStyle/>
          <a:p>
            <a:pPr indent="450000" algn="just">
              <a:lnSpc>
                <a:spcPts val="3240"/>
              </a:lnSpc>
            </a:pPr>
            <a:r>
              <a:rPr lang="ru-RU" sz="3200" dirty="0" smtClean="0">
                <a:latin typeface="Georgia" pitchFamily="18" charset="0"/>
              </a:rPr>
              <a:t>Для осуществления деятельности ШСП в МОУ «СОШ №18» работает команда 2 медиаторов: </a:t>
            </a:r>
            <a:r>
              <a:rPr lang="ru-RU" sz="3200" dirty="0" err="1" smtClean="0">
                <a:latin typeface="Georgia" pitchFamily="18" charset="0"/>
              </a:rPr>
              <a:t>Малетина</a:t>
            </a:r>
            <a:r>
              <a:rPr lang="ru-RU" sz="3200" dirty="0" smtClean="0">
                <a:latin typeface="Georgia" pitchFamily="18" charset="0"/>
              </a:rPr>
              <a:t> Т.А. и Козлова Е.С.</a:t>
            </a:r>
          </a:p>
          <a:p>
            <a:pPr indent="450000" algn="just">
              <a:lnSpc>
                <a:spcPts val="3240"/>
              </a:lnSpc>
              <a:buNone/>
            </a:pPr>
            <a:endParaRPr lang="ru-RU" sz="3200" dirty="0" smtClean="0">
              <a:latin typeface="Georgia" pitchFamily="18" charset="0"/>
            </a:endParaRPr>
          </a:p>
          <a:p>
            <a:pPr indent="450000" algn="just">
              <a:lnSpc>
                <a:spcPts val="3240"/>
              </a:lnSpc>
            </a:pPr>
            <a:r>
              <a:rPr lang="ru-RU" sz="3200" dirty="0" smtClean="0">
                <a:latin typeface="Georgia" pitchFamily="18" charset="0"/>
              </a:rPr>
              <a:t>Медиатор, занимающий нейтральную позицию, готовит участников к встрече и помогает им организовать конструктивный диалог.</a:t>
            </a:r>
            <a:endParaRPr lang="ru-RU" sz="32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793001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Цели ШСП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распространение среди участников образовательного процесса цивилизованных форм разрешения споров и конфликтов (восстановительная медиация, переговоры и другие способы);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помощь участникам образовательного процесса в разрешении споров и конфликтных ситуаций на основе принципов и технологии восстановительной медиации;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в образовательном учреждении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некарательного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реагирования на конфликты, проступки, противоправное поведение и правонарушения несовершеннолетних на основе принципов и технологии восстановительной медиации.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592683"/>
          </a:xfrm>
        </p:spPr>
        <p:txBody>
          <a:bodyPr>
            <a:normAutofit/>
          </a:bodyPr>
          <a:lstStyle/>
          <a:p>
            <a:pPr indent="450000" algn="just">
              <a:lnSpc>
                <a:spcPts val="3840"/>
              </a:lnSpc>
            </a:pPr>
            <a:r>
              <a:rPr lang="ru-RU" sz="3200" dirty="0" smtClean="0">
                <a:latin typeface="Georgia" pitchFamily="18" charset="0"/>
              </a:rPr>
              <a:t>В ШСП участникам конфликта предлагается сесть за «стол переговоров», услышать и понять друг друга, а затем самостоятельно договориться о взаимоприемлемом способе выхода из конфликта. </a:t>
            </a:r>
          </a:p>
          <a:p>
            <a:pPr indent="450000" algn="just">
              <a:lnSpc>
                <a:spcPts val="3840"/>
              </a:lnSpc>
            </a:pPr>
            <a:endParaRPr lang="ru-RU" sz="3200" dirty="0" smtClean="0">
              <a:latin typeface="Georgia" pitchFamily="18" charset="0"/>
            </a:endParaRPr>
          </a:p>
          <a:p>
            <a:pPr indent="450000" algn="r">
              <a:lnSpc>
                <a:spcPts val="3840"/>
              </a:lnSpc>
            </a:pPr>
            <a:endParaRPr lang="ru-RU" sz="3200" dirty="0" smtClean="0">
              <a:latin typeface="Georgia" pitchFamily="18" charset="0"/>
            </a:endParaRPr>
          </a:p>
          <a:p>
            <a:pPr indent="450000" algn="r">
              <a:lnSpc>
                <a:spcPts val="3840"/>
              </a:lnSpc>
            </a:pPr>
            <a:endParaRPr lang="ru-RU" sz="3200" dirty="0" smtClean="0">
              <a:latin typeface="Georgia" pitchFamily="18" charset="0"/>
            </a:endParaRPr>
          </a:p>
          <a:p>
            <a:pPr indent="450000" algn="just">
              <a:lnSpc>
                <a:spcPts val="3840"/>
              </a:lnSpc>
            </a:pPr>
            <a:endParaRPr lang="ru-RU" sz="3200" dirty="0" smtClean="0">
              <a:latin typeface="Georgia" pitchFamily="18" charset="0"/>
            </a:endParaRPr>
          </a:p>
          <a:p>
            <a:pPr indent="450000" algn="r">
              <a:lnSpc>
                <a:spcPts val="3840"/>
              </a:lnSpc>
            </a:pPr>
            <a:endParaRPr lang="ru-RU" sz="3200" dirty="0" smtClean="0">
              <a:latin typeface="Georgia" pitchFamily="18" charset="0"/>
            </a:endParaRPr>
          </a:p>
          <a:p>
            <a:pPr indent="450000" algn="r">
              <a:lnSpc>
                <a:spcPts val="3840"/>
              </a:lnSpc>
            </a:pPr>
            <a:endParaRPr lang="ru-RU" sz="3200" dirty="0" smtClean="0">
              <a:latin typeface="Georgia" pitchFamily="18" charset="0"/>
            </a:endParaRPr>
          </a:p>
          <a:p>
            <a:endParaRPr lang="ru-RU" dirty="0"/>
          </a:p>
        </p:txBody>
      </p:sp>
      <p:pic>
        <p:nvPicPr>
          <p:cNvPr id="6" name="Рисунок 5" descr="c20a1bf4826b1b7f21c40f06b1e3532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4149080"/>
            <a:ext cx="3094484" cy="2320863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935745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школе начнет создаваться инновационная практика примирения.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Риск жалоб в УО будет снижаться.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Школа станет более комфортной для учеников и более привлекательной на данной территории.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Сам директор будет тратить меньше времени на разбор конфликтов, освобождая время для более важных задач.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Отношения в школе будут улучшаться.</a:t>
            </a:r>
          </a:p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Ценности восстановительной медиации станут распространяться среди учеников и педагогов школы, а затем и на родителей.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 служба может помочь директору</a:t>
            </a:r>
            <a:endParaRPr lang="ru-RU" sz="240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929354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Появляется возможность конструктивно управлять школьными конфликтами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Конфликты используются в качестве воспитательной ситуации, которая при правильной организации может помочь развитию школьников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восстановление душевного равновесия в ходе «кругов сообщества», применяемых для работы с профессиональным выгоранием педагогов.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Приобретаются новые знания и практические навыки в области примирения, выстраивания межличностных отношений, происходит развитие методов и форм гражданского образования и воспитания, социализации школьников.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Осваиваются новые педагогические инструменты для разрешения трудных ситуации и конфликтов.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Происходит освоение восстановительного подхода для поддержания порядка в детской среде.</a:t>
            </a:r>
          </a:p>
          <a:p>
            <a:pPr lvl="0"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Укрепляется роль школьного самоуправления.</a:t>
            </a:r>
          </a:p>
          <a:p>
            <a:pPr lvl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Многие конфликты учителя способны разрешить сами. Но особая ценность заключается в том, что большую часть конфликтов будут разрешать сами школьники путем переговоров.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 служба может помочь педагогам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Улучшение детско-родительских отношений.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Родители могут освоить навыки восстановительного способа разрешения конфликтов и использовать их в соответствующих ситуациях.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Чем служба может помочь специалистам школы</a:t>
            </a:r>
          </a:p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результате медиации у школьника может появиться стремление изменить свое поведение, обучиться недостающим навыкам (умение контролировать свою агрессию, планировать свое время и др.). Со сформированным запросом он может обратиться к специалисту.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 служба может помочь родителям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Научиться конструктивно общаться со сверстниками и взрослыми.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Научиться убеждать других словами, а не силой.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Участвовать в интересной «взрослой» и общественно-полезной (волонтерской)деятельности.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Научиться самоорганизации, стать более ответственными и культурными.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Научиться конструктивно выходить из конфликта, ссоры, обиды, чтобы конфликты не перерастали в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правонарушения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Помогать другим мириться (своим друзьям,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сверстникам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и родителям).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Начать осваивать новую профессию - медиатор, получить уникальные навыки и опыт миротворческой деятельности.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Лучше понимать сверстников и взрослых.</a:t>
            </a:r>
          </a:p>
          <a:p>
            <a:pPr lvl="0"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Школьникам, пострадавшим от правонарушений, почувствовать себя в безопасности и поверить, что справедливость восстановлена и нет враждебности и угрозы со стороны других ребят.</a:t>
            </a:r>
          </a:p>
          <a:p>
            <a:pPr algn="just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ru-RU" sz="240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Чем служба может помочь школьникам</a:t>
            </a:r>
            <a:endParaRPr lang="ru-RU" sz="2400" u="sng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801</TotalTime>
  <Words>1641</Words>
  <Application>Microsoft Office PowerPoint</Application>
  <PresentationFormat>Экран (4:3)</PresentationFormat>
  <Paragraphs>127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Открытая</vt:lpstr>
      <vt:lpstr> Школьная служба примирения как ресурс профилактики правонарушений</vt:lpstr>
      <vt:lpstr>Слайд 2</vt:lpstr>
      <vt:lpstr>Слайд 3</vt:lpstr>
      <vt:lpstr>Слайд 4</vt:lpstr>
      <vt:lpstr>Слайд 5</vt:lpstr>
      <vt:lpstr>Чем служба может помочь директору</vt:lpstr>
      <vt:lpstr>Чем служба может помочь педагогам</vt:lpstr>
      <vt:lpstr>Чем служба может помочь родителям</vt:lpstr>
      <vt:lpstr>Чем служба может помочь школьникам</vt:lpstr>
      <vt:lpstr>Слайд 10</vt:lpstr>
      <vt:lpstr>Управление образования и служба примирения</vt:lpstr>
      <vt:lpstr>Функции службы примирения</vt:lpstr>
      <vt:lpstr>Слайд 13</vt:lpstr>
      <vt:lpstr>Слайд 14</vt:lpstr>
      <vt:lpstr>Слайд 15</vt:lpstr>
      <vt:lpstr>Слайд 16</vt:lpstr>
      <vt:lpstr>Слайд 17</vt:lpstr>
      <vt:lpstr>Слайд 18</vt:lpstr>
      <vt:lpstr>Результаты работы ШСП в МОУ «СОШ №18»  за 2014 год</vt:lpstr>
      <vt:lpstr>Слайд 20</vt:lpstr>
      <vt:lpstr>Слайд 21</vt:lpstr>
      <vt:lpstr>Слайд 22</vt:lpstr>
      <vt:lpstr>Слайд 23</vt:lpstr>
    </vt:vector>
  </TitlesOfParts>
  <Company>school18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Школьная служба примирения - модель школьной медиации </dc:title>
  <dc:creator>arm</dc:creator>
  <cp:lastModifiedBy>arm</cp:lastModifiedBy>
  <cp:revision>70</cp:revision>
  <dcterms:created xsi:type="dcterms:W3CDTF">2014-11-27T08:20:30Z</dcterms:created>
  <dcterms:modified xsi:type="dcterms:W3CDTF">2017-09-22T09:10:50Z</dcterms:modified>
</cp:coreProperties>
</file>