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56" r:id="rId3"/>
    <p:sldId id="275" r:id="rId4"/>
    <p:sldId id="269" r:id="rId5"/>
    <p:sldId id="258" r:id="rId6"/>
    <p:sldId id="263" r:id="rId7"/>
    <p:sldId id="266" r:id="rId8"/>
    <p:sldId id="27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B264B-C247-455B-B041-5188224F309E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1FADC-8DFA-49B0-9200-38F4D63BF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1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3376DD-F1BB-48A5-B5B2-8058F7790820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74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D36D8-C7DA-454A-B878-A8156C961C07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12812-D040-41C2-B093-09129FD3C259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38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8F39D-95D2-4B1D-8687-DD581FFC5FB2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1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7DEE-8A05-4B2E-9CD4-0295DF5CF0E5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03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0EEE-212E-4800-97B4-F7E182B7CCEE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81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9C6E8-6DC8-435E-8C8B-F11DE71D821A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88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1DE7-0948-4C86-B49F-13FA607C2F05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F76990-FCDA-40CF-A018-8C7AFDAACA68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18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8BA-4B7D-4033-B065-F48DB5B62E43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46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9629-8D9A-4EC6-8A1F-BAEAB78AD36C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51E67-9B9C-4B8E-9DC8-763F12EFC1D3}" type="slidenum">
              <a:rPr lang="ru-RU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3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33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такое «зависимость»: природа, механизмы формирования химической и нехимической зависимости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7406640" cy="15716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/>
              <a:t>Афанасьева Наталья Владимировна, </a:t>
            </a: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i="1" dirty="0" smtClean="0"/>
              <a:t>Директор центра психолого-педагогического сопровождения </a:t>
            </a:r>
            <a:r>
              <a:rPr lang="ru-RU" i="1" smtClean="0"/>
              <a:t>региональной системы </a:t>
            </a:r>
            <a:r>
              <a:rPr lang="ru-RU" i="1" dirty="0" smtClean="0"/>
              <a:t>образования, кандидат психологических наук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и нехимические виды 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алкогольная зависимость, табачная зависимость, наркотическая зависимость, игровая зависимость (азартные или компьютерные игры), пищевая зависимость (булимия, </a:t>
            </a:r>
            <a:r>
              <a:rPr lang="ru-RU" dirty="0" err="1" smtClean="0"/>
              <a:t>анорексия</a:t>
            </a:r>
            <a:r>
              <a:rPr lang="ru-RU" dirty="0" smtClean="0"/>
              <a:t>), информационная зависимость (телевизор, Интернет), эмоциональная зависимость (очень сильная любовь, безответная любовь; несамостоятельность, нужда в других; сильная потребность в </a:t>
            </a:r>
            <a:r>
              <a:rPr lang="ru-RU" dirty="0" err="1" smtClean="0"/>
              <a:t>интернет-общении</a:t>
            </a:r>
            <a:r>
              <a:rPr lang="ru-RU" dirty="0" smtClean="0"/>
              <a:t> или телефонном общении), трудовая зависимость (</a:t>
            </a:r>
            <a:r>
              <a:rPr lang="ru-RU" dirty="0" err="1" smtClean="0"/>
              <a:t>трудоголизм</a:t>
            </a:r>
            <a:r>
              <a:rPr lang="ru-RU" dirty="0" smtClean="0"/>
              <a:t>), </a:t>
            </a:r>
            <a:r>
              <a:rPr lang="ru-RU" dirty="0" err="1" smtClean="0"/>
              <a:t>шоппинг-зависимость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Психоактивные</a:t>
            </a:r>
            <a:r>
              <a:rPr lang="ru-RU" dirty="0" smtClean="0"/>
              <a:t> вещества (ПАВ) - химические и фармакологические средства, влияющие на физическое и психическое состояние, вызывающие болезненное пристрастие (наркотики, транквилизаторы, алкоголь, </a:t>
            </a:r>
            <a:r>
              <a:rPr lang="ru-RU" dirty="0" err="1" smtClean="0"/>
              <a:t>никотиносодержащие</a:t>
            </a:r>
            <a:r>
              <a:rPr lang="ru-RU" dirty="0" smtClean="0"/>
              <a:t> вещества и другие средства и вещества).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ПАВ –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вещества, те, которые способны вызывать измененные состояния сознания. </a:t>
            </a:r>
          </a:p>
          <a:p>
            <a:r>
              <a:rPr lang="ru-RU" b="1" dirty="0" smtClean="0"/>
              <a:t>Наркомания </a:t>
            </a:r>
            <a:r>
              <a:rPr lang="ru-RU" dirty="0" smtClean="0"/>
              <a:t>– хроническое, психическое, неизлечимое заболевание. Связано с систематическим приемом ПАВ, имеет негативные последствия для организма и личности больного. Помощь ориентирована на достижение ремиссии, способности обходиться без наркотиков в ситуации зависимости от 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Диагностические признаки синдрома зависимости по МКБ-10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410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А) Сильное желание или чувство труднопреодолимой тяги к приему вещества;</a:t>
            </a:r>
          </a:p>
          <a:p>
            <a:pPr>
              <a:buNone/>
            </a:pPr>
            <a:r>
              <a:rPr lang="ru-RU" sz="3800" dirty="0" smtClean="0"/>
              <a:t>Б) Сниженная способность контролировать прием вещества. Безуспешные попытки или постоянное желание сократить или контролировать употребление вещества;</a:t>
            </a:r>
          </a:p>
          <a:p>
            <a:pPr>
              <a:buNone/>
            </a:pPr>
            <a:r>
              <a:rPr lang="ru-RU" sz="3800" dirty="0" smtClean="0"/>
              <a:t>В) Абстинентный синдром; включенность в жизненные, витальные процессы.</a:t>
            </a:r>
          </a:p>
          <a:p>
            <a:pPr>
              <a:buNone/>
            </a:pPr>
            <a:r>
              <a:rPr lang="ru-RU" sz="3800" dirty="0" smtClean="0"/>
              <a:t>Г) Повышение толерантности; </a:t>
            </a:r>
          </a:p>
          <a:p>
            <a:pPr>
              <a:buNone/>
            </a:pPr>
            <a:r>
              <a:rPr lang="ru-RU" sz="3800" dirty="0" smtClean="0"/>
              <a:t>Д) Поглощенность употреблением вещества, которое проявляется в том, что ради приема вещества полностью или частично отказываются от других важных альтернативных форм наслаждения или интересов, или в том, что много времени тратится на деятельность, связанную с приобретением, приемом веществ и восстановлением от эффекта;</a:t>
            </a:r>
          </a:p>
          <a:p>
            <a:pPr>
              <a:buNone/>
            </a:pPr>
            <a:r>
              <a:rPr lang="ru-RU" sz="3800" dirty="0" smtClean="0"/>
              <a:t>Е) Продолжающееся употребление вещества вопреки явным признакам вредных последствий, о чем свидетельствует хроническое употребление вещества при фактическом или предполагаемом понимании природы и степени вреда </a:t>
            </a:r>
          </a:p>
          <a:p>
            <a:pPr>
              <a:buNone/>
            </a:pPr>
            <a:r>
              <a:rPr lang="ru-RU" sz="3800" dirty="0" smtClean="0"/>
              <a:t>Абстинентный синдром, или синдром отмены, характеризуется рядом соматических и психологических расстройств (дрожание, потливость, учащенное сердцебиение, расстройство сна и др.), возникающих в результате резкого прекращения приема алкоголя </a:t>
            </a:r>
            <a:r>
              <a:rPr lang="ru-RU" dirty="0" smtClean="0"/>
              <a:t>(наркотических веществ) или уменьшения их доз.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макросоциальные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микросоциальные</a:t>
            </a:r>
            <a:r>
              <a:rPr lang="ru-RU" dirty="0" smtClean="0"/>
              <a:t> (семья и школа)</a:t>
            </a:r>
          </a:p>
          <a:p>
            <a:r>
              <a:rPr lang="ru-RU" dirty="0" smtClean="0"/>
              <a:t> индивидуально-психологические, личностные и медико-биологические.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i="1" dirty="0" smtClean="0"/>
              <a:t>Фактор риска </a:t>
            </a:r>
            <a:r>
              <a:rPr lang="ru-RU" sz="2800" dirty="0" smtClean="0"/>
              <a:t>– это  понятие, обозначающее такие условия  или обстоятельства, которые, не являясь непосредственными источниками и причинами заболеваний, увеличивают вероятность их возникновения, способствуют проявлению этих заболеваний и могут усугублять их течение.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533400" y="2438400"/>
            <a:ext cx="3124200" cy="1905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Субъективно непреодолимая ситуация, стресс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200" y="9144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prstClr val="white"/>
                </a:solidFill>
              </a:rPr>
              <a:t>Зависимость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0600" y="2057400"/>
            <a:ext cx="301176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Психосоматические заболевания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91000" y="54102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err="1">
                <a:solidFill>
                  <a:prstClr val="white"/>
                </a:solidFill>
              </a:rPr>
              <a:t>Совладающее</a:t>
            </a:r>
            <a:r>
              <a:rPr lang="ru-RU" sz="2000" dirty="0">
                <a:solidFill>
                  <a:prstClr val="white"/>
                </a:solidFill>
              </a:rPr>
              <a:t> поведение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24400" y="42672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творчество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05400" y="31242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Спорт, разрядка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>
            <a:off x="4267200" y="16764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45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Человек с проблемами зависимости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 fontAlgn="base"/>
            <a:r>
              <a:rPr lang="ru-RU" sz="2400" dirty="0" smtClean="0"/>
              <a:t>Низкая самооценка, ощущение собственной незначительности</a:t>
            </a:r>
          </a:p>
          <a:p>
            <a:pPr fontAlgn="base"/>
            <a:r>
              <a:rPr lang="ru-RU" sz="2400" dirty="0" smtClean="0"/>
              <a:t>Неумение разрешать проблемы конструктивными способами </a:t>
            </a:r>
          </a:p>
          <a:p>
            <a:pPr fontAlgn="base"/>
            <a:r>
              <a:rPr lang="ru-RU" sz="2400" dirty="0" smtClean="0"/>
              <a:t>Импульсивность, тревожность, недостаточный самоконтроль</a:t>
            </a:r>
          </a:p>
          <a:p>
            <a:pPr fontAlgn="base"/>
            <a:r>
              <a:rPr lang="ru-RU" sz="2400" dirty="0" smtClean="0"/>
              <a:t>Неспособность правильно выражать свои чувства</a:t>
            </a:r>
          </a:p>
          <a:p>
            <a:pPr fontAlgn="base"/>
            <a:r>
              <a:rPr lang="ru-RU" sz="2400" dirty="0" smtClean="0"/>
              <a:t>Низкая устойчивость к эмоциональным нагрузкам</a:t>
            </a:r>
          </a:p>
          <a:p>
            <a:pPr fontAlgn="base"/>
            <a:r>
              <a:rPr lang="ru-RU" sz="2400" dirty="0" smtClean="0"/>
              <a:t>Склонность к рисковому поведению, недостаточность социальной адаптации</a:t>
            </a:r>
          </a:p>
          <a:p>
            <a:pPr fontAlgn="base"/>
            <a:r>
              <a:rPr lang="ru-RU" sz="2400" dirty="0" smtClean="0"/>
              <a:t>Акцентуации характера</a:t>
            </a:r>
          </a:p>
          <a:p>
            <a:pPr fontAlgn="base"/>
            <a:r>
              <a:rPr lang="ru-RU" sz="2400" dirty="0" smtClean="0"/>
              <a:t>Ограниченность интересов</a:t>
            </a:r>
          </a:p>
          <a:p>
            <a:pPr fontAlgn="base"/>
            <a:r>
              <a:rPr lang="ru-RU" sz="2400" dirty="0" smtClean="0"/>
              <a:t> Эгоистические установки</a:t>
            </a:r>
          </a:p>
          <a:p>
            <a:pPr lvl="0"/>
            <a:r>
              <a:rPr lang="ru-RU" sz="2400" dirty="0" smtClean="0"/>
              <a:t>Гедонистическая ценностная ориентация</a:t>
            </a:r>
          </a:p>
          <a:p>
            <a:pPr lvl="0"/>
            <a:r>
              <a:rPr lang="ru-RU" sz="2400" dirty="0" smtClean="0"/>
              <a:t>Отсутствие </a:t>
            </a:r>
            <a:r>
              <a:rPr lang="ru-RU" sz="2400" dirty="0" err="1" smtClean="0"/>
              <a:t>достиженческой</a:t>
            </a:r>
            <a:r>
              <a:rPr lang="ru-RU" sz="2400" dirty="0" smtClean="0"/>
              <a:t> и познавательной мотивации</a:t>
            </a:r>
          </a:p>
          <a:p>
            <a:pPr lvl="0"/>
            <a:r>
              <a:rPr lang="ru-RU" sz="2400" dirty="0" smtClean="0"/>
              <a:t>Отсутствие </a:t>
            </a:r>
            <a:r>
              <a:rPr lang="ru-RU" sz="2400" dirty="0" err="1" smtClean="0"/>
              <a:t>референтной</a:t>
            </a:r>
            <a:r>
              <a:rPr lang="ru-RU" sz="2400" dirty="0" smtClean="0"/>
              <a:t> группы.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Помощь, которую могут оказать родители при  признаках зависимого поведения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dirty="0" smtClean="0"/>
              <a:t>Стать ребенку другом. Не оставлять без поддержки, если не складываются отношения- обратиться к родственникам. </a:t>
            </a:r>
          </a:p>
          <a:p>
            <a:pPr lvl="0"/>
            <a:r>
              <a:rPr lang="ru-RU" dirty="0" smtClean="0"/>
              <a:t>Расширить круг интересов ребенка. Загружать его по максимуму. Устраивать походы, привлечь к этому семьи его друзей.</a:t>
            </a:r>
          </a:p>
          <a:p>
            <a:pPr lvl="0"/>
            <a:r>
              <a:rPr lang="ru-RU" dirty="0" smtClean="0"/>
              <a:t>Пересмотреть отношения в семье  подросток должен иметь обязанности и нести за них ответственность. Предоставление свободы. Эмоциональное принятие.</a:t>
            </a:r>
          </a:p>
          <a:p>
            <a:pPr lvl="0"/>
            <a:r>
              <a:rPr lang="ru-RU" dirty="0" smtClean="0"/>
              <a:t>Помочь раскрыть способности и таланты. Поможет обрести авторитет среди сверстников.</a:t>
            </a:r>
          </a:p>
          <a:p>
            <a:pPr lvl="0"/>
            <a:r>
              <a:rPr lang="ru-RU" dirty="0" smtClean="0"/>
              <a:t>Научить критически относиться к получаемой извне информации. «На дурака не нужен нож, ему с три короба наврешь, и делай с ним, что </a:t>
            </a:r>
            <a:r>
              <a:rPr lang="ru-RU" dirty="0" err="1" smtClean="0"/>
              <a:t>хошь</a:t>
            </a:r>
            <a:r>
              <a:rPr lang="ru-RU" dirty="0" smtClean="0"/>
              <a:t>» (</a:t>
            </a:r>
            <a:r>
              <a:rPr lang="ru-RU" dirty="0" err="1" smtClean="0"/>
              <a:t>Б.Окуджава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Научить противостоять давлению компании.</a:t>
            </a:r>
          </a:p>
          <a:p>
            <a:pPr lvl="0"/>
            <a:r>
              <a:rPr lang="ru-RU" dirty="0" smtClean="0"/>
              <a:t>Научить отдыхать и расслабляться</a:t>
            </a:r>
          </a:p>
          <a:p>
            <a:pPr lvl="0"/>
            <a:r>
              <a:rPr lang="ru-RU" dirty="0" smtClean="0"/>
              <a:t>Обратиться к специалистам. Он даст рекомендации, исходя из проблем, особенностей конкретного ребенка </a:t>
            </a:r>
            <a:r>
              <a:rPr lang="ru-RU" dirty="0"/>
              <a:t>(</a:t>
            </a:r>
            <a:r>
              <a:rPr lang="ru-RU" dirty="0" smtClean="0"/>
              <a:t>детский телефон </a:t>
            </a:r>
            <a:r>
              <a:rPr lang="ru-RU" dirty="0"/>
              <a:t>доверия с единым общероссийским номером 8-800-2000-122).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627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Аспект</vt:lpstr>
      <vt:lpstr>Что такое «зависимость»: природа, механизмы формирования химической и нехимической зависимости </vt:lpstr>
      <vt:lpstr>химические и нехимические виды зависимости</vt:lpstr>
      <vt:lpstr>Презентация PowerPoint</vt:lpstr>
      <vt:lpstr>Презентация PowerPoint</vt:lpstr>
      <vt:lpstr>Диагностические признаки синдрома зависимости по МКБ-10 </vt:lpstr>
      <vt:lpstr>Факторы риска</vt:lpstr>
      <vt:lpstr>Презентация PowerPoint</vt:lpstr>
      <vt:lpstr>Человек с проблемами зависимости</vt:lpstr>
      <vt:lpstr>Помощь, которую могут оказать родители при  признаках зависимого поведения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профилактической деятельности в образовательной среде. Психология зависимости.</dc:title>
  <dc:creator>User</dc:creator>
  <cp:lastModifiedBy>User</cp:lastModifiedBy>
  <cp:revision>33</cp:revision>
  <dcterms:created xsi:type="dcterms:W3CDTF">2013-12-03T06:26:11Z</dcterms:created>
  <dcterms:modified xsi:type="dcterms:W3CDTF">2017-03-30T07:51:43Z</dcterms:modified>
</cp:coreProperties>
</file>