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256" r:id="rId2"/>
    <p:sldId id="357" r:id="rId3"/>
    <p:sldId id="359" r:id="rId4"/>
    <p:sldId id="360" r:id="rId5"/>
    <p:sldId id="361" r:id="rId6"/>
    <p:sldId id="408" r:id="rId7"/>
    <p:sldId id="409" r:id="rId8"/>
    <p:sldId id="363" r:id="rId9"/>
    <p:sldId id="373" r:id="rId10"/>
    <p:sldId id="364" r:id="rId11"/>
    <p:sldId id="365" r:id="rId12"/>
    <p:sldId id="374" r:id="rId13"/>
    <p:sldId id="366" r:id="rId14"/>
    <p:sldId id="410" r:id="rId15"/>
    <p:sldId id="411" r:id="rId16"/>
    <p:sldId id="412" r:id="rId17"/>
    <p:sldId id="413" r:id="rId18"/>
    <p:sldId id="414" r:id="rId19"/>
    <p:sldId id="419" r:id="rId20"/>
    <p:sldId id="415" r:id="rId21"/>
    <p:sldId id="416" r:id="rId22"/>
    <p:sldId id="417" r:id="rId23"/>
    <p:sldId id="418" r:id="rId24"/>
    <p:sldId id="375" r:id="rId25"/>
    <p:sldId id="420" r:id="rId26"/>
    <p:sldId id="378" r:id="rId27"/>
    <p:sldId id="421" r:id="rId28"/>
    <p:sldId id="377" r:id="rId29"/>
    <p:sldId id="376" r:id="rId30"/>
    <p:sldId id="379" r:id="rId31"/>
    <p:sldId id="380" r:id="rId32"/>
    <p:sldId id="422" r:id="rId33"/>
    <p:sldId id="381" r:id="rId34"/>
    <p:sldId id="423" r:id="rId35"/>
    <p:sldId id="382" r:id="rId36"/>
    <p:sldId id="389" r:id="rId37"/>
    <p:sldId id="385" r:id="rId38"/>
    <p:sldId id="386" r:id="rId39"/>
    <p:sldId id="384" r:id="rId40"/>
    <p:sldId id="388" r:id="rId41"/>
    <p:sldId id="424" r:id="rId42"/>
    <p:sldId id="425" r:id="rId43"/>
    <p:sldId id="426" r:id="rId44"/>
    <p:sldId id="427" r:id="rId45"/>
    <p:sldId id="428" r:id="rId46"/>
    <p:sldId id="429" r:id="rId47"/>
    <p:sldId id="430" r:id="rId48"/>
    <p:sldId id="431" r:id="rId49"/>
    <p:sldId id="433" r:id="rId50"/>
    <p:sldId id="432" r:id="rId51"/>
    <p:sldId id="436" r:id="rId52"/>
    <p:sldId id="434" r:id="rId53"/>
    <p:sldId id="435" r:id="rId54"/>
    <p:sldId id="387" r:id="rId55"/>
    <p:sldId id="392" r:id="rId56"/>
    <p:sldId id="391" r:id="rId57"/>
    <p:sldId id="390" r:id="rId58"/>
    <p:sldId id="383" r:id="rId59"/>
    <p:sldId id="394" r:id="rId60"/>
    <p:sldId id="395" r:id="rId61"/>
    <p:sldId id="393" r:id="rId62"/>
    <p:sldId id="396" r:id="rId63"/>
    <p:sldId id="401" r:id="rId64"/>
    <p:sldId id="400" r:id="rId65"/>
    <p:sldId id="399" r:id="rId66"/>
    <p:sldId id="398" r:id="rId67"/>
    <p:sldId id="402" r:id="rId68"/>
    <p:sldId id="403" r:id="rId69"/>
    <p:sldId id="407" r:id="rId70"/>
    <p:sldId id="405" r:id="rId71"/>
    <p:sldId id="404" r:id="rId72"/>
    <p:sldId id="397" r:id="rId73"/>
    <p:sldId id="437" r:id="rId74"/>
    <p:sldId id="406" r:id="rId75"/>
  </p:sldIdLst>
  <p:sldSz cx="12192000" cy="6858000"/>
  <p:notesSz cx="6858000" cy="9144000"/>
  <p:custDataLst>
    <p:tags r:id="rId77"/>
  </p:custData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65" autoAdjust="0"/>
    <p:restoredTop sz="94660"/>
  </p:normalViewPr>
  <p:slideViewPr>
    <p:cSldViewPr snapToGrid="0">
      <p:cViewPr varScale="1">
        <p:scale>
          <a:sx n="85" d="100"/>
          <a:sy n="85" d="100"/>
        </p:scale>
        <p:origin x="-475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203B024-0039-4CA4-833C-C39EA194F46F}" type="datetimeFigureOut">
              <a:rPr lang="ru-RU"/>
              <a:pPr>
                <a:defRPr/>
              </a:pPr>
              <a:t>03.10.2016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263ECC4-7F65-4612-8BF9-55B077D1A9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B72EF-238D-40B6-BD92-963A335E990E}" type="datetimeFigureOut">
              <a:rPr lang="ru-RU"/>
              <a:pPr>
                <a:defRPr/>
              </a:pPr>
              <a:t>03.10.2016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85C44-C0F5-448E-90C8-11932278917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65E8A-8239-4E59-B276-9EAB6921BE12}" type="datetimeFigureOut">
              <a:rPr lang="ru-RU"/>
              <a:pPr>
                <a:defRPr/>
              </a:pPr>
              <a:t>03.10.2016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416A3-806D-45A9-94FE-70C92EEB2FF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C5026-10FA-4914-BCE9-1F282643117E}" type="datetimeFigureOut">
              <a:rPr lang="ru-RU"/>
              <a:pPr>
                <a:defRPr/>
              </a:pPr>
              <a:t>03.10.2016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24C4F-3807-4D00-8F72-3F05EF5C394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01269-0151-4B5F-8C64-97F7B12AD3AB}" type="datetimeFigureOut">
              <a:rPr lang="ru-RU"/>
              <a:pPr>
                <a:defRPr/>
              </a:pPr>
              <a:t>03.10.2016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2849B-6D5C-4FBA-A292-7DD8C7A06CE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FD189-4C9A-46D9-81A7-6F444A2230A3}" type="datetimeFigureOut">
              <a:rPr lang="ru-RU"/>
              <a:pPr>
                <a:defRPr/>
              </a:pPr>
              <a:t>03.10.2016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0E4BD-A148-4BB3-BF16-02A12D2EEC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513EF-9E30-4FB1-BB78-DFDAF3032A4C}" type="datetimeFigureOut">
              <a:rPr lang="ru-RU"/>
              <a:pPr>
                <a:defRPr/>
              </a:pPr>
              <a:t>03.10.2016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F9991-01FF-4B52-A417-2C0A356B1D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A49F1-CBC3-4598-B0D3-BCBA3961D0EC}" type="datetimeFigureOut">
              <a:rPr lang="ru-RU"/>
              <a:pPr>
                <a:defRPr/>
              </a:pPr>
              <a:t>03.10.2016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1EA7C-5617-4D36-B469-73ECFD55A84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84427-1CB6-4F05-8E7A-77174AAF13E9}" type="datetimeFigureOut">
              <a:rPr lang="ru-RU"/>
              <a:pPr>
                <a:defRPr/>
              </a:pPr>
              <a:t>03.10.2016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F2EA5-2C06-48EE-9BD4-91A61A71BB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4FBE8-F880-4982-8C0F-88FDADFDE189}" type="datetimeFigureOut">
              <a:rPr lang="ru-RU"/>
              <a:pPr>
                <a:defRPr/>
              </a:pPr>
              <a:t>03.10.2016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38D93-CE1A-4C7F-B12E-ED0318B469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11E70-9080-4B53-A41F-E3477B9F91C1}" type="datetimeFigureOut">
              <a:rPr lang="ru-RU"/>
              <a:pPr>
                <a:defRPr/>
              </a:pPr>
              <a:t>03.10.2016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93E84-906C-4B8E-ABA0-AB074FEC12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34242-0375-45B4-BA66-C69D357C1585}" type="datetimeFigureOut">
              <a:rPr lang="ru-RU"/>
              <a:pPr>
                <a:defRPr/>
              </a:pPr>
              <a:t>03.10.2016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24788-488D-4E81-AB90-3A32FE39A9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999B18D-9CD7-4910-8CF5-F451B267E24A}" type="datetimeFigureOut">
              <a:rPr lang="ru-RU"/>
              <a:pPr>
                <a:defRPr/>
              </a:pPr>
              <a:t>03.10.2016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B5DEBC8-3047-4EB8-8838-B45D4FC5C0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viro.edu.ru/html/moodle12/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3"/>
          <p:cNvSpPr txBox="1">
            <a:spLocks noChangeArrowheads="1"/>
          </p:cNvSpPr>
          <p:nvPr/>
        </p:nvSpPr>
        <p:spPr bwMode="auto">
          <a:xfrm>
            <a:off x="1517650" y="836613"/>
            <a:ext cx="9532938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3600" b="1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Рефлексивный тьюториал</a:t>
            </a:r>
          </a:p>
          <a:p>
            <a:pPr eaLnBrk="1" hangingPunct="1"/>
            <a:endParaRPr lang="ru-RU" altLang="ru-RU" sz="3600" b="1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altLang="ru-RU" sz="3600" b="1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ДПО «Актуальные вопросы обновления структуры и содержания математического образования в условиях реализации ФГОС общего образования»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1"/>
          <p:cNvSpPr>
            <a:spLocks noChangeArrowheads="1"/>
          </p:cNvSpPr>
          <p:nvPr/>
        </p:nvSpPr>
        <p:spPr bwMode="auto">
          <a:xfrm>
            <a:off x="265113" y="365125"/>
            <a:ext cx="11109325" cy="353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ru-RU" alt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Задание 1. </a:t>
            </a:r>
          </a:p>
          <a:p>
            <a:pPr algn="just" eaLnBrk="1" hangingPunct="1"/>
            <a:r>
              <a:rPr lang="ru-RU" alt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Заполните схему "Компоненты ФГОС". При выполнении задания требуется ввести текстовые надписи. Это задание проверяемое, для проверки нажмите кнопку "Проверить ответ".</a:t>
            </a:r>
          </a:p>
          <a:p>
            <a:pPr algn="just" eaLnBrk="1" hangingPunct="1"/>
            <a:r>
              <a:rPr lang="ru-RU" alt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Результат выполнения задания скопируйте с помощью клавиши PrintScreen, вставьте в текстовый документ, сохраните и отправьте преподавателю. </a:t>
            </a:r>
          </a:p>
          <a:p>
            <a:pPr algn="just" eaLnBrk="1" hangingPunct="1"/>
            <a:r>
              <a:rPr lang="ru-RU" alt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Примечание. Схема выполнена в Конструкторе интерактивных карт. 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 l="38197" t="17224" r="41222" b="75145"/>
          <a:stretch>
            <a:fillRect/>
          </a:stretch>
        </p:blipFill>
        <p:spPr bwMode="auto">
          <a:xfrm>
            <a:off x="2487613" y="4210050"/>
            <a:ext cx="7591425" cy="225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Прямая со стрелкой 2"/>
          <p:cNvCxnSpPr/>
          <p:nvPr/>
        </p:nvCxnSpPr>
        <p:spPr>
          <a:xfrm>
            <a:off x="1106488" y="4210050"/>
            <a:ext cx="2252662" cy="1319213"/>
          </a:xfrm>
          <a:prstGeom prst="straightConnector1">
            <a:avLst/>
          </a:prstGeom>
          <a:ln w="952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2"/>
          <p:cNvPicPr>
            <a:picLocks noChangeAspect="1" noChangeArrowheads="1"/>
          </p:cNvPicPr>
          <p:nvPr/>
        </p:nvPicPr>
        <p:blipFill>
          <a:blip r:embed="rId2" cstate="print"/>
          <a:srcRect l="6255" t="6158" r="6842" b="12776"/>
          <a:stretch>
            <a:fillRect/>
          </a:stretch>
        </p:blipFill>
        <p:spPr bwMode="auto">
          <a:xfrm>
            <a:off x="292100" y="136525"/>
            <a:ext cx="11420475" cy="562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Box 1"/>
          <p:cNvSpPr txBox="1">
            <a:spLocks noChangeArrowheads="1"/>
          </p:cNvSpPr>
          <p:nvPr/>
        </p:nvSpPr>
        <p:spPr bwMode="auto">
          <a:xfrm>
            <a:off x="661988" y="6011863"/>
            <a:ext cx="1064101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2800" b="1"/>
              <a:t>Конструктор интерактивных карт </a:t>
            </a:r>
            <a:r>
              <a:rPr lang="en-US" altLang="ru-RU" sz="2800" b="1"/>
              <a:t>MapKit</a:t>
            </a:r>
            <a:endParaRPr lang="ru-RU" altLang="ru-RU" sz="2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"/>
          <p:cNvPicPr>
            <a:picLocks noChangeAspect="1"/>
          </p:cNvPicPr>
          <p:nvPr/>
        </p:nvPicPr>
        <p:blipFill>
          <a:blip r:embed="rId2" cstate="print"/>
          <a:srcRect l="44521" t="40746" r="3935" b="28873"/>
          <a:stretch>
            <a:fillRect/>
          </a:stretch>
        </p:blipFill>
        <p:spPr bwMode="auto">
          <a:xfrm>
            <a:off x="914400" y="1128713"/>
            <a:ext cx="10561638" cy="389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1"/>
          <p:cNvSpPr>
            <a:spLocks noChangeArrowheads="1"/>
          </p:cNvSpPr>
          <p:nvPr/>
        </p:nvSpPr>
        <p:spPr bwMode="auto">
          <a:xfrm>
            <a:off x="1011238" y="1031875"/>
            <a:ext cx="10428287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2800">
                <a:latin typeface="Times New Roman" pitchFamily="18" charset="0"/>
                <a:ea typeface="Calibri" pitchFamily="34" charset="0"/>
                <a:cs typeface="Calibri" pitchFamily="34" charset="0"/>
              </a:rPr>
              <a:t>Блок взаимосвязанных задач - набор взаимосвязанных и систематизированных задач, используемый для достижения конкретной дидактической цели</a:t>
            </a:r>
            <a:endParaRPr lang="ru-RU" altLang="ru-RU" sz="2800"/>
          </a:p>
        </p:txBody>
      </p:sp>
      <p:sp>
        <p:nvSpPr>
          <p:cNvPr id="14339" name="Прямоугольник 2"/>
          <p:cNvSpPr>
            <a:spLocks noChangeArrowheads="1"/>
          </p:cNvSpPr>
          <p:nvPr/>
        </p:nvSpPr>
        <p:spPr bwMode="auto">
          <a:xfrm>
            <a:off x="1011238" y="2938463"/>
            <a:ext cx="10836275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ru-RU" alt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Задание 2.</a:t>
            </a:r>
          </a:p>
          <a:p>
            <a:pPr algn="just" eaLnBrk="1" hangingPunct="1"/>
            <a:r>
              <a:rPr lang="ru-RU" alt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Составьте блок взаимосвязанных задач по теме "Вписанный и центральный углы". При решении этих задач учащиеся должны знать понятия "вписанный угол", "центральный угол" и уметь применять свойства вписанных углов.</a:t>
            </a:r>
          </a:p>
          <a:p>
            <a:pPr algn="just" eaLnBrk="1" hangingPunct="1"/>
            <a:r>
              <a:rPr lang="ru-RU" alt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Выполненное задание сохраните в файле и отправьте преподавателю.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Методические требования</a:t>
            </a:r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блока должны быть расположены в порядке постепенного нарастания сложности.</a:t>
            </a:r>
            <a:endParaRPr lang="ru-RU" altLang="ru-RU" sz="32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Методические требования</a:t>
            </a:r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учеников с блоком задач должна моделировать основные этапы процесса 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мышления:</a:t>
            </a:r>
          </a:p>
          <a:p>
            <a:pPr marL="514350" indent="-514350" eaLnBrk="1" hangingPunct="1">
              <a:buFont typeface="Wingdings" pitchFamily="2" charset="2"/>
              <a:buAutoNum type="arabicParenR"/>
              <a:defRPr/>
            </a:pP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накопление знаний;</a:t>
            </a:r>
          </a:p>
          <a:p>
            <a:pPr marL="514350" indent="-514350" eaLnBrk="1" hangingPunct="1">
              <a:buFont typeface="Wingdings" pitchFamily="2" charset="2"/>
              <a:buAutoNum type="arabicParenR"/>
              <a:defRPr/>
            </a:pP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знаний;</a:t>
            </a:r>
          </a:p>
          <a:p>
            <a:pPr marL="514350" indent="-514350" eaLnBrk="1" hangingPunct="1">
              <a:buFont typeface="Wingdings" pitchFamily="2" charset="2"/>
              <a:buAutoNum type="arabicParenR"/>
              <a:defRPr/>
            </a:pP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перестройка знаний;</a:t>
            </a:r>
          </a:p>
          <a:p>
            <a:pPr marL="514350" indent="-514350" eaLnBrk="1" hangingPunct="1">
              <a:buFont typeface="Wingdings" pitchFamily="2" charset="2"/>
              <a:buAutoNum type="arabicParenR"/>
              <a:defRPr/>
            </a:pP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этой основе новых знаний.</a:t>
            </a:r>
            <a:endParaRPr lang="ru-RU" altLang="ru-RU" sz="32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Методические требования</a:t>
            </a:r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задач 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должен способствовать формированию умений, входящих в структуру математических способностей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ru-RU" sz="3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получать математическую информацию;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перерабатывать математическую информацию;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запоминать математическую информацию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32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Методические требования</a:t>
            </a:r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должен 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содержать широкий диапазон задач, от простейших до достаточно сложных. </a:t>
            </a:r>
            <a:endParaRPr lang="ru-RU" altLang="ru-RU" sz="32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Методические требования</a:t>
            </a:r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взаимосвязанных задач должен допускать продолжение в стереометрии, возможность пополнять его стереометрическими задачами. </a:t>
            </a:r>
            <a:endParaRPr lang="ru-RU" altLang="ru-RU" sz="32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3545" t="23523" r="52000" b="43919"/>
          <a:stretch>
            <a:fillRect/>
          </a:stretch>
        </p:blipFill>
        <p:spPr bwMode="auto">
          <a:xfrm>
            <a:off x="1346200" y="665163"/>
            <a:ext cx="9577388" cy="561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>
            <a:spLocks noChangeArrowheads="1"/>
          </p:cNvSpPr>
          <p:nvPr/>
        </p:nvSpPr>
        <p:spPr bwMode="auto">
          <a:xfrm>
            <a:off x="1441450" y="1055688"/>
            <a:ext cx="10129838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ru-RU" altLang="ru-RU" sz="2400" b="1" i="1">
                <a:latin typeface="Times New Roman" pitchFamily="18" charset="0"/>
                <a:cs typeface="Times New Roman" pitchFamily="18" charset="0"/>
              </a:rPr>
              <a:t>Цель программы</a:t>
            </a:r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 совершенствование профессиональных компетенций учителей математики в условиях обновления структуры и содержания математического образования согласно требованиям ФГОС ООО и СОО.</a:t>
            </a:r>
          </a:p>
          <a:p>
            <a:pPr algn="just" eaLnBrk="1" hangingPunct="1"/>
            <a:endParaRPr lang="ru-RU" altLang="ru-RU"/>
          </a:p>
        </p:txBody>
      </p:sp>
      <p:sp>
        <p:nvSpPr>
          <p:cNvPr id="3075" name="TextBox 3"/>
          <p:cNvSpPr txBox="1">
            <a:spLocks noChangeArrowheads="1"/>
          </p:cNvSpPr>
          <p:nvPr/>
        </p:nvSpPr>
        <p:spPr bwMode="auto">
          <a:xfrm>
            <a:off x="1371600" y="3113088"/>
            <a:ext cx="9934575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Срок освоения программы</a:t>
            </a:r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 – 36 часов, из них 34 часа – заочное обучение с использованием дистанционных образовательных технологий, 2 часа – очное обучение в форме вебинаров.</a:t>
            </a:r>
          </a:p>
          <a:p>
            <a:pPr eaLnBrk="1" hangingPunct="1"/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Режим обучения:</a:t>
            </a:r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 заочно – 3 часа в день.</a:t>
            </a:r>
          </a:p>
          <a:p>
            <a:pPr eaLnBrk="1" hangingPunct="1"/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 cstate="print"/>
          <a:srcRect l="3674" t="29828" r="54045" b="60626"/>
          <a:stretch>
            <a:fillRect/>
          </a:stretch>
        </p:blipFill>
        <p:spPr bwMode="auto">
          <a:xfrm>
            <a:off x="1397000" y="266700"/>
            <a:ext cx="975677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2" cstate="print"/>
          <a:srcRect l="2728" t="54730" r="61955" b="19191"/>
          <a:stretch>
            <a:fillRect/>
          </a:stretch>
        </p:blipFill>
        <p:spPr bwMode="auto">
          <a:xfrm>
            <a:off x="1397000" y="2260600"/>
            <a:ext cx="8112125" cy="424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2864" t="24545" r="51318" b="41875"/>
          <a:stretch>
            <a:fillRect/>
          </a:stretch>
        </p:blipFill>
        <p:spPr bwMode="auto">
          <a:xfrm>
            <a:off x="1397000" y="565150"/>
            <a:ext cx="9471025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l="3271" t="33580" r="61273" b="42726"/>
          <a:stretch>
            <a:fillRect/>
          </a:stretch>
        </p:blipFill>
        <p:spPr bwMode="auto">
          <a:xfrm>
            <a:off x="1397000" y="831850"/>
            <a:ext cx="8710613" cy="465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l="3954" t="68182" r="65227" b="9830"/>
          <a:stretch>
            <a:fillRect/>
          </a:stretch>
        </p:blipFill>
        <p:spPr bwMode="auto">
          <a:xfrm>
            <a:off x="1878013" y="814388"/>
            <a:ext cx="8389937" cy="478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1"/>
          <p:cNvPicPr>
            <a:picLocks noChangeAspect="1"/>
          </p:cNvPicPr>
          <p:nvPr/>
        </p:nvPicPr>
        <p:blipFill>
          <a:blip r:embed="rId2" cstate="print"/>
          <a:srcRect l="45958" t="47383" r="3616" b="33723"/>
          <a:stretch>
            <a:fillRect/>
          </a:stretch>
        </p:blipFill>
        <p:spPr bwMode="auto">
          <a:xfrm>
            <a:off x="758825" y="1303338"/>
            <a:ext cx="10883900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097278" y="1731694"/>
            <a:ext cx="9975273" cy="3108543"/>
          </a:xfrm>
          <a:prstGeom prst="rect">
            <a:avLst/>
          </a:prstGeom>
          <a:blipFill rotWithShape="1">
            <a:blip r:embed="rId2" cstate="print"/>
            <a:stretch>
              <a:fillRect l="-1222" t="-1961" r="-856" b="-4510"/>
            </a:stretch>
          </a:blipFill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Прямоугольник 1"/>
          <p:cNvSpPr>
            <a:spLocks noChangeArrowheads="1"/>
          </p:cNvSpPr>
          <p:nvPr/>
        </p:nvSpPr>
        <p:spPr bwMode="auto">
          <a:xfrm>
            <a:off x="533400" y="574675"/>
            <a:ext cx="11239500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lnSpc>
                <a:spcPct val="115000"/>
              </a:lnSpc>
              <a:spcAft>
                <a:spcPts val="1000"/>
              </a:spcAft>
            </a:pPr>
            <a:r>
              <a:rPr lang="ru-RU" altLang="ru-RU" sz="28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2.8 Среди 20 поступающих в ремонт часов 8 нуждаются в общей чистке механизма. Какова вероятность того, что среди наудачу взятых 3 часов, по крайней мере, 2-е нуждаются в общей чистке механизма?</a:t>
            </a:r>
          </a:p>
          <a:p>
            <a:pPr algn="just" eaLnBrk="1" hangingPunct="1">
              <a:lnSpc>
                <a:spcPct val="115000"/>
              </a:lnSpc>
              <a:spcAft>
                <a:spcPts val="1000"/>
              </a:spcAft>
            </a:pPr>
            <a:r>
              <a:rPr lang="ru-RU" altLang="ru-RU" sz="28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Решение: событие А – среди взятых наудачу 3 часов по крайней мере двое нуждаются в общей чистке механизма.</a:t>
            </a:r>
            <a:endParaRPr lang="ru-RU" altLang="ru-RU" sz="280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33400" y="3125110"/>
            <a:ext cx="4046301" cy="757323"/>
          </a:xfrm>
          <a:prstGeom prst="rect">
            <a:avLst/>
          </a:prstGeom>
          <a:blipFill rotWithShape="0">
            <a:blip r:embed="rId2" cstate="print"/>
            <a:stretch>
              <a:fillRect l="-3167" b="-4839"/>
            </a:stretch>
          </a:blipFill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  <p:sp>
        <p:nvSpPr>
          <p:cNvPr id="9" name="Прямоугольник 8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45261" y="4095125"/>
            <a:ext cx="2971583" cy="534121"/>
          </a:xfrm>
          <a:prstGeom prst="rect">
            <a:avLst/>
          </a:prstGeom>
          <a:blipFill rotWithShape="0">
            <a:blip r:embed="rId3" cstate="print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  <p:sp>
        <p:nvSpPr>
          <p:cNvPr id="10" name="Прямоугольник 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4788648"/>
            <a:ext cx="2847383" cy="960969"/>
          </a:xfrm>
          <a:prstGeom prst="rect">
            <a:avLst/>
          </a:prstGeom>
          <a:blipFill rotWithShape="0">
            <a:blip r:embed="rId4" cstate="print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  <p:sp>
        <p:nvSpPr>
          <p:cNvPr id="11" name="Прямоугольник 10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590610" y="2939423"/>
            <a:ext cx="5214655" cy="3223318"/>
          </a:xfrm>
          <a:prstGeom prst="rect">
            <a:avLst/>
          </a:prstGeom>
          <a:blipFill rotWithShape="0">
            <a:blip r:embed="rId5" cstate="print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  <p:sp>
        <p:nvSpPr>
          <p:cNvPr id="12" name="Прямоугольник 1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608061" y="5829953"/>
            <a:ext cx="4394408" cy="803490"/>
          </a:xfrm>
          <a:prstGeom prst="rect">
            <a:avLst/>
          </a:prstGeom>
          <a:blipFill rotWithShape="0">
            <a:blip r:embed="rId6" cstate="print"/>
            <a:stretch>
              <a:fillRect b="-8333"/>
            </a:stretch>
          </a:blipFill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l="19910" t="45341" r="27454" b="29688"/>
          <a:stretch>
            <a:fillRect/>
          </a:stretch>
        </p:blipFill>
        <p:spPr bwMode="auto">
          <a:xfrm>
            <a:off x="731838" y="1030288"/>
            <a:ext cx="10731500" cy="407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23850" y="0"/>
          <a:ext cx="11525250" cy="71857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3116"/>
                <a:gridCol w="10032134"/>
              </a:tblGrid>
              <a:tr h="4557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№ задачи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определения, формулы, правила, теоремы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05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2.1.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Правило произведения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05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2.2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Перестановка (правило умножения)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05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2.3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Определение вероятности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05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2.4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Теорема о вероятности суммы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05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2.5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Размещение без повторений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05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2.6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Дерево возможных вариантов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05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2.7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Определение вероятности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411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2.8.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Формула классической вероятности, формула для вычисления числа сочетаний, правило произведения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05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2.9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Геометрическая вероятность, вероятность наступления события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05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2.10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Геометрическая вероятность, вероятность наступления события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05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2.11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Вероятность наступления события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411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2.12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Формула классической вероятности, формула для вычисления числа сочетаний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411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2.13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Формула классической вероятности, формула для вычисления числа сочетаний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1"/>
          <p:cNvPicPr>
            <a:picLocks noChangeAspect="1"/>
          </p:cNvPicPr>
          <p:nvPr/>
        </p:nvPicPr>
        <p:blipFill>
          <a:blip r:embed="rId2" cstate="print"/>
          <a:srcRect l="10938" t="3999" r="10938" b="13750"/>
          <a:stretch>
            <a:fillRect/>
          </a:stretch>
        </p:blipFill>
        <p:spPr bwMode="auto">
          <a:xfrm>
            <a:off x="1390650" y="266700"/>
            <a:ext cx="9525000" cy="626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69875" y="266700"/>
          <a:ext cx="11922125" cy="6592762"/>
        </p:xfrm>
        <a:graphic>
          <a:graphicData uri="http://schemas.openxmlformats.org/drawingml/2006/table">
            <a:tbl>
              <a:tblPr/>
              <a:tblGrid>
                <a:gridCol w="650875"/>
                <a:gridCol w="5119688"/>
                <a:gridCol w="1193800"/>
                <a:gridCol w="1071562"/>
                <a:gridCol w="1062038"/>
                <a:gridCol w="1254125"/>
                <a:gridCol w="1570037"/>
              </a:tblGrid>
              <a:tr h="169863">
                <a:tc rowSpan="3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№п/п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indent="206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20638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20638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Наименование разделов, модулей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indent="449263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449263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Трудоёмкость, ч.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Форма промежуточной и итоговой аттестации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98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lvl1pPr indent="206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20638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Всего часов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indent="206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20638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Аудиторная работа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lvl1pPr indent="206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20638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Самостоятельная работа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778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indent="206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20638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Лекции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206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20638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Практические занятия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986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206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20638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206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20638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206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20638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206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20638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206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20638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206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20638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9863">
                <a:tc>
                  <a:txBody>
                    <a:bodyPr/>
                    <a:lstStyle>
                      <a:lvl1pPr indent="449263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449263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206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Вводный тьюториал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206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20638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206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20638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206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20638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206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20638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206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20638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9861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1.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206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Раздел 1.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Современное состояние, перспективы и направления развития курса математики в условиях реализации Концепции развития математического образования и введения ФГОС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206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20638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206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20638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206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20638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206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20638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206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20638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586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2.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206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Раздел 2.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Методические аспекты преподавания математики в современных условиях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26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26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Контрольная работа 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986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206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20638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ИТОГО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33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32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3.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206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20638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Итоговая аттестация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Итоговая работа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206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20638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Рефлексивный тьюториал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9863">
                <a:tc>
                  <a:txBody>
                    <a:bodyPr/>
                    <a:lstStyle>
                      <a:lvl1pPr indent="449263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449263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206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20638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ВСЕГО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36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34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217" marR="552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1"/>
          <p:cNvPicPr>
            <a:picLocks noChangeAspect="1"/>
          </p:cNvPicPr>
          <p:nvPr/>
        </p:nvPicPr>
        <p:blipFill>
          <a:blip r:embed="rId2" cstate="print"/>
          <a:srcRect l="25000" t="34500" r="24687" b="48250"/>
          <a:stretch>
            <a:fillRect/>
          </a:stretch>
        </p:blipFill>
        <p:spPr bwMode="auto">
          <a:xfrm>
            <a:off x="514350" y="1314450"/>
            <a:ext cx="111125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20"/>
          <p:cNvPicPr>
            <a:picLocks noChangeAspect="1"/>
          </p:cNvPicPr>
          <p:nvPr/>
        </p:nvPicPr>
        <p:blipFill>
          <a:blip r:embed="rId2" cstate="print"/>
          <a:srcRect l="13905" t="32750" r="33281" b="34750"/>
          <a:stretch>
            <a:fillRect/>
          </a:stretch>
        </p:blipFill>
        <p:spPr bwMode="auto">
          <a:xfrm>
            <a:off x="781050" y="819150"/>
            <a:ext cx="10550525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l="13226" t="46193" r="22682" b="20058"/>
          <a:stretch>
            <a:fillRect/>
          </a:stretch>
        </p:blipFill>
        <p:spPr bwMode="auto">
          <a:xfrm>
            <a:off x="914400" y="996950"/>
            <a:ext cx="10458450" cy="440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 cstate="print"/>
          <a:srcRect l="13364" t="18581" r="24454" b="33693"/>
          <a:stretch>
            <a:fillRect/>
          </a:stretch>
        </p:blipFill>
        <p:spPr bwMode="auto">
          <a:xfrm>
            <a:off x="996950" y="300038"/>
            <a:ext cx="10209213" cy="626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 l="12682" t="45171" r="23228" b="26022"/>
          <a:stretch>
            <a:fillRect/>
          </a:stretch>
        </p:blipFill>
        <p:spPr bwMode="auto">
          <a:xfrm>
            <a:off x="747713" y="1030288"/>
            <a:ext cx="10866437" cy="390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1"/>
          <p:cNvPicPr>
            <a:picLocks noChangeAspect="1"/>
          </p:cNvPicPr>
          <p:nvPr/>
        </p:nvPicPr>
        <p:blipFill>
          <a:blip r:embed="rId2" cstate="print"/>
          <a:srcRect l="14063" t="21750" r="34373" b="17999"/>
          <a:stretch>
            <a:fillRect/>
          </a:stretch>
        </p:blipFill>
        <p:spPr bwMode="auto">
          <a:xfrm>
            <a:off x="1885950" y="342900"/>
            <a:ext cx="8134350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Рисунок 1"/>
          <p:cNvPicPr>
            <a:picLocks noChangeAspect="1"/>
          </p:cNvPicPr>
          <p:nvPr/>
        </p:nvPicPr>
        <p:blipFill>
          <a:blip r:embed="rId2" cstate="print"/>
          <a:srcRect l="24844" t="53500" r="26875" b="25999"/>
          <a:stretch>
            <a:fillRect/>
          </a:stretch>
        </p:blipFill>
        <p:spPr bwMode="auto">
          <a:xfrm>
            <a:off x="1047750" y="1333500"/>
            <a:ext cx="997902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Рисунок 11"/>
          <p:cNvPicPr>
            <a:picLocks noChangeAspect="1"/>
          </p:cNvPicPr>
          <p:nvPr/>
        </p:nvPicPr>
        <p:blipFill>
          <a:blip r:embed="rId2" cstate="print"/>
          <a:srcRect l="13594" t="28999" r="33594" b="38750"/>
          <a:stretch>
            <a:fillRect/>
          </a:stretch>
        </p:blipFill>
        <p:spPr bwMode="auto">
          <a:xfrm>
            <a:off x="647700" y="1200150"/>
            <a:ext cx="11050588" cy="421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Рисунок 1"/>
          <p:cNvPicPr>
            <a:picLocks noChangeAspect="1"/>
          </p:cNvPicPr>
          <p:nvPr/>
        </p:nvPicPr>
        <p:blipFill>
          <a:blip r:embed="rId2" cstate="print"/>
          <a:srcRect l="13126" t="28000" r="32655" b="13499"/>
          <a:stretch>
            <a:fillRect/>
          </a:stretch>
        </p:blipFill>
        <p:spPr bwMode="auto">
          <a:xfrm>
            <a:off x="1562100" y="476250"/>
            <a:ext cx="8991600" cy="606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1"/>
          <p:cNvPicPr>
            <a:picLocks noChangeAspect="1"/>
          </p:cNvPicPr>
          <p:nvPr/>
        </p:nvPicPr>
        <p:blipFill>
          <a:blip r:embed="rId2" cstate="print"/>
          <a:srcRect l="11719" t="21750" r="32813" b="31250"/>
          <a:stretch>
            <a:fillRect/>
          </a:stretch>
        </p:blipFill>
        <p:spPr bwMode="auto">
          <a:xfrm>
            <a:off x="800100" y="400050"/>
            <a:ext cx="10828338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11138" y="1106488"/>
          <a:ext cx="11517312" cy="5418136"/>
        </p:xfrm>
        <a:graphic>
          <a:graphicData uri="http://schemas.openxmlformats.org/drawingml/2006/table">
            <a:tbl>
              <a:tblPr/>
              <a:tblGrid>
                <a:gridCol w="797108"/>
                <a:gridCol w="4671417"/>
                <a:gridCol w="1353944"/>
                <a:gridCol w="1142939"/>
                <a:gridCol w="1195690"/>
                <a:gridCol w="1266026"/>
                <a:gridCol w="1090188"/>
              </a:tblGrid>
              <a:tr h="19866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96" marR="588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09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Раздел 1.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209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Современное состояние, перспективы и направления развития курса математики в условиях реализации Концепции развития математического образования и введения ФГОС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96" marR="588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96" marR="588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09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96" marR="588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09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96" marR="588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96" marR="588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96" marR="588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54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1.1.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96" marR="588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09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Современное состояние, перспективы и направления развития курса математики в условиях реализации Концепции развития математического образования и введения ФГОС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96" marR="588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96" marR="588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09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96" marR="588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09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96" marR="588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96" marR="588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896" marR="588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36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1.2.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96" marR="588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09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Разработка программ по математике в рамках общеобразовательных программ основного общего и среднего общего образования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96" marR="588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96" marR="588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09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96" marR="588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09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96" marR="588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96" marR="588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896" marR="588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2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1.3.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96" marR="588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09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Психолого-педагогические аспекты образовательного процесса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96" marR="588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96" marR="588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09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96" marR="588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09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96" marR="588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96" marR="588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896" marR="588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164" name="TextBox 2"/>
          <p:cNvSpPr txBox="1">
            <a:spLocks noChangeArrowheads="1"/>
          </p:cNvSpPr>
          <p:nvPr/>
        </p:nvSpPr>
        <p:spPr bwMode="auto">
          <a:xfrm>
            <a:off x="1038225" y="369888"/>
            <a:ext cx="103219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2400" b="1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Содержание первого раздела: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Рисунок 1"/>
          <p:cNvPicPr>
            <a:picLocks noChangeAspect="1"/>
          </p:cNvPicPr>
          <p:nvPr/>
        </p:nvPicPr>
        <p:blipFill>
          <a:blip r:embed="rId2" cstate="print"/>
          <a:srcRect l="11250" t="44250" r="33594" b="27251"/>
          <a:stretch>
            <a:fillRect/>
          </a:stretch>
        </p:blipFill>
        <p:spPr bwMode="auto">
          <a:xfrm>
            <a:off x="552450" y="1295400"/>
            <a:ext cx="10263188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l="21819" t="17216" r="35909" b="66251"/>
          <a:stretch>
            <a:fillRect/>
          </a:stretch>
        </p:blipFill>
        <p:spPr bwMode="auto">
          <a:xfrm>
            <a:off x="1063625" y="1338263"/>
            <a:ext cx="10175875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l="22774" t="33920" r="34273" b="11874"/>
          <a:stretch>
            <a:fillRect/>
          </a:stretch>
        </p:blipFill>
        <p:spPr bwMode="auto">
          <a:xfrm>
            <a:off x="2825750" y="215900"/>
            <a:ext cx="6302375" cy="636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 l="21954" t="18068" r="32635" b="45625"/>
          <a:stretch>
            <a:fillRect/>
          </a:stretch>
        </p:blipFill>
        <p:spPr bwMode="auto">
          <a:xfrm>
            <a:off x="1746250" y="598488"/>
            <a:ext cx="8966200" cy="573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 l="22227" t="39546" r="33864" b="26193"/>
          <a:stretch>
            <a:fillRect/>
          </a:stretch>
        </p:blipFill>
        <p:spPr bwMode="auto">
          <a:xfrm>
            <a:off x="1595438" y="515938"/>
            <a:ext cx="9310687" cy="581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 l="20319" t="28296" r="44090" b="66760"/>
          <a:stretch>
            <a:fillRect/>
          </a:stretch>
        </p:blipFill>
        <p:spPr bwMode="auto">
          <a:xfrm>
            <a:off x="1397000" y="349250"/>
            <a:ext cx="9275763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 cstate="print"/>
          <a:srcRect l="22774" t="46548" r="35500" b="20554"/>
          <a:stretch>
            <a:fillRect/>
          </a:stretch>
        </p:blipFill>
        <p:spPr bwMode="auto">
          <a:xfrm>
            <a:off x="1878013" y="1379538"/>
            <a:ext cx="8362950" cy="527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 l="24001" t="29489" r="36046" b="54318"/>
          <a:stretch>
            <a:fillRect/>
          </a:stretch>
        </p:blipFill>
        <p:spPr bwMode="auto">
          <a:xfrm>
            <a:off x="914400" y="1096963"/>
            <a:ext cx="10563225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 l="23318" t="45853" r="37135" b="20227"/>
          <a:stretch>
            <a:fillRect/>
          </a:stretch>
        </p:blipFill>
        <p:spPr bwMode="auto">
          <a:xfrm>
            <a:off x="1978025" y="614363"/>
            <a:ext cx="8162925" cy="560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 l="23045" t="37840" r="36046" b="34204"/>
          <a:stretch>
            <a:fillRect/>
          </a:stretch>
        </p:blipFill>
        <p:spPr bwMode="auto">
          <a:xfrm>
            <a:off x="1063625" y="598488"/>
            <a:ext cx="10066338" cy="550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 l="27681" t="53523" r="37408" b="15112"/>
          <a:stretch>
            <a:fillRect/>
          </a:stretch>
        </p:blipFill>
        <p:spPr bwMode="auto">
          <a:xfrm>
            <a:off x="2095500" y="349250"/>
            <a:ext cx="859472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9625" y="755650"/>
            <a:ext cx="10585450" cy="4586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Содержание второго раздела представлено темами: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Совершенствование методики обучения геометрии на основе системы задач</a:t>
            </a: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Методика изучения элементов комбинаторики, статистики и теории вероятностей в средней школе</a:t>
            </a: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Методика решения задач высокого уровня сложности по алгебре и началам анализа</a:t>
            </a: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Формирование умений применения математических моделей при решении задач с экономическим содержанием</a:t>
            </a: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Организация проектной деятельности школьников по математике</a:t>
            </a: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Критериальный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подход к оценке образовательных результатов при изучении математики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 l="27138" t="28638" r="37273" b="34375"/>
          <a:stretch>
            <a:fillRect/>
          </a:stretch>
        </p:blipFill>
        <p:spPr bwMode="auto">
          <a:xfrm>
            <a:off x="2411413" y="382588"/>
            <a:ext cx="7497762" cy="623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 l="21410" t="17557" r="35500" b="75966"/>
          <a:stretch>
            <a:fillRect/>
          </a:stretch>
        </p:blipFill>
        <p:spPr bwMode="auto">
          <a:xfrm>
            <a:off x="1795463" y="266700"/>
            <a:ext cx="912495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 l="25227" t="36478" r="37000" b="29688"/>
          <a:stretch>
            <a:fillRect/>
          </a:stretch>
        </p:blipFill>
        <p:spPr bwMode="auto">
          <a:xfrm>
            <a:off x="1878013" y="257175"/>
            <a:ext cx="8496300" cy="608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 l="24001" t="46535" r="38499" b="28069"/>
          <a:stretch>
            <a:fillRect/>
          </a:stretch>
        </p:blipFill>
        <p:spPr bwMode="auto">
          <a:xfrm>
            <a:off x="1397000" y="731838"/>
            <a:ext cx="9112250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Рисунок 1"/>
          <p:cNvPicPr>
            <a:picLocks noChangeAspect="1"/>
          </p:cNvPicPr>
          <p:nvPr/>
        </p:nvPicPr>
        <p:blipFill>
          <a:blip r:embed="rId2" cstate="print"/>
          <a:srcRect l="27499" t="31000" r="26407" b="31750"/>
          <a:stretch>
            <a:fillRect/>
          </a:stretch>
        </p:blipFill>
        <p:spPr bwMode="auto">
          <a:xfrm>
            <a:off x="3924300" y="2419350"/>
            <a:ext cx="7731125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Рисунок 2"/>
          <p:cNvPicPr>
            <a:picLocks noChangeAspect="1"/>
          </p:cNvPicPr>
          <p:nvPr/>
        </p:nvPicPr>
        <p:blipFill>
          <a:blip r:embed="rId3" cstate="print"/>
          <a:srcRect l="11719" t="63441" r="63591" b="31250"/>
          <a:stretch>
            <a:fillRect/>
          </a:stretch>
        </p:blipFill>
        <p:spPr bwMode="auto">
          <a:xfrm>
            <a:off x="342900" y="590550"/>
            <a:ext cx="9464675" cy="12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66738"/>
            <a:ext cx="9639300" cy="602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9150" y="247650"/>
            <a:ext cx="10150475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050" y="285750"/>
            <a:ext cx="9966325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300" y="293688"/>
            <a:ext cx="10229850" cy="639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0" y="0"/>
            <a:ext cx="10629900" cy="664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1600200" y="2133600"/>
            <a:ext cx="2590800" cy="342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"/>
          <p:cNvSpPr txBox="1">
            <a:spLocks noChangeArrowheads="1"/>
          </p:cNvSpPr>
          <p:nvPr/>
        </p:nvSpPr>
        <p:spPr bwMode="auto">
          <a:xfrm>
            <a:off x="650875" y="1670050"/>
            <a:ext cx="10902950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400" b="1">
                <a:latin typeface="Times New Roman" pitchFamily="18" charset="0"/>
                <a:cs typeface="Times New Roman" pitchFamily="18" charset="0"/>
              </a:rPr>
              <a:t>Формы промежуточной и итоговой аттестации</a:t>
            </a:r>
          </a:p>
          <a:p>
            <a:pPr algn="just"/>
            <a:r>
              <a:rPr lang="ru-RU" sz="2400">
                <a:latin typeface="Times New Roman" pitchFamily="18" charset="0"/>
                <a:cs typeface="Times New Roman" pitchFamily="18" charset="0"/>
              </a:rPr>
              <a:t>Промежуточная аттестация предусмотрена:</a:t>
            </a:r>
          </a:p>
          <a:p>
            <a:pPr algn="just"/>
            <a:r>
              <a:rPr lang="ru-RU" sz="2400">
                <a:latin typeface="Times New Roman" pitchFamily="18" charset="0"/>
                <a:cs typeface="Times New Roman" pitchFamily="18" charset="0"/>
              </a:rPr>
              <a:t>- по разделу 2 «Методические аспекты преподавания математики в современных условиях» в  форме выполнения контрольной работы.</a:t>
            </a:r>
          </a:p>
          <a:p>
            <a:pPr algn="just"/>
            <a:r>
              <a:rPr lang="ru-RU" sz="2400" b="1" i="1">
                <a:latin typeface="Times New Roman" pitchFamily="18" charset="0"/>
                <a:cs typeface="Times New Roman" pitchFamily="18" charset="0"/>
              </a:rPr>
              <a:t>Итоговая аттестация осуществляется в форме тестирования.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>
                <a:latin typeface="Times New Roman" pitchFamily="18" charset="0"/>
                <a:cs typeface="Times New Roman" pitchFamily="18" charset="0"/>
              </a:rPr>
              <a:t>По окончании курсов выдается документ о повышении квалификации установленного образца.</a:t>
            </a:r>
          </a:p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" y="238125"/>
            <a:ext cx="10591800" cy="661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Рисунок 1"/>
          <p:cNvPicPr>
            <a:picLocks noChangeAspect="1"/>
          </p:cNvPicPr>
          <p:nvPr/>
        </p:nvPicPr>
        <p:blipFill>
          <a:blip r:embed="rId2" cstate="print"/>
          <a:srcRect l="11250" t="44250" r="33594" b="49034"/>
          <a:stretch>
            <a:fillRect/>
          </a:stretch>
        </p:blipFill>
        <p:spPr bwMode="auto">
          <a:xfrm>
            <a:off x="857250" y="1238250"/>
            <a:ext cx="10514013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33363"/>
            <a:ext cx="10020300" cy="626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1790700" y="1219200"/>
            <a:ext cx="2590800" cy="342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9150" y="0"/>
            <a:ext cx="10648950" cy="665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2933700" y="3581400"/>
            <a:ext cx="2590800" cy="342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4575" y="342900"/>
            <a:ext cx="10118725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0150" y="419100"/>
            <a:ext cx="97536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4563" y="285750"/>
            <a:ext cx="10028237" cy="626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323850"/>
            <a:ext cx="10077450" cy="629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0" y="247650"/>
            <a:ext cx="10344150" cy="646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Рисунок 1"/>
          <p:cNvPicPr>
            <a:picLocks noChangeAspect="1"/>
          </p:cNvPicPr>
          <p:nvPr/>
        </p:nvPicPr>
        <p:blipFill>
          <a:blip r:embed="rId2" cstate="print"/>
          <a:srcRect l="23906" t="24500" r="25626" b="60750"/>
          <a:stretch>
            <a:fillRect/>
          </a:stretch>
        </p:blipFill>
        <p:spPr bwMode="auto">
          <a:xfrm>
            <a:off x="609600" y="1809750"/>
            <a:ext cx="1105535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2"/>
          <p:cNvSpPr txBox="1">
            <a:spLocks noChangeArrowheads="1"/>
          </p:cNvSpPr>
          <p:nvPr/>
        </p:nvSpPr>
        <p:spPr bwMode="auto">
          <a:xfrm>
            <a:off x="738188" y="579438"/>
            <a:ext cx="10990262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400">
                <a:latin typeface="Times New Roman" pitchFamily="18" charset="0"/>
                <a:cs typeface="Times New Roman" pitchFamily="18" charset="0"/>
              </a:rPr>
              <a:t>Каждый модуль содержит  краткую инструкцию, материалы для изучения и задания для самопроверки. </a:t>
            </a:r>
          </a:p>
          <a:p>
            <a:pPr algn="just"/>
            <a:r>
              <a:rPr lang="ru-RU" sz="2400">
                <a:latin typeface="Times New Roman" pitchFamily="18" charset="0"/>
                <a:cs typeface="Times New Roman" pitchFamily="18" charset="0"/>
              </a:rPr>
              <a:t>Контрольная работа выполняется слушателем и файл с результатом работы прикрепляется к курсу в электронном виде. Преподаватель оценивает выполнение контрольной работы с использованием 10-ти балльной оценочной шкалы (по 1 баллу за задание).</a:t>
            </a:r>
          </a:p>
          <a:p>
            <a:pPr algn="just"/>
            <a:r>
              <a:rPr lang="ru-RU" sz="2400">
                <a:latin typeface="Times New Roman" pitchFamily="18" charset="0"/>
                <a:cs typeface="Times New Roman" pitchFamily="18" charset="0"/>
              </a:rPr>
              <a:t>Итоговое тестирование включает 15 вопросов разной сложности, количество баллов – 25.</a:t>
            </a:r>
          </a:p>
          <a:p>
            <a:pPr algn="just"/>
            <a:r>
              <a:rPr lang="ru-RU" sz="2400" b="1">
                <a:latin typeface="Times New Roman" pitchFamily="18" charset="0"/>
                <a:cs typeface="Times New Roman" pitchFamily="18" charset="0"/>
              </a:rPr>
              <a:t>Максимальная оценка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 Вашей работы за весь период складывается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из суммирования оценки за промежуточную аттестацию (10 б.) и оценки итоговой работы (25 б)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Прямоугольник 1"/>
          <p:cNvSpPr>
            <a:spLocks noChangeArrowheads="1"/>
          </p:cNvSpPr>
          <p:nvPr/>
        </p:nvSpPr>
        <p:spPr bwMode="auto">
          <a:xfrm>
            <a:off x="971550" y="649288"/>
            <a:ext cx="10439400" cy="569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8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Вопросы для самопроверки по теме «Организация проектной деятельности школьников по математике»</a:t>
            </a:r>
            <a:endParaRPr lang="ru-RU" altLang="ru-RU" sz="28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1" hangingPunct="1"/>
            <a:r>
              <a:rPr lang="ru-RU" altLang="ru-RU" sz="28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</a:p>
          <a:p>
            <a:pPr eaLnBrk="1" hangingPunct="1"/>
            <a:r>
              <a:rPr lang="ru-RU" altLang="ru-RU" sz="28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Верно ли утверждение о том, что проектная деятельность учащихся является одним из методов развивающего обучения?</a:t>
            </a:r>
          </a:p>
          <a:p>
            <a:pPr eaLnBrk="1" hangingPunct="1"/>
            <a:r>
              <a:rPr lang="ru-RU" altLang="ru-RU" sz="28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Сформулируйте задачи проектной деятельности</a:t>
            </a:r>
          </a:p>
          <a:p>
            <a:pPr eaLnBrk="1" hangingPunct="1"/>
            <a:r>
              <a:rPr lang="ru-RU" altLang="ru-RU" sz="28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Перечислите основные требования к использованию метода проектов.</a:t>
            </a:r>
          </a:p>
          <a:p>
            <a:pPr eaLnBrk="1" hangingPunct="1"/>
            <a:r>
              <a:rPr lang="ru-RU" altLang="ru-RU" sz="28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Перечислите типы проектов в зависимости от предметно-содержательной области.</a:t>
            </a:r>
          </a:p>
          <a:p>
            <a:pPr eaLnBrk="1" hangingPunct="1"/>
            <a:r>
              <a:rPr lang="ru-RU" altLang="ru-RU" sz="28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Каковы, по-Вашему мнению, особенности организации проектной деятельности по математике? Назовите основные проблемы при организации этой деятельности.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Рисунок 1"/>
          <p:cNvPicPr>
            <a:picLocks noChangeAspect="1"/>
          </p:cNvPicPr>
          <p:nvPr/>
        </p:nvPicPr>
        <p:blipFill>
          <a:blip r:embed="rId2" cstate="print"/>
          <a:srcRect l="23593" t="41251" r="25156" b="38499"/>
          <a:stretch>
            <a:fillRect/>
          </a:stretch>
        </p:blipFill>
        <p:spPr bwMode="auto">
          <a:xfrm>
            <a:off x="495300" y="1695450"/>
            <a:ext cx="11031538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/>
          <p:cNvPicPr>
            <a:picLocks noChangeAspect="1" noChangeArrowheads="1"/>
          </p:cNvPicPr>
          <p:nvPr/>
        </p:nvPicPr>
        <p:blipFill>
          <a:blip r:embed="rId2" cstate="print"/>
          <a:srcRect l="14999" t="18748" r="27727" b="26364"/>
          <a:stretch>
            <a:fillRect/>
          </a:stretch>
        </p:blipFill>
        <p:spPr bwMode="auto">
          <a:xfrm>
            <a:off x="1512888" y="0"/>
            <a:ext cx="8943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 l="15273" t="40739" r="28136" b="12216"/>
          <a:stretch>
            <a:fillRect/>
          </a:stretch>
        </p:blipFill>
        <p:spPr bwMode="auto">
          <a:xfrm>
            <a:off x="1181100" y="133350"/>
            <a:ext cx="9848850" cy="655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Box 1"/>
          <p:cNvSpPr txBox="1">
            <a:spLocks noChangeArrowheads="1"/>
          </p:cNvSpPr>
          <p:nvPr/>
        </p:nvSpPr>
        <p:spPr bwMode="auto">
          <a:xfrm>
            <a:off x="2419350" y="2228850"/>
            <a:ext cx="86487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54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2"/>
          <p:cNvSpPr txBox="1">
            <a:spLocks noChangeArrowheads="1"/>
          </p:cNvSpPr>
          <p:nvPr/>
        </p:nvSpPr>
        <p:spPr bwMode="auto">
          <a:xfrm>
            <a:off x="598488" y="639763"/>
            <a:ext cx="10585450" cy="427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2800" b="1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Дистанционное обучение реализуется с использованием СДО </a:t>
            </a:r>
            <a:r>
              <a:rPr lang="en-US" altLang="ru-RU" sz="2800" b="1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Moodle</a:t>
            </a:r>
            <a:r>
              <a:rPr lang="ru-RU" altLang="ru-RU" sz="2800" b="1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/>
            <a:endParaRPr lang="ru-RU" altLang="ru-RU" sz="2800" b="1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altLang="ru-RU" sz="2800" b="1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Портал дистанционного обучения АОУ ВО ДПО «Вологодский институт развития образования» находится по адресу:</a:t>
            </a:r>
          </a:p>
          <a:p>
            <a:pPr eaLnBrk="1" hangingPunct="1"/>
            <a:r>
              <a:rPr lang="ru-RU" altLang="ru-RU" sz="2800" b="1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2800">
                <a:hlinkClick r:id="rId2"/>
              </a:rPr>
              <a:t>http://viro.edu.ru/html/moodle12/</a:t>
            </a:r>
            <a:endParaRPr lang="ru-RU" altLang="ru-RU" sz="2800"/>
          </a:p>
          <a:p>
            <a:pPr eaLnBrk="1" hangingPunct="1"/>
            <a:endParaRPr lang="ru-RU" altLang="ru-RU" sz="2800"/>
          </a:p>
          <a:p>
            <a:pPr eaLnBrk="1" hangingPunct="1"/>
            <a:endParaRPr lang="ru-RU" altLang="ru-RU" sz="2800" b="1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altLang="ru-RU" sz="240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"/>
          <p:cNvPicPr>
            <a:picLocks noChangeAspect="1"/>
          </p:cNvPicPr>
          <p:nvPr/>
        </p:nvPicPr>
        <p:blipFill>
          <a:blip r:embed="rId2" cstate="print"/>
          <a:srcRect l="45638" t="20573" r="1701" b="23766"/>
          <a:stretch>
            <a:fillRect/>
          </a:stretch>
        </p:blipFill>
        <p:spPr bwMode="auto">
          <a:xfrm>
            <a:off x="1400175" y="330200"/>
            <a:ext cx="9299575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3d54387e622a20fee7f73dbb59bc9ef9165a1f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865</Words>
  <Application>Microsoft Office PowerPoint</Application>
  <PresentationFormat>Произвольный</PresentationFormat>
  <Paragraphs>166</Paragraphs>
  <Slides>74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74</vt:i4>
      </vt:variant>
    </vt:vector>
  </HeadingPairs>
  <TitlesOfParts>
    <vt:vector size="80" baseType="lpstr">
      <vt:lpstr>Calibri</vt:lpstr>
      <vt:lpstr>Arial</vt:lpstr>
      <vt:lpstr>Calibri Light</vt:lpstr>
      <vt:lpstr>Times New Roman</vt:lpstr>
      <vt:lpstr>Wingdings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Методические требования</vt:lpstr>
      <vt:lpstr>Методические требования</vt:lpstr>
      <vt:lpstr>Методические требования</vt:lpstr>
      <vt:lpstr>Методические требования</vt:lpstr>
      <vt:lpstr>Методические требования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308</cp:lastModifiedBy>
  <cp:revision>106</cp:revision>
  <dcterms:created xsi:type="dcterms:W3CDTF">2015-12-02T21:16:55Z</dcterms:created>
  <dcterms:modified xsi:type="dcterms:W3CDTF">2016-10-03T05:31:28Z</dcterms:modified>
</cp:coreProperties>
</file>