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645024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09262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0459-0878-4086-9BDF-90E482B47D96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9093-120B-4C50-B562-9427B13E5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77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0459-0878-4086-9BDF-90E482B47D96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9093-120B-4C50-B562-9427B13E5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56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0459-0878-4086-9BDF-90E482B47D96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9093-120B-4C50-B562-9427B13E5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67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0459-0878-4086-9BDF-90E482B47D96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9093-120B-4C50-B562-9427B13E5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95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0459-0878-4086-9BDF-90E482B47D96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9093-120B-4C50-B562-9427B13E5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62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0459-0878-4086-9BDF-90E482B47D96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9093-120B-4C50-B562-9427B13E5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0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0459-0878-4086-9BDF-90E482B47D96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9093-120B-4C50-B562-9427B13E5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0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0459-0878-4086-9BDF-90E482B47D96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9093-120B-4C50-B562-9427B13E5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78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0459-0878-4086-9BDF-90E482B47D96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9093-120B-4C50-B562-9427B13E5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7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0459-0878-4086-9BDF-90E482B47D96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9093-120B-4C50-B562-9427B13E5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6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0459-0878-4086-9BDF-90E482B47D96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9093-120B-4C50-B562-9427B13E5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9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00459-0878-4086-9BDF-90E482B47D96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29093-120B-4C50-B562-9427B13E5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71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05064"/>
            <a:ext cx="7772400" cy="259228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участии общеобразовательных организаций Вологодской области в апробации примерной </a:t>
            </a:r>
            <a:b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воспитания</a:t>
            </a:r>
            <a:b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рамках опытно-экспериментальной работы, организуемой </a:t>
            </a:r>
            <a:r>
              <a:rPr lang="ru-RU" sz="1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и ВГБНУ «Институт стратегии развития образования РАО)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53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19200" y="2098700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3689375"/>
            <a:ext cx="6653213" cy="10191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230313" y="5205437"/>
            <a:ext cx="6653212" cy="10318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3019450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296988" y="1427187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349375" y="4538687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2141562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3175" y="3735412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5246712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06563" y="1871687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706563" y="3481412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gray">
          <a:xfrm>
            <a:off x="1706563" y="4983187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30363" y="2481287"/>
            <a:ext cx="6019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>
                <a:solidFill>
                  <a:schemeClr val="bg1"/>
                </a:solidFill>
              </a:rPr>
              <a:t>П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 № 073-00086-19-01 «Разработка научно-методических основ развития воспитательного компонента ФГОС ОО и механизмов его реализации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219200" y="4017987"/>
            <a:ext cx="665321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опытно-экспериментальных площадок Института стратегии развития образования РАО (Приказ № 01-02/116 от 15.10.2019)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30363" y="5495950"/>
            <a:ext cx="6019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рабочих программ воспитания. Реализация.</a:t>
            </a:r>
            <a:endParaRPr lang="en-US" sz="1600" b="1" dirty="0">
              <a:solidFill>
                <a:srgbClr val="FE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087563" y="1871687"/>
            <a:ext cx="5029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России, ФГБНУ «Институт стратегии развития образования Российской академии образования»</a:t>
            </a:r>
            <a:endParaRPr lang="en-US" sz="1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3439861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734 образовательные организации, 57 экспертов,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 региональных координаторов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2087563" y="4994300"/>
            <a:ext cx="5029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школ Вологодской области</a:t>
            </a:r>
            <a:endParaRPr lang="en-US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62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программа воспитания</a:t>
            </a:r>
          </a:p>
        </p:txBody>
      </p:sp>
      <p:sp>
        <p:nvSpPr>
          <p:cNvPr id="5" name="Line 253"/>
          <p:cNvSpPr>
            <a:spLocks noChangeShapeType="1"/>
          </p:cNvSpPr>
          <p:nvPr/>
        </p:nvSpPr>
        <p:spPr bwMode="gray">
          <a:xfrm>
            <a:off x="2362200" y="5133921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54"/>
          <p:cNvSpPr>
            <a:spLocks noChangeArrowheads="1"/>
          </p:cNvSpPr>
          <p:nvPr/>
        </p:nvSpPr>
        <p:spPr bwMode="gray">
          <a:xfrm rot="3419336">
            <a:off x="2078037" y="4557659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7" name="Text Box 255"/>
          <p:cNvSpPr txBox="1">
            <a:spLocks noChangeArrowheads="1"/>
          </p:cNvSpPr>
          <p:nvPr/>
        </p:nvSpPr>
        <p:spPr bwMode="gray">
          <a:xfrm>
            <a:off x="2133600" y="4600521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8" name="Line 256"/>
          <p:cNvSpPr>
            <a:spLocks noChangeShapeType="1"/>
          </p:cNvSpPr>
          <p:nvPr/>
        </p:nvSpPr>
        <p:spPr bwMode="gray">
          <a:xfrm>
            <a:off x="2362200" y="2619321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257"/>
          <p:cNvSpPr>
            <a:spLocks noChangeArrowheads="1"/>
          </p:cNvSpPr>
          <p:nvPr/>
        </p:nvSpPr>
        <p:spPr bwMode="gray">
          <a:xfrm rot="3419336">
            <a:off x="2078037" y="2043059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0" name="Text Box 258"/>
          <p:cNvSpPr txBox="1">
            <a:spLocks noChangeArrowheads="1"/>
          </p:cNvSpPr>
          <p:nvPr/>
        </p:nvSpPr>
        <p:spPr bwMode="gray">
          <a:xfrm>
            <a:off x="3009542" y="1960555"/>
            <a:ext cx="548079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ОРГАНИЗУЕМОГО В ШКОЛЕ </a:t>
            </a:r>
          </a:p>
          <a:p>
            <a:pPr latinLnBrk="1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ВОСПИТАТЕЛЬНОГО ПРОЦЕССА</a:t>
            </a:r>
          </a:p>
        </p:txBody>
      </p:sp>
      <p:sp>
        <p:nvSpPr>
          <p:cNvPr id="11" name="Text Box 259"/>
          <p:cNvSpPr txBox="1">
            <a:spLocks noChangeArrowheads="1"/>
          </p:cNvSpPr>
          <p:nvPr/>
        </p:nvSpPr>
        <p:spPr bwMode="gray">
          <a:xfrm>
            <a:off x="2133600" y="2085921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2" name="Line 260"/>
          <p:cNvSpPr>
            <a:spLocks noChangeShapeType="1"/>
          </p:cNvSpPr>
          <p:nvPr/>
        </p:nvSpPr>
        <p:spPr bwMode="gray">
          <a:xfrm>
            <a:off x="2362200" y="3457521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61"/>
          <p:cNvSpPr>
            <a:spLocks noChangeArrowheads="1"/>
          </p:cNvSpPr>
          <p:nvPr/>
        </p:nvSpPr>
        <p:spPr bwMode="gray">
          <a:xfrm rot="3419336">
            <a:off x="2078037" y="2881259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4" name="Text Box 262"/>
          <p:cNvSpPr txBox="1">
            <a:spLocks noChangeArrowheads="1"/>
          </p:cNvSpPr>
          <p:nvPr/>
        </p:nvSpPr>
        <p:spPr bwMode="gray">
          <a:xfrm>
            <a:off x="2133600" y="2924121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15" name="Line 263"/>
          <p:cNvSpPr>
            <a:spLocks noChangeShapeType="1"/>
          </p:cNvSpPr>
          <p:nvPr/>
        </p:nvSpPr>
        <p:spPr bwMode="gray">
          <a:xfrm>
            <a:off x="2363788" y="4294134"/>
            <a:ext cx="4799012" cy="158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264"/>
          <p:cNvSpPr>
            <a:spLocks noChangeArrowheads="1"/>
          </p:cNvSpPr>
          <p:nvPr/>
        </p:nvSpPr>
        <p:spPr bwMode="gray">
          <a:xfrm rot="3419336">
            <a:off x="2078037" y="3719459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Text Box 265"/>
          <p:cNvSpPr txBox="1">
            <a:spLocks noChangeArrowheads="1"/>
          </p:cNvSpPr>
          <p:nvPr/>
        </p:nvSpPr>
        <p:spPr bwMode="gray">
          <a:xfrm>
            <a:off x="2133600" y="3762321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21" name="Text Box 269"/>
          <p:cNvSpPr txBox="1">
            <a:spLocks noChangeArrowheads="1"/>
          </p:cNvSpPr>
          <p:nvPr/>
        </p:nvSpPr>
        <p:spPr bwMode="gray">
          <a:xfrm>
            <a:off x="3062796" y="2992384"/>
            <a:ext cx="418301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ВОСПИТАНИЯ</a:t>
            </a:r>
          </a:p>
        </p:txBody>
      </p:sp>
      <p:sp>
        <p:nvSpPr>
          <p:cNvPr id="22" name="Text Box 270"/>
          <p:cNvSpPr txBox="1">
            <a:spLocks noChangeArrowheads="1"/>
          </p:cNvSpPr>
          <p:nvPr/>
        </p:nvSpPr>
        <p:spPr bwMode="gray">
          <a:xfrm>
            <a:off x="2969344" y="3762321"/>
            <a:ext cx="599016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ВИДЫ, ФОРМЫ И СОДЕРЖАНИЕ ДЕЯТЕЛЬНОСТИ</a:t>
            </a:r>
          </a:p>
        </p:txBody>
      </p:sp>
      <p:sp>
        <p:nvSpPr>
          <p:cNvPr id="23" name="Text Box 271"/>
          <p:cNvSpPr txBox="1">
            <a:spLocks noChangeArrowheads="1"/>
          </p:cNvSpPr>
          <p:nvPr/>
        </p:nvSpPr>
        <p:spPr bwMode="gray">
          <a:xfrm>
            <a:off x="2991799" y="4644455"/>
            <a:ext cx="506658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x-none" b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ВОСПИТАТЕЛЬНОГО ПРОЦЕССА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76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atinLnBrk="1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ОРГАНИЗУЕМОГО В ШКОЛЕ </a:t>
            </a:r>
            <a:b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ВОСПИТАТЕЛЬНОГО ПРОЦЕССА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reeform 3"/>
          <p:cNvSpPr>
            <a:spLocks/>
          </p:cNvSpPr>
          <p:nvPr/>
        </p:nvSpPr>
        <p:spPr bwMode="gray">
          <a:xfrm>
            <a:off x="615950" y="2347937"/>
            <a:ext cx="3659188" cy="1879600"/>
          </a:xfrm>
          <a:custGeom>
            <a:avLst/>
            <a:gdLst/>
            <a:ahLst/>
            <a:cxnLst>
              <a:cxn ang="0">
                <a:pos x="2304" y="691"/>
              </a:cxn>
              <a:cxn ang="0">
                <a:pos x="1991" y="833"/>
              </a:cxn>
              <a:cxn ang="0">
                <a:pos x="1817" y="1184"/>
              </a:cxn>
              <a:cxn ang="0">
                <a:pos x="0" y="1184"/>
              </a:cxn>
              <a:cxn ang="0">
                <a:pos x="0" y="1"/>
              </a:cxn>
              <a:cxn ang="0">
                <a:pos x="2305" y="0"/>
              </a:cxn>
              <a:cxn ang="0">
                <a:pos x="2304" y="691"/>
              </a:cxn>
            </a:cxnLst>
            <a:rect l="0" t="0" r="r" b="b"/>
            <a:pathLst>
              <a:path w="2305" h="1184">
                <a:moveTo>
                  <a:pt x="2304" y="691"/>
                </a:moveTo>
                <a:cubicBezTo>
                  <a:pt x="2183" y="700"/>
                  <a:pt x="2056" y="766"/>
                  <a:pt x="1991" y="833"/>
                </a:cubicBezTo>
                <a:cubicBezTo>
                  <a:pt x="1926" y="900"/>
                  <a:pt x="1835" y="1007"/>
                  <a:pt x="1817" y="1184"/>
                </a:cubicBezTo>
                <a:lnTo>
                  <a:pt x="0" y="1184"/>
                </a:lnTo>
                <a:lnTo>
                  <a:pt x="0" y="1"/>
                </a:lnTo>
                <a:lnTo>
                  <a:pt x="2305" y="0"/>
                </a:lnTo>
                <a:lnTo>
                  <a:pt x="2304" y="691"/>
                </a:lnTo>
                <a:close/>
              </a:path>
            </a:pathLst>
          </a:custGeom>
          <a:solidFill>
            <a:schemeClr val="accent2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gray">
          <a:xfrm>
            <a:off x="615950" y="2467000"/>
            <a:ext cx="3652838" cy="422275"/>
          </a:xfrm>
          <a:prstGeom prst="rect">
            <a:avLst/>
          </a:prstGeom>
          <a:gradFill rotWithShape="1">
            <a:gsLst>
              <a:gs pos="0">
                <a:schemeClr val="accent2">
                  <a:alpha val="80000"/>
                </a:schemeClr>
              </a:gs>
              <a:gs pos="50000">
                <a:schemeClr val="accent2">
                  <a:gamma/>
                  <a:shade val="89020"/>
                  <a:invGamma/>
                </a:schemeClr>
              </a:gs>
              <a:gs pos="100000">
                <a:schemeClr val="accent2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Freeform 5"/>
          <p:cNvSpPr>
            <a:spLocks/>
          </p:cNvSpPr>
          <p:nvPr/>
        </p:nvSpPr>
        <p:spPr bwMode="gray">
          <a:xfrm>
            <a:off x="4418013" y="2351112"/>
            <a:ext cx="3659187" cy="1879600"/>
          </a:xfrm>
          <a:custGeom>
            <a:avLst/>
            <a:gdLst/>
            <a:ahLst/>
            <a:cxnLst>
              <a:cxn ang="0">
                <a:pos x="1" y="691"/>
              </a:cxn>
              <a:cxn ang="0">
                <a:pos x="314" y="833"/>
              </a:cxn>
              <a:cxn ang="0">
                <a:pos x="481" y="1182"/>
              </a:cxn>
              <a:cxn ang="0">
                <a:pos x="2305" y="1184"/>
              </a:cxn>
              <a:cxn ang="0">
                <a:pos x="2305" y="1"/>
              </a:cxn>
              <a:cxn ang="0">
                <a:pos x="0" y="0"/>
              </a:cxn>
              <a:cxn ang="0">
                <a:pos x="1" y="691"/>
              </a:cxn>
            </a:cxnLst>
            <a:rect l="0" t="0" r="r" b="b"/>
            <a:pathLst>
              <a:path w="2305" h="1184">
                <a:moveTo>
                  <a:pt x="1" y="691"/>
                </a:moveTo>
                <a:cubicBezTo>
                  <a:pt x="122" y="700"/>
                  <a:pt x="249" y="766"/>
                  <a:pt x="314" y="833"/>
                </a:cubicBezTo>
                <a:cubicBezTo>
                  <a:pt x="379" y="900"/>
                  <a:pt x="463" y="1005"/>
                  <a:pt x="481" y="1182"/>
                </a:cubicBezTo>
                <a:lnTo>
                  <a:pt x="2305" y="1184"/>
                </a:lnTo>
                <a:lnTo>
                  <a:pt x="2305" y="1"/>
                </a:lnTo>
                <a:lnTo>
                  <a:pt x="0" y="0"/>
                </a:lnTo>
                <a:lnTo>
                  <a:pt x="1" y="691"/>
                </a:lnTo>
                <a:close/>
              </a:path>
            </a:pathLst>
          </a:custGeom>
          <a:solidFill>
            <a:schemeClr val="fol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 flipH="1">
            <a:off x="4410075" y="2470175"/>
            <a:ext cx="3663950" cy="422275"/>
          </a:xfrm>
          <a:prstGeom prst="rect">
            <a:avLst/>
          </a:prstGeom>
          <a:gradFill rotWithShape="1">
            <a:gsLst>
              <a:gs pos="0">
                <a:schemeClr val="folHlink">
                  <a:alpha val="80000"/>
                </a:schemeClr>
              </a:gs>
              <a:gs pos="50000">
                <a:schemeClr val="folHlink">
                  <a:gamma/>
                  <a:shade val="89020"/>
                  <a:invGamma/>
                </a:schemeClr>
              </a:gs>
              <a:gs pos="100000">
                <a:schemeClr val="folHlink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Freeform 7"/>
          <p:cNvSpPr>
            <a:spLocks/>
          </p:cNvSpPr>
          <p:nvPr/>
        </p:nvSpPr>
        <p:spPr bwMode="blackGray">
          <a:xfrm>
            <a:off x="612775" y="4357712"/>
            <a:ext cx="3659188" cy="1879600"/>
          </a:xfrm>
          <a:custGeom>
            <a:avLst/>
            <a:gdLst/>
            <a:ahLst/>
            <a:cxnLst>
              <a:cxn ang="0">
                <a:pos x="2304" y="493"/>
              </a:cxn>
              <a:cxn ang="0">
                <a:pos x="1991" y="351"/>
              </a:cxn>
              <a:cxn ang="0">
                <a:pos x="1813" y="1"/>
              </a:cxn>
              <a:cxn ang="0">
                <a:pos x="0" y="0"/>
              </a:cxn>
              <a:cxn ang="0">
                <a:pos x="0" y="1183"/>
              </a:cxn>
              <a:cxn ang="0">
                <a:pos x="2305" y="1184"/>
              </a:cxn>
              <a:cxn ang="0">
                <a:pos x="2304" y="493"/>
              </a:cxn>
            </a:cxnLst>
            <a:rect l="0" t="0" r="r" b="b"/>
            <a:pathLst>
              <a:path w="2305" h="1184">
                <a:moveTo>
                  <a:pt x="2304" y="493"/>
                </a:moveTo>
                <a:cubicBezTo>
                  <a:pt x="2183" y="484"/>
                  <a:pt x="2056" y="418"/>
                  <a:pt x="1991" y="351"/>
                </a:cubicBezTo>
                <a:cubicBezTo>
                  <a:pt x="1926" y="284"/>
                  <a:pt x="1831" y="178"/>
                  <a:pt x="1813" y="1"/>
                </a:cubicBezTo>
                <a:lnTo>
                  <a:pt x="0" y="0"/>
                </a:lnTo>
                <a:lnTo>
                  <a:pt x="0" y="1183"/>
                </a:lnTo>
                <a:lnTo>
                  <a:pt x="2305" y="1184"/>
                </a:lnTo>
                <a:lnTo>
                  <a:pt x="2304" y="493"/>
                </a:lnTo>
                <a:close/>
              </a:path>
            </a:pathLst>
          </a:custGeom>
          <a:solidFill>
            <a:schemeClr val="accent1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" name="Freeform 8"/>
          <p:cNvSpPr>
            <a:spLocks/>
          </p:cNvSpPr>
          <p:nvPr/>
        </p:nvSpPr>
        <p:spPr bwMode="gray">
          <a:xfrm>
            <a:off x="4414838" y="4348187"/>
            <a:ext cx="3659187" cy="1881188"/>
          </a:xfrm>
          <a:custGeom>
            <a:avLst/>
            <a:gdLst/>
            <a:ahLst/>
            <a:cxnLst>
              <a:cxn ang="0">
                <a:pos x="1" y="494"/>
              </a:cxn>
              <a:cxn ang="0">
                <a:pos x="314" y="352"/>
              </a:cxn>
              <a:cxn ang="0">
                <a:pos x="483" y="0"/>
              </a:cxn>
              <a:cxn ang="0">
                <a:pos x="2305" y="1"/>
              </a:cxn>
              <a:cxn ang="0">
                <a:pos x="2305" y="1184"/>
              </a:cxn>
              <a:cxn ang="0">
                <a:pos x="0" y="1185"/>
              </a:cxn>
              <a:cxn ang="0">
                <a:pos x="1" y="494"/>
              </a:cxn>
            </a:cxnLst>
            <a:rect l="0" t="0" r="r" b="b"/>
            <a:pathLst>
              <a:path w="2305" h="1185">
                <a:moveTo>
                  <a:pt x="1" y="494"/>
                </a:moveTo>
                <a:cubicBezTo>
                  <a:pt x="122" y="485"/>
                  <a:pt x="249" y="419"/>
                  <a:pt x="314" y="352"/>
                </a:cubicBezTo>
                <a:cubicBezTo>
                  <a:pt x="379" y="285"/>
                  <a:pt x="465" y="177"/>
                  <a:pt x="483" y="0"/>
                </a:cubicBezTo>
                <a:lnTo>
                  <a:pt x="2305" y="1"/>
                </a:lnTo>
                <a:lnTo>
                  <a:pt x="2305" y="1184"/>
                </a:lnTo>
                <a:lnTo>
                  <a:pt x="0" y="1185"/>
                </a:lnTo>
                <a:lnTo>
                  <a:pt x="1" y="494"/>
                </a:lnTo>
                <a:close/>
              </a:path>
            </a:pathLst>
          </a:custGeom>
          <a:solidFill>
            <a:schemeClr val="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9" name="Freeform 9"/>
          <p:cNvSpPr>
            <a:spLocks/>
          </p:cNvSpPr>
          <p:nvPr/>
        </p:nvSpPr>
        <p:spPr bwMode="gray">
          <a:xfrm>
            <a:off x="4876800" y="4487887"/>
            <a:ext cx="3186113" cy="461963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80000"/>
                </a:schemeClr>
              </a:gs>
              <a:gs pos="50000">
                <a:schemeClr val="hlink">
                  <a:gamma/>
                  <a:shade val="89020"/>
                  <a:invGamma/>
                </a:schemeClr>
              </a:gs>
              <a:gs pos="100000">
                <a:schemeClr val="hlink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Freeform 10"/>
          <p:cNvSpPr>
            <a:spLocks/>
          </p:cNvSpPr>
          <p:nvPr/>
        </p:nvSpPr>
        <p:spPr bwMode="gray">
          <a:xfrm flipH="1">
            <a:off x="612775" y="4464075"/>
            <a:ext cx="3165475" cy="461962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80000"/>
                </a:schemeClr>
              </a:gs>
              <a:gs pos="50000">
                <a:schemeClr val="accent1">
                  <a:gamma/>
                  <a:shade val="89020"/>
                  <a:invGamma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gray">
          <a:xfrm>
            <a:off x="762000" y="2470175"/>
            <a:ext cx="2257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gray">
          <a:xfrm>
            <a:off x="762000" y="4492650"/>
            <a:ext cx="2257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gray">
          <a:xfrm>
            <a:off x="5667375" y="2481287"/>
            <a:ext cx="2257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gray">
          <a:xfrm>
            <a:off x="5667375" y="4516462"/>
            <a:ext cx="2257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gray">
          <a:xfrm>
            <a:off x="744538" y="3094062"/>
            <a:ext cx="2954337" cy="10064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образовательной организации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gray">
          <a:xfrm>
            <a:off x="4967288" y="3094062"/>
            <a:ext cx="2989262" cy="9725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lnSpc>
                <a:spcPct val="11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образовательной организации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>
              <a:lnSpc>
                <a:spcPct val="11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gray">
          <a:xfrm>
            <a:off x="685800" y="5273700"/>
            <a:ext cx="3352800" cy="271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учащихся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gray">
          <a:xfrm>
            <a:off x="4583113" y="5273700"/>
            <a:ext cx="33528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и традиции воспитания</a:t>
            </a:r>
          </a:p>
        </p:txBody>
      </p:sp>
      <p:grpSp>
        <p:nvGrpSpPr>
          <p:cNvPr id="19" name="Group 35"/>
          <p:cNvGrpSpPr>
            <a:grpSpLocks/>
          </p:cNvGrpSpPr>
          <p:nvPr/>
        </p:nvGrpSpPr>
        <p:grpSpPr bwMode="auto">
          <a:xfrm>
            <a:off x="3502025" y="3448075"/>
            <a:ext cx="1682750" cy="1682750"/>
            <a:chOff x="2350" y="2010"/>
            <a:chExt cx="1060" cy="1060"/>
          </a:xfrm>
        </p:grpSpPr>
        <p:sp>
          <p:nvSpPr>
            <p:cNvPr id="20" name="Oval 29"/>
            <p:cNvSpPr>
              <a:spLocks noChangeArrowheads="1"/>
            </p:cNvSpPr>
            <p:nvPr/>
          </p:nvSpPr>
          <p:spPr bwMode="gray">
            <a:xfrm>
              <a:off x="2350" y="2010"/>
              <a:ext cx="1060" cy="106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54118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1" name="Group 30"/>
            <p:cNvGrpSpPr>
              <a:grpSpLocks/>
            </p:cNvGrpSpPr>
            <p:nvPr/>
          </p:nvGrpSpPr>
          <p:grpSpPr bwMode="auto">
            <a:xfrm rot="-2288454">
              <a:off x="2439" y="2081"/>
              <a:ext cx="887" cy="907"/>
              <a:chOff x="887" y="2040"/>
              <a:chExt cx="433" cy="422"/>
            </a:xfrm>
          </p:grpSpPr>
          <p:pic>
            <p:nvPicPr>
              <p:cNvPr id="23" name="Picture 3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</p:spPr>
          </p:pic>
          <p:sp>
            <p:nvSpPr>
              <p:cNvPr id="24" name="Oval 32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solidFill>
                <a:srgbClr val="FF6600">
                  <a:alpha val="7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5" name="Picture 33" descr="Picture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</p:spPr>
          </p:pic>
        </p:grpSp>
        <p:pic>
          <p:nvPicPr>
            <p:cNvPr id="22" name="Picture 34"/>
            <p:cNvPicPr>
              <a:picLocks noChangeAspect="1" noChangeArrowheads="1"/>
            </p:cNvPicPr>
            <p:nvPr/>
          </p:nvPicPr>
          <p:blipFill>
            <a:blip r:embed="rId4" cstate="print"/>
            <a:srcRect l="12015" t="9302" r="12404" b="12598"/>
            <a:stretch>
              <a:fillRect/>
            </a:stretch>
          </p:blipFill>
          <p:spPr bwMode="gray">
            <a:xfrm>
              <a:off x="2428" y="2053"/>
              <a:ext cx="915" cy="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6" name="Text Box 37"/>
          <p:cNvSpPr txBox="1">
            <a:spLocks noChangeArrowheads="1"/>
          </p:cNvSpPr>
          <p:nvPr/>
        </p:nvSpPr>
        <p:spPr bwMode="black">
          <a:xfrm>
            <a:off x="3744913" y="3989412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solidFill>
                  <a:srgbClr val="FFFFFF"/>
                </a:solidFill>
                <a:latin typeface="Calibri" pitchFamily="34" charset="0"/>
              </a:rPr>
              <a:t>1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64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ВОСПИТАНИЯ</a:t>
            </a:r>
          </a:p>
        </p:txBody>
      </p:sp>
      <p:sp>
        <p:nvSpPr>
          <p:cNvPr id="3" name="Freeform 3"/>
          <p:cNvSpPr>
            <a:spLocks/>
          </p:cNvSpPr>
          <p:nvPr/>
        </p:nvSpPr>
        <p:spPr bwMode="gray">
          <a:xfrm>
            <a:off x="615950" y="2347937"/>
            <a:ext cx="3659188" cy="1879600"/>
          </a:xfrm>
          <a:custGeom>
            <a:avLst/>
            <a:gdLst/>
            <a:ahLst/>
            <a:cxnLst>
              <a:cxn ang="0">
                <a:pos x="2304" y="691"/>
              </a:cxn>
              <a:cxn ang="0">
                <a:pos x="1991" y="833"/>
              </a:cxn>
              <a:cxn ang="0">
                <a:pos x="1817" y="1184"/>
              </a:cxn>
              <a:cxn ang="0">
                <a:pos x="0" y="1184"/>
              </a:cxn>
              <a:cxn ang="0">
                <a:pos x="0" y="1"/>
              </a:cxn>
              <a:cxn ang="0">
                <a:pos x="2305" y="0"/>
              </a:cxn>
              <a:cxn ang="0">
                <a:pos x="2304" y="691"/>
              </a:cxn>
            </a:cxnLst>
            <a:rect l="0" t="0" r="r" b="b"/>
            <a:pathLst>
              <a:path w="2305" h="1184">
                <a:moveTo>
                  <a:pt x="2304" y="691"/>
                </a:moveTo>
                <a:cubicBezTo>
                  <a:pt x="2183" y="700"/>
                  <a:pt x="2056" y="766"/>
                  <a:pt x="1991" y="833"/>
                </a:cubicBezTo>
                <a:cubicBezTo>
                  <a:pt x="1926" y="900"/>
                  <a:pt x="1835" y="1007"/>
                  <a:pt x="1817" y="1184"/>
                </a:cubicBezTo>
                <a:lnTo>
                  <a:pt x="0" y="1184"/>
                </a:lnTo>
                <a:lnTo>
                  <a:pt x="0" y="1"/>
                </a:lnTo>
                <a:lnTo>
                  <a:pt x="2305" y="0"/>
                </a:lnTo>
                <a:lnTo>
                  <a:pt x="2304" y="691"/>
                </a:lnTo>
                <a:close/>
              </a:path>
            </a:pathLst>
          </a:custGeom>
          <a:solidFill>
            <a:schemeClr val="accent2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gray">
          <a:xfrm>
            <a:off x="615950" y="2467000"/>
            <a:ext cx="3652838" cy="422275"/>
          </a:xfrm>
          <a:prstGeom prst="rect">
            <a:avLst/>
          </a:prstGeom>
          <a:gradFill rotWithShape="1">
            <a:gsLst>
              <a:gs pos="0">
                <a:schemeClr val="accent2">
                  <a:alpha val="80000"/>
                </a:schemeClr>
              </a:gs>
              <a:gs pos="50000">
                <a:schemeClr val="accent2">
                  <a:gamma/>
                  <a:shade val="89020"/>
                  <a:invGamma/>
                </a:schemeClr>
              </a:gs>
              <a:gs pos="100000">
                <a:schemeClr val="accent2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Freeform 5"/>
          <p:cNvSpPr>
            <a:spLocks/>
          </p:cNvSpPr>
          <p:nvPr/>
        </p:nvSpPr>
        <p:spPr bwMode="gray">
          <a:xfrm>
            <a:off x="4418013" y="2351112"/>
            <a:ext cx="3659187" cy="1879600"/>
          </a:xfrm>
          <a:custGeom>
            <a:avLst/>
            <a:gdLst/>
            <a:ahLst/>
            <a:cxnLst>
              <a:cxn ang="0">
                <a:pos x="1" y="691"/>
              </a:cxn>
              <a:cxn ang="0">
                <a:pos x="314" y="833"/>
              </a:cxn>
              <a:cxn ang="0">
                <a:pos x="481" y="1182"/>
              </a:cxn>
              <a:cxn ang="0">
                <a:pos x="2305" y="1184"/>
              </a:cxn>
              <a:cxn ang="0">
                <a:pos x="2305" y="1"/>
              </a:cxn>
              <a:cxn ang="0">
                <a:pos x="0" y="0"/>
              </a:cxn>
              <a:cxn ang="0">
                <a:pos x="1" y="691"/>
              </a:cxn>
            </a:cxnLst>
            <a:rect l="0" t="0" r="r" b="b"/>
            <a:pathLst>
              <a:path w="2305" h="1184">
                <a:moveTo>
                  <a:pt x="1" y="691"/>
                </a:moveTo>
                <a:cubicBezTo>
                  <a:pt x="122" y="700"/>
                  <a:pt x="249" y="766"/>
                  <a:pt x="314" y="833"/>
                </a:cubicBezTo>
                <a:cubicBezTo>
                  <a:pt x="379" y="900"/>
                  <a:pt x="463" y="1005"/>
                  <a:pt x="481" y="1182"/>
                </a:cubicBezTo>
                <a:lnTo>
                  <a:pt x="2305" y="1184"/>
                </a:lnTo>
                <a:lnTo>
                  <a:pt x="2305" y="1"/>
                </a:lnTo>
                <a:lnTo>
                  <a:pt x="0" y="0"/>
                </a:lnTo>
                <a:lnTo>
                  <a:pt x="1" y="691"/>
                </a:lnTo>
                <a:close/>
              </a:path>
            </a:pathLst>
          </a:custGeom>
          <a:solidFill>
            <a:schemeClr val="fol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 flipH="1">
            <a:off x="4499992" y="2457474"/>
            <a:ext cx="3663950" cy="422275"/>
          </a:xfrm>
          <a:prstGeom prst="rect">
            <a:avLst/>
          </a:prstGeom>
          <a:gradFill rotWithShape="1">
            <a:gsLst>
              <a:gs pos="0">
                <a:schemeClr val="folHlink">
                  <a:alpha val="80000"/>
                </a:schemeClr>
              </a:gs>
              <a:gs pos="50000">
                <a:schemeClr val="folHlink">
                  <a:gamma/>
                  <a:shade val="89020"/>
                  <a:invGamma/>
                </a:schemeClr>
              </a:gs>
              <a:gs pos="100000">
                <a:schemeClr val="folHlink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Базовые национальные ценности </a:t>
            </a:r>
          </a:p>
          <a:p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российского общества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blackGray">
          <a:xfrm>
            <a:off x="612775" y="4357712"/>
            <a:ext cx="3659188" cy="1879600"/>
          </a:xfrm>
          <a:custGeom>
            <a:avLst/>
            <a:gdLst/>
            <a:ahLst/>
            <a:cxnLst>
              <a:cxn ang="0">
                <a:pos x="2304" y="493"/>
              </a:cxn>
              <a:cxn ang="0">
                <a:pos x="1991" y="351"/>
              </a:cxn>
              <a:cxn ang="0">
                <a:pos x="1813" y="1"/>
              </a:cxn>
              <a:cxn ang="0">
                <a:pos x="0" y="0"/>
              </a:cxn>
              <a:cxn ang="0">
                <a:pos x="0" y="1183"/>
              </a:cxn>
              <a:cxn ang="0">
                <a:pos x="2305" y="1184"/>
              </a:cxn>
              <a:cxn ang="0">
                <a:pos x="2304" y="493"/>
              </a:cxn>
            </a:cxnLst>
            <a:rect l="0" t="0" r="r" b="b"/>
            <a:pathLst>
              <a:path w="2305" h="1184">
                <a:moveTo>
                  <a:pt x="2304" y="493"/>
                </a:moveTo>
                <a:cubicBezTo>
                  <a:pt x="2183" y="484"/>
                  <a:pt x="2056" y="418"/>
                  <a:pt x="1991" y="351"/>
                </a:cubicBezTo>
                <a:cubicBezTo>
                  <a:pt x="1926" y="284"/>
                  <a:pt x="1831" y="178"/>
                  <a:pt x="1813" y="1"/>
                </a:cubicBezTo>
                <a:lnTo>
                  <a:pt x="0" y="0"/>
                </a:lnTo>
                <a:lnTo>
                  <a:pt x="0" y="1183"/>
                </a:lnTo>
                <a:lnTo>
                  <a:pt x="2305" y="1184"/>
                </a:lnTo>
                <a:lnTo>
                  <a:pt x="2304" y="493"/>
                </a:lnTo>
                <a:close/>
              </a:path>
            </a:pathLst>
          </a:custGeom>
          <a:solidFill>
            <a:schemeClr val="accent1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" name="Freeform 8"/>
          <p:cNvSpPr>
            <a:spLocks/>
          </p:cNvSpPr>
          <p:nvPr/>
        </p:nvSpPr>
        <p:spPr bwMode="gray">
          <a:xfrm>
            <a:off x="4414838" y="4348187"/>
            <a:ext cx="3659187" cy="1881188"/>
          </a:xfrm>
          <a:custGeom>
            <a:avLst/>
            <a:gdLst/>
            <a:ahLst/>
            <a:cxnLst>
              <a:cxn ang="0">
                <a:pos x="1" y="494"/>
              </a:cxn>
              <a:cxn ang="0">
                <a:pos x="314" y="352"/>
              </a:cxn>
              <a:cxn ang="0">
                <a:pos x="483" y="0"/>
              </a:cxn>
              <a:cxn ang="0">
                <a:pos x="2305" y="1"/>
              </a:cxn>
              <a:cxn ang="0">
                <a:pos x="2305" y="1184"/>
              </a:cxn>
              <a:cxn ang="0">
                <a:pos x="0" y="1185"/>
              </a:cxn>
              <a:cxn ang="0">
                <a:pos x="1" y="494"/>
              </a:cxn>
            </a:cxnLst>
            <a:rect l="0" t="0" r="r" b="b"/>
            <a:pathLst>
              <a:path w="2305" h="1185">
                <a:moveTo>
                  <a:pt x="1" y="494"/>
                </a:moveTo>
                <a:cubicBezTo>
                  <a:pt x="122" y="485"/>
                  <a:pt x="249" y="419"/>
                  <a:pt x="314" y="352"/>
                </a:cubicBezTo>
                <a:cubicBezTo>
                  <a:pt x="379" y="285"/>
                  <a:pt x="465" y="177"/>
                  <a:pt x="483" y="0"/>
                </a:cubicBezTo>
                <a:lnTo>
                  <a:pt x="2305" y="1"/>
                </a:lnTo>
                <a:lnTo>
                  <a:pt x="2305" y="1184"/>
                </a:lnTo>
                <a:lnTo>
                  <a:pt x="0" y="1185"/>
                </a:lnTo>
                <a:lnTo>
                  <a:pt x="1" y="494"/>
                </a:lnTo>
                <a:close/>
              </a:path>
            </a:pathLst>
          </a:custGeom>
          <a:solidFill>
            <a:schemeClr val="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9" name="Freeform 9"/>
          <p:cNvSpPr>
            <a:spLocks/>
          </p:cNvSpPr>
          <p:nvPr/>
        </p:nvSpPr>
        <p:spPr bwMode="gray">
          <a:xfrm>
            <a:off x="4876800" y="4487887"/>
            <a:ext cx="3186113" cy="461963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80000"/>
                </a:schemeClr>
              </a:gs>
              <a:gs pos="50000">
                <a:schemeClr val="hlink">
                  <a:gamma/>
                  <a:shade val="89020"/>
                  <a:invGamma/>
                </a:schemeClr>
              </a:gs>
              <a:gs pos="100000">
                <a:schemeClr val="hlink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Freeform 10"/>
          <p:cNvSpPr>
            <a:spLocks/>
          </p:cNvSpPr>
          <p:nvPr/>
        </p:nvSpPr>
        <p:spPr bwMode="gray">
          <a:xfrm flipH="1">
            <a:off x="612775" y="4464075"/>
            <a:ext cx="3165475" cy="461962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80000"/>
                </a:schemeClr>
              </a:gs>
              <a:gs pos="50000">
                <a:schemeClr val="accent1">
                  <a:gamma/>
                  <a:shade val="89020"/>
                  <a:invGamma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gray">
          <a:xfrm>
            <a:off x="762000" y="2470175"/>
            <a:ext cx="2257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en-US" sz="20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gray">
          <a:xfrm>
            <a:off x="762000" y="4492650"/>
            <a:ext cx="22574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alt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Современный национальный воспитательный идеал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gray">
          <a:xfrm>
            <a:off x="5667375" y="2481287"/>
            <a:ext cx="2257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r"/>
            <a:r>
              <a:rPr lang="ru-RU" sz="2000" dirty="0">
                <a:solidFill>
                  <a:srgbClr val="FFFFFF"/>
                </a:solidFill>
              </a:rPr>
              <a:t> 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gray">
          <a:xfrm>
            <a:off x="5667375" y="4516462"/>
            <a:ext cx="22574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r"/>
            <a:r>
              <a:rPr lang="ru-RU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en-US" sz="20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gray">
          <a:xfrm>
            <a:off x="671513" y="2900133"/>
            <a:ext cx="2954337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 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gray">
          <a:xfrm>
            <a:off x="4788024" y="2916173"/>
            <a:ext cx="3528392" cy="14927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atinLnBrk="1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патриотизм, гражданственность, социальная</a:t>
            </a:r>
          </a:p>
          <a:p>
            <a:pPr latinLnBrk="1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солидарность, семья, наука, труд и </a:t>
            </a:r>
          </a:p>
          <a:p>
            <a:pPr latinLnBrk="1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творчество, искусство и литература, природа, </a:t>
            </a:r>
          </a:p>
          <a:p>
            <a:pPr latinLnBrk="1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традиционные российские религии,</a:t>
            </a:r>
          </a:p>
          <a:p>
            <a:pPr latinLnBrk="1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человечество</a:t>
            </a:r>
          </a:p>
          <a:p>
            <a:pPr latinLnBrk="1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latinLnBrk="1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gray">
          <a:xfrm>
            <a:off x="712803" y="5121379"/>
            <a:ext cx="3352800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Высоконравственный, творческий,  компетентный гражданин России, принимающий судьбу Отечества как свою личную, осознающий ответственность за настоящее и будущее своей страны, укорененный в духовных и культурных традициях многонационального народа России</a:t>
            </a: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gray">
          <a:xfrm>
            <a:off x="4663792" y="4989272"/>
            <a:ext cx="3580616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latinLnBrk="1">
              <a:buAutoNum type="arabicPeriod"/>
            </a:pPr>
            <a:r>
              <a:rPr lang="en-US" sz="1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 социально значимых знаний</a:t>
            </a:r>
          </a:p>
          <a:p>
            <a:pPr marL="342900" indent="-342900" latinLnBrk="1">
              <a:buAutoNum type="arabicPeriod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социально значимых отношений</a:t>
            </a:r>
          </a:p>
          <a:p>
            <a:pPr marL="342900" indent="-342900" latinLnBrk="1">
              <a:buAutoNum type="arabicPeriod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приобретении ими опыта осуществления </a:t>
            </a:r>
          </a:p>
          <a:p>
            <a:pPr latinLnBrk="1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социально значимых дел</a:t>
            </a:r>
          </a:p>
        </p:txBody>
      </p:sp>
      <p:grpSp>
        <p:nvGrpSpPr>
          <p:cNvPr id="19" name="Group 35"/>
          <p:cNvGrpSpPr>
            <a:grpSpLocks/>
          </p:cNvGrpSpPr>
          <p:nvPr/>
        </p:nvGrpSpPr>
        <p:grpSpPr bwMode="auto">
          <a:xfrm>
            <a:off x="3502025" y="3448075"/>
            <a:ext cx="1682750" cy="1682750"/>
            <a:chOff x="2350" y="2010"/>
            <a:chExt cx="1060" cy="1060"/>
          </a:xfrm>
        </p:grpSpPr>
        <p:sp>
          <p:nvSpPr>
            <p:cNvPr id="20" name="Oval 29"/>
            <p:cNvSpPr>
              <a:spLocks noChangeArrowheads="1"/>
            </p:cNvSpPr>
            <p:nvPr/>
          </p:nvSpPr>
          <p:spPr bwMode="gray">
            <a:xfrm>
              <a:off x="2350" y="2010"/>
              <a:ext cx="1060" cy="106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54118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1" name="Group 30"/>
            <p:cNvGrpSpPr>
              <a:grpSpLocks/>
            </p:cNvGrpSpPr>
            <p:nvPr/>
          </p:nvGrpSpPr>
          <p:grpSpPr bwMode="auto">
            <a:xfrm rot="-2288454">
              <a:off x="2439" y="2081"/>
              <a:ext cx="887" cy="907"/>
              <a:chOff x="887" y="2040"/>
              <a:chExt cx="433" cy="422"/>
            </a:xfrm>
          </p:grpSpPr>
          <p:pic>
            <p:nvPicPr>
              <p:cNvPr id="23" name="Picture 3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</p:spPr>
          </p:pic>
          <p:sp>
            <p:nvSpPr>
              <p:cNvPr id="24" name="Oval 32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solidFill>
                <a:srgbClr val="FF6600">
                  <a:alpha val="7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5" name="Picture 33" descr="Picture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</p:spPr>
          </p:pic>
        </p:grpSp>
        <p:pic>
          <p:nvPicPr>
            <p:cNvPr id="22" name="Picture 34"/>
            <p:cNvPicPr>
              <a:picLocks noChangeAspect="1" noChangeArrowheads="1"/>
            </p:cNvPicPr>
            <p:nvPr/>
          </p:nvPicPr>
          <p:blipFill>
            <a:blip r:embed="rId4" cstate="print"/>
            <a:srcRect l="12015" t="9302" r="12404" b="12598"/>
            <a:stretch>
              <a:fillRect/>
            </a:stretch>
          </p:blipFill>
          <p:spPr bwMode="gray">
            <a:xfrm>
              <a:off x="2428" y="2053"/>
              <a:ext cx="915" cy="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6" name="Text Box 37"/>
          <p:cNvSpPr txBox="1">
            <a:spLocks noChangeArrowheads="1"/>
          </p:cNvSpPr>
          <p:nvPr/>
        </p:nvSpPr>
        <p:spPr bwMode="black">
          <a:xfrm>
            <a:off x="3744913" y="3989412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solidFill>
                  <a:srgbClr val="FFFFFF"/>
                </a:solidFill>
                <a:latin typeface="Calibri" pitchFamily="34" charset="0"/>
              </a:rPr>
              <a:t>2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30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ВИДЫ, ФОРМЫ И СОДЕРЖАНИЕ ДЕЯТЕЛЬНОСТИ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Freeform 3"/>
          <p:cNvSpPr>
            <a:spLocks/>
          </p:cNvSpPr>
          <p:nvPr/>
        </p:nvSpPr>
        <p:spPr bwMode="gray">
          <a:xfrm>
            <a:off x="615950" y="2347937"/>
            <a:ext cx="3659188" cy="1879600"/>
          </a:xfrm>
          <a:custGeom>
            <a:avLst/>
            <a:gdLst/>
            <a:ahLst/>
            <a:cxnLst>
              <a:cxn ang="0">
                <a:pos x="2304" y="691"/>
              </a:cxn>
              <a:cxn ang="0">
                <a:pos x="1991" y="833"/>
              </a:cxn>
              <a:cxn ang="0">
                <a:pos x="1817" y="1184"/>
              </a:cxn>
              <a:cxn ang="0">
                <a:pos x="0" y="1184"/>
              </a:cxn>
              <a:cxn ang="0">
                <a:pos x="0" y="1"/>
              </a:cxn>
              <a:cxn ang="0">
                <a:pos x="2305" y="0"/>
              </a:cxn>
              <a:cxn ang="0">
                <a:pos x="2304" y="691"/>
              </a:cxn>
            </a:cxnLst>
            <a:rect l="0" t="0" r="r" b="b"/>
            <a:pathLst>
              <a:path w="2305" h="1184">
                <a:moveTo>
                  <a:pt x="2304" y="691"/>
                </a:moveTo>
                <a:cubicBezTo>
                  <a:pt x="2183" y="700"/>
                  <a:pt x="2056" y="766"/>
                  <a:pt x="1991" y="833"/>
                </a:cubicBezTo>
                <a:cubicBezTo>
                  <a:pt x="1926" y="900"/>
                  <a:pt x="1835" y="1007"/>
                  <a:pt x="1817" y="1184"/>
                </a:cubicBezTo>
                <a:lnTo>
                  <a:pt x="0" y="1184"/>
                </a:lnTo>
                <a:lnTo>
                  <a:pt x="0" y="1"/>
                </a:lnTo>
                <a:lnTo>
                  <a:pt x="2305" y="0"/>
                </a:lnTo>
                <a:lnTo>
                  <a:pt x="2304" y="691"/>
                </a:lnTo>
                <a:close/>
              </a:path>
            </a:pathLst>
          </a:custGeom>
          <a:solidFill>
            <a:schemeClr val="accent2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gray">
          <a:xfrm>
            <a:off x="615950" y="2467000"/>
            <a:ext cx="3652838" cy="422275"/>
          </a:xfrm>
          <a:prstGeom prst="rect">
            <a:avLst/>
          </a:prstGeom>
          <a:gradFill rotWithShape="1">
            <a:gsLst>
              <a:gs pos="0">
                <a:schemeClr val="accent2">
                  <a:alpha val="80000"/>
                </a:schemeClr>
              </a:gs>
              <a:gs pos="50000">
                <a:schemeClr val="accent2">
                  <a:gamma/>
                  <a:shade val="89020"/>
                  <a:invGamma/>
                </a:schemeClr>
              </a:gs>
              <a:gs pos="100000">
                <a:schemeClr val="accent2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Freeform 5"/>
          <p:cNvSpPr>
            <a:spLocks/>
          </p:cNvSpPr>
          <p:nvPr/>
        </p:nvSpPr>
        <p:spPr bwMode="gray">
          <a:xfrm>
            <a:off x="4418013" y="2351112"/>
            <a:ext cx="3659187" cy="1879600"/>
          </a:xfrm>
          <a:custGeom>
            <a:avLst/>
            <a:gdLst/>
            <a:ahLst/>
            <a:cxnLst>
              <a:cxn ang="0">
                <a:pos x="1" y="691"/>
              </a:cxn>
              <a:cxn ang="0">
                <a:pos x="314" y="833"/>
              </a:cxn>
              <a:cxn ang="0">
                <a:pos x="481" y="1182"/>
              </a:cxn>
              <a:cxn ang="0">
                <a:pos x="2305" y="1184"/>
              </a:cxn>
              <a:cxn ang="0">
                <a:pos x="2305" y="1"/>
              </a:cxn>
              <a:cxn ang="0">
                <a:pos x="0" y="0"/>
              </a:cxn>
              <a:cxn ang="0">
                <a:pos x="1" y="691"/>
              </a:cxn>
            </a:cxnLst>
            <a:rect l="0" t="0" r="r" b="b"/>
            <a:pathLst>
              <a:path w="2305" h="1184">
                <a:moveTo>
                  <a:pt x="1" y="691"/>
                </a:moveTo>
                <a:cubicBezTo>
                  <a:pt x="122" y="700"/>
                  <a:pt x="249" y="766"/>
                  <a:pt x="314" y="833"/>
                </a:cubicBezTo>
                <a:cubicBezTo>
                  <a:pt x="379" y="900"/>
                  <a:pt x="463" y="1005"/>
                  <a:pt x="481" y="1182"/>
                </a:cubicBezTo>
                <a:lnTo>
                  <a:pt x="2305" y="1184"/>
                </a:lnTo>
                <a:lnTo>
                  <a:pt x="2305" y="1"/>
                </a:lnTo>
                <a:lnTo>
                  <a:pt x="0" y="0"/>
                </a:lnTo>
                <a:lnTo>
                  <a:pt x="1" y="691"/>
                </a:lnTo>
                <a:close/>
              </a:path>
            </a:pathLst>
          </a:custGeom>
          <a:solidFill>
            <a:schemeClr val="fol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 flipH="1">
            <a:off x="4410075" y="2470175"/>
            <a:ext cx="3663950" cy="422275"/>
          </a:xfrm>
          <a:prstGeom prst="rect">
            <a:avLst/>
          </a:prstGeom>
          <a:gradFill rotWithShape="1">
            <a:gsLst>
              <a:gs pos="0">
                <a:schemeClr val="folHlink">
                  <a:alpha val="80000"/>
                </a:schemeClr>
              </a:gs>
              <a:gs pos="50000">
                <a:schemeClr val="folHlink">
                  <a:gamma/>
                  <a:shade val="89020"/>
                  <a:invGamma/>
                </a:schemeClr>
              </a:gs>
              <a:gs pos="100000">
                <a:schemeClr val="folHlink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Freeform 7"/>
          <p:cNvSpPr>
            <a:spLocks/>
          </p:cNvSpPr>
          <p:nvPr/>
        </p:nvSpPr>
        <p:spPr bwMode="blackGray">
          <a:xfrm>
            <a:off x="615950" y="4375831"/>
            <a:ext cx="3659188" cy="1879600"/>
          </a:xfrm>
          <a:custGeom>
            <a:avLst/>
            <a:gdLst/>
            <a:ahLst/>
            <a:cxnLst>
              <a:cxn ang="0">
                <a:pos x="2304" y="493"/>
              </a:cxn>
              <a:cxn ang="0">
                <a:pos x="1991" y="351"/>
              </a:cxn>
              <a:cxn ang="0">
                <a:pos x="1813" y="1"/>
              </a:cxn>
              <a:cxn ang="0">
                <a:pos x="0" y="0"/>
              </a:cxn>
              <a:cxn ang="0">
                <a:pos x="0" y="1183"/>
              </a:cxn>
              <a:cxn ang="0">
                <a:pos x="2305" y="1184"/>
              </a:cxn>
              <a:cxn ang="0">
                <a:pos x="2304" y="493"/>
              </a:cxn>
            </a:cxnLst>
            <a:rect l="0" t="0" r="r" b="b"/>
            <a:pathLst>
              <a:path w="2305" h="1184">
                <a:moveTo>
                  <a:pt x="2304" y="493"/>
                </a:moveTo>
                <a:cubicBezTo>
                  <a:pt x="2183" y="484"/>
                  <a:pt x="2056" y="418"/>
                  <a:pt x="1991" y="351"/>
                </a:cubicBezTo>
                <a:cubicBezTo>
                  <a:pt x="1926" y="284"/>
                  <a:pt x="1831" y="178"/>
                  <a:pt x="1813" y="1"/>
                </a:cubicBezTo>
                <a:lnTo>
                  <a:pt x="0" y="0"/>
                </a:lnTo>
                <a:lnTo>
                  <a:pt x="0" y="1183"/>
                </a:lnTo>
                <a:lnTo>
                  <a:pt x="2305" y="1184"/>
                </a:lnTo>
                <a:lnTo>
                  <a:pt x="2304" y="493"/>
                </a:lnTo>
                <a:close/>
              </a:path>
            </a:pathLst>
          </a:custGeom>
          <a:solidFill>
            <a:schemeClr val="accent1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" name="Freeform 8"/>
          <p:cNvSpPr>
            <a:spLocks/>
          </p:cNvSpPr>
          <p:nvPr/>
        </p:nvSpPr>
        <p:spPr bwMode="gray">
          <a:xfrm>
            <a:off x="4414838" y="4348187"/>
            <a:ext cx="3659187" cy="1881188"/>
          </a:xfrm>
          <a:custGeom>
            <a:avLst/>
            <a:gdLst/>
            <a:ahLst/>
            <a:cxnLst>
              <a:cxn ang="0">
                <a:pos x="1" y="494"/>
              </a:cxn>
              <a:cxn ang="0">
                <a:pos x="314" y="352"/>
              </a:cxn>
              <a:cxn ang="0">
                <a:pos x="483" y="0"/>
              </a:cxn>
              <a:cxn ang="0">
                <a:pos x="2305" y="1"/>
              </a:cxn>
              <a:cxn ang="0">
                <a:pos x="2305" y="1184"/>
              </a:cxn>
              <a:cxn ang="0">
                <a:pos x="0" y="1185"/>
              </a:cxn>
              <a:cxn ang="0">
                <a:pos x="1" y="494"/>
              </a:cxn>
            </a:cxnLst>
            <a:rect l="0" t="0" r="r" b="b"/>
            <a:pathLst>
              <a:path w="2305" h="1185">
                <a:moveTo>
                  <a:pt x="1" y="494"/>
                </a:moveTo>
                <a:cubicBezTo>
                  <a:pt x="122" y="485"/>
                  <a:pt x="249" y="419"/>
                  <a:pt x="314" y="352"/>
                </a:cubicBezTo>
                <a:cubicBezTo>
                  <a:pt x="379" y="285"/>
                  <a:pt x="465" y="177"/>
                  <a:pt x="483" y="0"/>
                </a:cubicBezTo>
                <a:lnTo>
                  <a:pt x="2305" y="1"/>
                </a:lnTo>
                <a:lnTo>
                  <a:pt x="2305" y="1184"/>
                </a:lnTo>
                <a:lnTo>
                  <a:pt x="0" y="1185"/>
                </a:lnTo>
                <a:lnTo>
                  <a:pt x="1" y="494"/>
                </a:lnTo>
                <a:close/>
              </a:path>
            </a:pathLst>
          </a:custGeom>
          <a:solidFill>
            <a:schemeClr val="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9" name="Freeform 9"/>
          <p:cNvSpPr>
            <a:spLocks/>
          </p:cNvSpPr>
          <p:nvPr/>
        </p:nvSpPr>
        <p:spPr bwMode="gray">
          <a:xfrm>
            <a:off x="4663792" y="4440839"/>
            <a:ext cx="3186113" cy="461963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80000"/>
                </a:schemeClr>
              </a:gs>
              <a:gs pos="50000">
                <a:schemeClr val="hlink">
                  <a:gamma/>
                  <a:shade val="89020"/>
                  <a:invGamma/>
                </a:schemeClr>
              </a:gs>
              <a:gs pos="100000">
                <a:schemeClr val="hlink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Freeform 10"/>
          <p:cNvSpPr>
            <a:spLocks/>
          </p:cNvSpPr>
          <p:nvPr/>
        </p:nvSpPr>
        <p:spPr bwMode="gray">
          <a:xfrm flipH="1">
            <a:off x="612775" y="4464075"/>
            <a:ext cx="3165475" cy="461962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80000"/>
                </a:schemeClr>
              </a:gs>
              <a:gs pos="50000">
                <a:schemeClr val="accent1">
                  <a:gamma/>
                  <a:shade val="89020"/>
                  <a:invGamma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gray">
          <a:xfrm>
            <a:off x="762000" y="2470175"/>
            <a:ext cx="344996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Инвариантные модули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gray">
          <a:xfrm>
            <a:off x="762000" y="4492650"/>
            <a:ext cx="270541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Вариативные модули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gray">
          <a:xfrm>
            <a:off x="4583113" y="2481287"/>
            <a:ext cx="334168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Инвариантные модули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gray">
          <a:xfrm>
            <a:off x="5190697" y="4440839"/>
            <a:ext cx="265921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Вариативные модули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gray">
          <a:xfrm>
            <a:off x="771826" y="2901551"/>
            <a:ext cx="295433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latinLnBrk="1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«Классное руководство и наставничество»</a:t>
            </a:r>
          </a:p>
          <a:p>
            <a:pPr lvl="0" latinLnBrk="1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«Школьный урок»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latinLnBrk="1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общешкольные дела» </a:t>
            </a:r>
          </a:p>
          <a:p>
            <a:pPr lvl="0" latinLnBrk="1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«Курсы внеурочной деятельности»</a:t>
            </a:r>
          </a:p>
          <a:p>
            <a:pPr lvl="0" latinLnBrk="1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«Дополнительное образование»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«Работа с родителями»</a:t>
            </a:r>
            <a:endParaRPr lang="en-US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gray">
          <a:xfrm>
            <a:off x="4967288" y="3094062"/>
            <a:ext cx="2989262" cy="7940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r" latinLnBrk="1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«Самоуправление»</a:t>
            </a:r>
          </a:p>
          <a:p>
            <a:pPr lvl="0" algn="r" latinLnBrk="1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«Профориентация»</a:t>
            </a:r>
          </a:p>
          <a:p>
            <a:pPr algn="r" eaLnBrk="0" hangingPunct="0">
              <a:lnSpc>
                <a:spcPct val="11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gray">
          <a:xfrm>
            <a:off x="712803" y="4938677"/>
            <a:ext cx="33528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latinLnBrk="1"/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latinLnBrk="1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«Детские общественные объединения»</a:t>
            </a:r>
          </a:p>
          <a:p>
            <a:pPr lvl="0" latinLnBrk="1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«Школьные и социальные медиа»</a:t>
            </a:r>
          </a:p>
          <a:p>
            <a:pPr lvl="0" latinLnBrk="1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latinLnBrk="1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«Экскурсии, экспедиции, походы»</a:t>
            </a:r>
          </a:p>
          <a:p>
            <a:pPr lvl="0" latinLnBrk="1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предметно-эстетической среды»</a:t>
            </a: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gray">
          <a:xfrm>
            <a:off x="4583113" y="5273700"/>
            <a:ext cx="33528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«Кадетская составляющая»</a:t>
            </a:r>
          </a:p>
          <a:p>
            <a:pPr algn="r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 социальных негативных явлений»</a:t>
            </a:r>
          </a:p>
          <a:p>
            <a:pPr algn="r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endParaRPr lang="en-US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35"/>
          <p:cNvGrpSpPr>
            <a:grpSpLocks/>
          </p:cNvGrpSpPr>
          <p:nvPr/>
        </p:nvGrpSpPr>
        <p:grpSpPr bwMode="auto">
          <a:xfrm>
            <a:off x="3502025" y="3448075"/>
            <a:ext cx="1682750" cy="1682750"/>
            <a:chOff x="2350" y="2010"/>
            <a:chExt cx="1060" cy="1060"/>
          </a:xfrm>
        </p:grpSpPr>
        <p:sp>
          <p:nvSpPr>
            <p:cNvPr id="20" name="Oval 29"/>
            <p:cNvSpPr>
              <a:spLocks noChangeArrowheads="1"/>
            </p:cNvSpPr>
            <p:nvPr/>
          </p:nvSpPr>
          <p:spPr bwMode="gray">
            <a:xfrm>
              <a:off x="2350" y="2010"/>
              <a:ext cx="1060" cy="106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54118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1" name="Group 30"/>
            <p:cNvGrpSpPr>
              <a:grpSpLocks/>
            </p:cNvGrpSpPr>
            <p:nvPr/>
          </p:nvGrpSpPr>
          <p:grpSpPr bwMode="auto">
            <a:xfrm rot="-2288454">
              <a:off x="2439" y="2081"/>
              <a:ext cx="887" cy="907"/>
              <a:chOff x="887" y="2040"/>
              <a:chExt cx="433" cy="422"/>
            </a:xfrm>
          </p:grpSpPr>
          <p:pic>
            <p:nvPicPr>
              <p:cNvPr id="23" name="Picture 3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</p:spPr>
          </p:pic>
          <p:sp>
            <p:nvSpPr>
              <p:cNvPr id="24" name="Oval 32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solidFill>
                <a:srgbClr val="FF6600">
                  <a:alpha val="7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5" name="Picture 33" descr="Picture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</p:spPr>
          </p:pic>
        </p:grpSp>
        <p:pic>
          <p:nvPicPr>
            <p:cNvPr id="22" name="Picture 34"/>
            <p:cNvPicPr>
              <a:picLocks noChangeAspect="1" noChangeArrowheads="1"/>
            </p:cNvPicPr>
            <p:nvPr/>
          </p:nvPicPr>
          <p:blipFill>
            <a:blip r:embed="rId4" cstate="print"/>
            <a:srcRect l="12015" t="9302" r="12404" b="12598"/>
            <a:stretch>
              <a:fillRect/>
            </a:stretch>
          </p:blipFill>
          <p:spPr bwMode="gray">
            <a:xfrm>
              <a:off x="2428" y="2053"/>
              <a:ext cx="915" cy="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6" name="Text Box 37"/>
          <p:cNvSpPr txBox="1">
            <a:spLocks noChangeArrowheads="1"/>
          </p:cNvSpPr>
          <p:nvPr/>
        </p:nvSpPr>
        <p:spPr bwMode="black">
          <a:xfrm>
            <a:off x="3744913" y="3989412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solidFill>
                  <a:srgbClr val="FFFFFF"/>
                </a:solidFill>
                <a:latin typeface="Calibri" pitchFamily="34" charset="0"/>
              </a:rPr>
              <a:t>3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17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ВОСПИТАТЕЛЬНОГО ПРОЦЕССА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reeform 3"/>
          <p:cNvSpPr>
            <a:spLocks/>
          </p:cNvSpPr>
          <p:nvPr/>
        </p:nvSpPr>
        <p:spPr bwMode="gray">
          <a:xfrm>
            <a:off x="615950" y="2347937"/>
            <a:ext cx="3659188" cy="1879600"/>
          </a:xfrm>
          <a:custGeom>
            <a:avLst/>
            <a:gdLst/>
            <a:ahLst/>
            <a:cxnLst>
              <a:cxn ang="0">
                <a:pos x="2304" y="691"/>
              </a:cxn>
              <a:cxn ang="0">
                <a:pos x="1991" y="833"/>
              </a:cxn>
              <a:cxn ang="0">
                <a:pos x="1817" y="1184"/>
              </a:cxn>
              <a:cxn ang="0">
                <a:pos x="0" y="1184"/>
              </a:cxn>
              <a:cxn ang="0">
                <a:pos x="0" y="1"/>
              </a:cxn>
              <a:cxn ang="0">
                <a:pos x="2305" y="0"/>
              </a:cxn>
              <a:cxn ang="0">
                <a:pos x="2304" y="691"/>
              </a:cxn>
            </a:cxnLst>
            <a:rect l="0" t="0" r="r" b="b"/>
            <a:pathLst>
              <a:path w="2305" h="1184">
                <a:moveTo>
                  <a:pt x="2304" y="691"/>
                </a:moveTo>
                <a:cubicBezTo>
                  <a:pt x="2183" y="700"/>
                  <a:pt x="2056" y="766"/>
                  <a:pt x="1991" y="833"/>
                </a:cubicBezTo>
                <a:cubicBezTo>
                  <a:pt x="1926" y="900"/>
                  <a:pt x="1835" y="1007"/>
                  <a:pt x="1817" y="1184"/>
                </a:cubicBezTo>
                <a:lnTo>
                  <a:pt x="0" y="1184"/>
                </a:lnTo>
                <a:lnTo>
                  <a:pt x="0" y="1"/>
                </a:lnTo>
                <a:lnTo>
                  <a:pt x="2305" y="0"/>
                </a:lnTo>
                <a:lnTo>
                  <a:pt x="2304" y="691"/>
                </a:lnTo>
                <a:close/>
              </a:path>
            </a:pathLst>
          </a:custGeom>
          <a:solidFill>
            <a:schemeClr val="accent2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gray">
          <a:xfrm>
            <a:off x="615950" y="2467000"/>
            <a:ext cx="3652838" cy="422275"/>
          </a:xfrm>
          <a:prstGeom prst="rect">
            <a:avLst/>
          </a:prstGeom>
          <a:gradFill rotWithShape="1">
            <a:gsLst>
              <a:gs pos="0">
                <a:schemeClr val="accent2">
                  <a:alpha val="80000"/>
                </a:schemeClr>
              </a:gs>
              <a:gs pos="50000">
                <a:schemeClr val="accent2">
                  <a:gamma/>
                  <a:shade val="89020"/>
                  <a:invGamma/>
                </a:schemeClr>
              </a:gs>
              <a:gs pos="100000">
                <a:schemeClr val="accent2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Freeform 5"/>
          <p:cNvSpPr>
            <a:spLocks/>
          </p:cNvSpPr>
          <p:nvPr/>
        </p:nvSpPr>
        <p:spPr bwMode="gray">
          <a:xfrm>
            <a:off x="4418013" y="2351112"/>
            <a:ext cx="3659187" cy="1879600"/>
          </a:xfrm>
          <a:custGeom>
            <a:avLst/>
            <a:gdLst/>
            <a:ahLst/>
            <a:cxnLst>
              <a:cxn ang="0">
                <a:pos x="1" y="691"/>
              </a:cxn>
              <a:cxn ang="0">
                <a:pos x="314" y="833"/>
              </a:cxn>
              <a:cxn ang="0">
                <a:pos x="481" y="1182"/>
              </a:cxn>
              <a:cxn ang="0">
                <a:pos x="2305" y="1184"/>
              </a:cxn>
              <a:cxn ang="0">
                <a:pos x="2305" y="1"/>
              </a:cxn>
              <a:cxn ang="0">
                <a:pos x="0" y="0"/>
              </a:cxn>
              <a:cxn ang="0">
                <a:pos x="1" y="691"/>
              </a:cxn>
            </a:cxnLst>
            <a:rect l="0" t="0" r="r" b="b"/>
            <a:pathLst>
              <a:path w="2305" h="1184">
                <a:moveTo>
                  <a:pt x="1" y="691"/>
                </a:moveTo>
                <a:cubicBezTo>
                  <a:pt x="122" y="700"/>
                  <a:pt x="249" y="766"/>
                  <a:pt x="314" y="833"/>
                </a:cubicBezTo>
                <a:cubicBezTo>
                  <a:pt x="379" y="900"/>
                  <a:pt x="463" y="1005"/>
                  <a:pt x="481" y="1182"/>
                </a:cubicBezTo>
                <a:lnTo>
                  <a:pt x="2305" y="1184"/>
                </a:lnTo>
                <a:lnTo>
                  <a:pt x="2305" y="1"/>
                </a:lnTo>
                <a:lnTo>
                  <a:pt x="0" y="0"/>
                </a:lnTo>
                <a:lnTo>
                  <a:pt x="1" y="691"/>
                </a:lnTo>
                <a:close/>
              </a:path>
            </a:pathLst>
          </a:custGeom>
          <a:solidFill>
            <a:schemeClr val="fol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 flipH="1">
            <a:off x="4410075" y="2498474"/>
            <a:ext cx="3663950" cy="422275"/>
          </a:xfrm>
          <a:prstGeom prst="rect">
            <a:avLst/>
          </a:prstGeom>
          <a:gradFill rotWithShape="1">
            <a:gsLst>
              <a:gs pos="0">
                <a:schemeClr val="folHlink">
                  <a:alpha val="80000"/>
                </a:schemeClr>
              </a:gs>
              <a:gs pos="50000">
                <a:schemeClr val="folHlink">
                  <a:gamma/>
                  <a:shade val="89020"/>
                  <a:invGamma/>
                </a:schemeClr>
              </a:gs>
              <a:gs pos="100000">
                <a:schemeClr val="folHlink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Freeform 7"/>
          <p:cNvSpPr>
            <a:spLocks/>
          </p:cNvSpPr>
          <p:nvPr/>
        </p:nvSpPr>
        <p:spPr bwMode="blackGray">
          <a:xfrm>
            <a:off x="612775" y="4357712"/>
            <a:ext cx="3659188" cy="1879600"/>
          </a:xfrm>
          <a:custGeom>
            <a:avLst/>
            <a:gdLst/>
            <a:ahLst/>
            <a:cxnLst>
              <a:cxn ang="0">
                <a:pos x="2304" y="493"/>
              </a:cxn>
              <a:cxn ang="0">
                <a:pos x="1991" y="351"/>
              </a:cxn>
              <a:cxn ang="0">
                <a:pos x="1813" y="1"/>
              </a:cxn>
              <a:cxn ang="0">
                <a:pos x="0" y="0"/>
              </a:cxn>
              <a:cxn ang="0">
                <a:pos x="0" y="1183"/>
              </a:cxn>
              <a:cxn ang="0">
                <a:pos x="2305" y="1184"/>
              </a:cxn>
              <a:cxn ang="0">
                <a:pos x="2304" y="493"/>
              </a:cxn>
            </a:cxnLst>
            <a:rect l="0" t="0" r="r" b="b"/>
            <a:pathLst>
              <a:path w="2305" h="1184">
                <a:moveTo>
                  <a:pt x="2304" y="493"/>
                </a:moveTo>
                <a:cubicBezTo>
                  <a:pt x="2183" y="484"/>
                  <a:pt x="2056" y="418"/>
                  <a:pt x="1991" y="351"/>
                </a:cubicBezTo>
                <a:cubicBezTo>
                  <a:pt x="1926" y="284"/>
                  <a:pt x="1831" y="178"/>
                  <a:pt x="1813" y="1"/>
                </a:cubicBezTo>
                <a:lnTo>
                  <a:pt x="0" y="0"/>
                </a:lnTo>
                <a:lnTo>
                  <a:pt x="0" y="1183"/>
                </a:lnTo>
                <a:lnTo>
                  <a:pt x="2305" y="1184"/>
                </a:lnTo>
                <a:lnTo>
                  <a:pt x="2304" y="493"/>
                </a:lnTo>
                <a:close/>
              </a:path>
            </a:pathLst>
          </a:custGeom>
          <a:solidFill>
            <a:schemeClr val="accent1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" name="Freeform 8"/>
          <p:cNvSpPr>
            <a:spLocks/>
          </p:cNvSpPr>
          <p:nvPr/>
        </p:nvSpPr>
        <p:spPr bwMode="gray">
          <a:xfrm>
            <a:off x="4414838" y="4348187"/>
            <a:ext cx="3659187" cy="1881188"/>
          </a:xfrm>
          <a:custGeom>
            <a:avLst/>
            <a:gdLst/>
            <a:ahLst/>
            <a:cxnLst>
              <a:cxn ang="0">
                <a:pos x="1" y="494"/>
              </a:cxn>
              <a:cxn ang="0">
                <a:pos x="314" y="352"/>
              </a:cxn>
              <a:cxn ang="0">
                <a:pos x="483" y="0"/>
              </a:cxn>
              <a:cxn ang="0">
                <a:pos x="2305" y="1"/>
              </a:cxn>
              <a:cxn ang="0">
                <a:pos x="2305" y="1184"/>
              </a:cxn>
              <a:cxn ang="0">
                <a:pos x="0" y="1185"/>
              </a:cxn>
              <a:cxn ang="0">
                <a:pos x="1" y="494"/>
              </a:cxn>
            </a:cxnLst>
            <a:rect l="0" t="0" r="r" b="b"/>
            <a:pathLst>
              <a:path w="2305" h="1185">
                <a:moveTo>
                  <a:pt x="1" y="494"/>
                </a:moveTo>
                <a:cubicBezTo>
                  <a:pt x="122" y="485"/>
                  <a:pt x="249" y="419"/>
                  <a:pt x="314" y="352"/>
                </a:cubicBezTo>
                <a:cubicBezTo>
                  <a:pt x="379" y="285"/>
                  <a:pt x="465" y="177"/>
                  <a:pt x="483" y="0"/>
                </a:cubicBezTo>
                <a:lnTo>
                  <a:pt x="2305" y="1"/>
                </a:lnTo>
                <a:lnTo>
                  <a:pt x="2305" y="1184"/>
                </a:lnTo>
                <a:lnTo>
                  <a:pt x="0" y="1185"/>
                </a:lnTo>
                <a:lnTo>
                  <a:pt x="1" y="494"/>
                </a:lnTo>
                <a:close/>
              </a:path>
            </a:pathLst>
          </a:custGeom>
          <a:solidFill>
            <a:schemeClr val="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9" name="Freeform 9"/>
          <p:cNvSpPr>
            <a:spLocks/>
          </p:cNvSpPr>
          <p:nvPr/>
        </p:nvSpPr>
        <p:spPr bwMode="gray">
          <a:xfrm>
            <a:off x="4876800" y="4487887"/>
            <a:ext cx="3186113" cy="461963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80000"/>
                </a:schemeClr>
              </a:gs>
              <a:gs pos="50000">
                <a:schemeClr val="hlink">
                  <a:gamma/>
                  <a:shade val="89020"/>
                  <a:invGamma/>
                </a:schemeClr>
              </a:gs>
              <a:gs pos="100000">
                <a:schemeClr val="hlink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Freeform 10"/>
          <p:cNvSpPr>
            <a:spLocks/>
          </p:cNvSpPr>
          <p:nvPr/>
        </p:nvSpPr>
        <p:spPr bwMode="gray">
          <a:xfrm flipH="1">
            <a:off x="612775" y="4464075"/>
            <a:ext cx="3165475" cy="461962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80000"/>
                </a:schemeClr>
              </a:gs>
              <a:gs pos="50000">
                <a:schemeClr val="accent1">
                  <a:gamma/>
                  <a:shade val="89020"/>
                  <a:invGamma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gray">
          <a:xfrm>
            <a:off x="762000" y="2470175"/>
            <a:ext cx="35067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воспитания, социализации и саморазвития школьников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gray">
          <a:xfrm>
            <a:off x="762000" y="4492650"/>
            <a:ext cx="275113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воспитательным процессом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gray">
          <a:xfrm>
            <a:off x="5667375" y="2481287"/>
            <a:ext cx="22574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r"/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 деятельность педагогов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gray">
          <a:xfrm>
            <a:off x="5195889" y="4516462"/>
            <a:ext cx="272891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 воспитательного процесса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gray">
          <a:xfrm>
            <a:off x="615950" y="2897083"/>
            <a:ext cx="3307978" cy="13111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личностного развития школьников каждого класса; какие проблемы личностного развития школьников удалось решить; какие проблемы решить не удалось и почему; какие новые проблемы появились, над чем далее предстоит работать</a:t>
            </a:r>
            <a:r>
              <a:rPr lang="en-US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gray">
          <a:xfrm>
            <a:off x="4967288" y="3094062"/>
            <a:ext cx="2989262" cy="11993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lnSpc>
                <a:spcPct val="110000"/>
              </a:lnSpc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цели и задач воспитательной деятельности; реализация воспитательного потенциала совместной деятельности; формированию привлекательных детско-взрослых общностей; стиль общения;; являются ли они значимыми взрослыми?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gray">
          <a:xfrm>
            <a:off x="651412" y="4949850"/>
            <a:ext cx="3617375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нормативные, методические документы, регулирующие воспитательный процесс в школе, должностные обязанности и права, сфера ответственности; условия для профессионального роста педагогов в сфере воспитания; поощрение педагогов за хорошую воспитательную работу со школьниками</a:t>
            </a: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gray">
          <a:xfrm>
            <a:off x="4616148" y="4956417"/>
            <a:ext cx="33528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материальные, кадровые, информационные ресурсы, необходимые для организации воспитательного процесса; какие имеющиеся у школы ресурсы используются недостаточно; какие нуждаются в обновлении</a:t>
            </a:r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19" name="Group 35"/>
          <p:cNvGrpSpPr>
            <a:grpSpLocks/>
          </p:cNvGrpSpPr>
          <p:nvPr/>
        </p:nvGrpSpPr>
        <p:grpSpPr bwMode="auto">
          <a:xfrm>
            <a:off x="3521869" y="3506812"/>
            <a:ext cx="1682750" cy="1682750"/>
            <a:chOff x="2350" y="2010"/>
            <a:chExt cx="1060" cy="1060"/>
          </a:xfrm>
        </p:grpSpPr>
        <p:sp>
          <p:nvSpPr>
            <p:cNvPr id="20" name="Oval 29"/>
            <p:cNvSpPr>
              <a:spLocks noChangeArrowheads="1"/>
            </p:cNvSpPr>
            <p:nvPr/>
          </p:nvSpPr>
          <p:spPr bwMode="gray">
            <a:xfrm>
              <a:off x="2350" y="2010"/>
              <a:ext cx="1060" cy="106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54118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1" name="Group 30"/>
            <p:cNvGrpSpPr>
              <a:grpSpLocks/>
            </p:cNvGrpSpPr>
            <p:nvPr/>
          </p:nvGrpSpPr>
          <p:grpSpPr bwMode="auto">
            <a:xfrm rot="-2288454">
              <a:off x="2439" y="2081"/>
              <a:ext cx="887" cy="907"/>
              <a:chOff x="887" y="2040"/>
              <a:chExt cx="433" cy="422"/>
            </a:xfrm>
          </p:grpSpPr>
          <p:pic>
            <p:nvPicPr>
              <p:cNvPr id="23" name="Picture 3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</p:spPr>
          </p:pic>
          <p:sp>
            <p:nvSpPr>
              <p:cNvPr id="24" name="Oval 32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solidFill>
                <a:srgbClr val="FF6600">
                  <a:alpha val="7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5" name="Picture 33" descr="Picture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</p:spPr>
          </p:pic>
        </p:grpSp>
        <p:pic>
          <p:nvPicPr>
            <p:cNvPr id="22" name="Picture 34"/>
            <p:cNvPicPr>
              <a:picLocks noChangeAspect="1" noChangeArrowheads="1"/>
            </p:cNvPicPr>
            <p:nvPr/>
          </p:nvPicPr>
          <p:blipFill>
            <a:blip r:embed="rId4" cstate="print"/>
            <a:srcRect l="12015" t="9302" r="12404" b="12598"/>
            <a:stretch>
              <a:fillRect/>
            </a:stretch>
          </p:blipFill>
          <p:spPr bwMode="gray">
            <a:xfrm>
              <a:off x="2428" y="2053"/>
              <a:ext cx="915" cy="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6" name="Text Box 37"/>
          <p:cNvSpPr txBox="1">
            <a:spLocks noChangeArrowheads="1"/>
          </p:cNvSpPr>
          <p:nvPr/>
        </p:nvSpPr>
        <p:spPr bwMode="black">
          <a:xfrm>
            <a:off x="3744913" y="3989412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solidFill>
                  <a:srgbClr val="FFFFFF"/>
                </a:solidFill>
                <a:latin typeface="Calibri" pitchFamily="34" charset="0"/>
              </a:rPr>
              <a:t>4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17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707348"/>
              </p:ext>
            </p:extLst>
          </p:nvPr>
        </p:nvGraphicFramePr>
        <p:xfrm>
          <a:off x="611560" y="1772816"/>
          <a:ext cx="7632848" cy="4228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2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4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cap="all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воспитательной работы </a:t>
                      </a:r>
                      <a:r>
                        <a:rPr lang="ru-RU" sz="1100" b="1" cap="none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cap="all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________ учебный год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160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Ключевые общешкольные дела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9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Классы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Ориентировочное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704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 Курсы внеурочной деятельности 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Название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курса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endParaRPr lang="ru-RU" sz="1100" dirty="0">
                        <a:effectLst/>
                        <a:latin typeface="Times New Roman"/>
                        <a:ea typeface="№Е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 Классы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Количество часов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в неделю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№Е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№Е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№Е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Batang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№Е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332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Самоуправление</a:t>
                      </a:r>
                      <a:r>
                        <a:rPr lang="ru-RU" sz="11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№Е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332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r>
                        <a:rPr lang="ru-RU" sz="1100" dirty="0">
                          <a:effectLst/>
                          <a:latin typeface="Times New Roman"/>
                          <a:ea typeface="№Е"/>
                        </a:rPr>
                        <a:t>Дела</a:t>
                      </a:r>
                      <a:r>
                        <a:rPr lang="ru-RU" sz="1100" dirty="0">
                          <a:effectLst/>
                          <a:latin typeface="Batang"/>
                          <a:ea typeface="№Е"/>
                        </a:rPr>
                        <a:t>, </a:t>
                      </a:r>
                      <a:r>
                        <a:rPr lang="ru-RU" sz="1100" dirty="0">
                          <a:effectLst/>
                          <a:latin typeface="Times New Roman"/>
                          <a:ea typeface="№Е"/>
                        </a:rPr>
                        <a:t>события</a:t>
                      </a:r>
                      <a:r>
                        <a:rPr lang="ru-RU" sz="1100" dirty="0">
                          <a:effectLst/>
                          <a:latin typeface="Batang"/>
                          <a:ea typeface="№Е"/>
                        </a:rPr>
                        <a:t>, </a:t>
                      </a:r>
                      <a:r>
                        <a:rPr lang="ru-RU" sz="1100" dirty="0">
                          <a:effectLst/>
                          <a:latin typeface="Times New Roman"/>
                          <a:ea typeface="№Е"/>
                        </a:rPr>
                        <a:t>мероприятия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 Классы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endParaRPr lang="ru-RU" sz="1100" dirty="0">
                        <a:effectLst/>
                        <a:latin typeface="Times New Roman"/>
                        <a:ea typeface="№Е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Ориентировочное</a:t>
                      </a:r>
                      <a:r>
                        <a:rPr lang="ru-RU" sz="1100" baseline="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№Е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время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endParaRPr lang="ru-RU" sz="1100" dirty="0">
                        <a:effectLst/>
                        <a:latin typeface="Times New Roman"/>
                        <a:ea typeface="№Е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проведения</a:t>
                      </a:r>
                      <a:endParaRPr lang="ru-RU" sz="1100" dirty="0">
                        <a:effectLst/>
                        <a:latin typeface="Times New Roman"/>
                        <a:ea typeface="№Е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Batang"/>
                          <a:ea typeface="№Е"/>
                        </a:rPr>
                        <a:t> 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Ответственные</a:t>
                      </a:r>
                      <a:endParaRPr lang="ru-RU" sz="1100" dirty="0">
                        <a:effectLst/>
                        <a:latin typeface="Times New Roman"/>
                        <a:ea typeface="№Е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332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Профориентация</a:t>
                      </a:r>
                      <a:r>
                        <a:rPr lang="ru-RU" sz="11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№Е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728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Работа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с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родителями</a:t>
                      </a:r>
                      <a:r>
                        <a:rPr lang="ru-RU" sz="1200" b="0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№Е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332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Классное руководство и наставничество </a:t>
                      </a:r>
                      <a:r>
                        <a:rPr lang="ru-RU" sz="1000" b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(согласно индивидуальным по планам работы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классных руководителей и наставников)</a:t>
                      </a:r>
                      <a:r>
                        <a:rPr lang="ru-RU" sz="1200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№Е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332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Школьный урок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согласно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индивидуальным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по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планам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работы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учителей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-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предметников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№Е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№Е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План-сетка воспитательной работы школы</a:t>
            </a:r>
          </a:p>
        </p:txBody>
      </p:sp>
    </p:spTree>
    <p:extLst>
      <p:ext uri="{BB962C8B-B14F-4D97-AF65-F5344CB8AC3E}">
        <p14:creationId xmlns:p14="http://schemas.microsoft.com/office/powerpoint/2010/main" val="4358737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6436e9f2b4cdf58a97bfe1cb18b8dce3be67f13"/>
</p:tagLst>
</file>

<file path=ppt/theme/theme1.xml><?xml version="1.0" encoding="utf-8"?>
<a:theme xmlns:a="http://schemas.openxmlformats.org/drawingml/2006/main" name="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508</Words>
  <Application>Microsoft Office PowerPoint</Application>
  <PresentationFormat>Экран (4:3)</PresentationFormat>
  <Paragraphs>116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Batang</vt:lpstr>
      <vt:lpstr>Arial</vt:lpstr>
      <vt:lpstr>Calibri</vt:lpstr>
      <vt:lpstr>№Е</vt:lpstr>
      <vt:lpstr>Times New Roman</vt:lpstr>
      <vt:lpstr>Тема Office</vt:lpstr>
      <vt:lpstr>Об участии общеобразовательных организаций Вологодской области в апробации примерной  программы воспитания (в рамках опытно-экспериментальной работы, организуемой Минпросвещения России и ВГБНУ «Институт стратегии развития образования РАО)</vt:lpstr>
      <vt:lpstr>Презентация PowerPoint</vt:lpstr>
      <vt:lpstr>Примерная программа воспитания</vt:lpstr>
      <vt:lpstr>ОСОБЕННОСТИ ОРГАНИЗУЕМОГО В ШКОЛЕ  ВОСПИТАТЕЛЬНОГО ПРОЦЕССА</vt:lpstr>
      <vt:lpstr>ЦЕЛЬ И ЗАДАЧИ ВОСПИТАНИЯ</vt:lpstr>
      <vt:lpstr>ВИДЫ, ФОРМЫ И СОДЕРЖАНИЕ ДЕЯТЕЛЬНОСТИ</vt:lpstr>
      <vt:lpstr>АНАЛИЗ ВОСПИТАТЕЛЬНОГО ПРОЦЕССА</vt:lpstr>
      <vt:lpstr>План-сетка воспитательной работы школы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Пбстракция из зеленого, синего и оранжевого фона - шаблон презентации с сайта http://presentation-creation.ru</dc:title>
  <dc:creator>obstinate</dc:creator>
  <cp:keywords>шаблон презентациии, тема оформления презентации</cp:keywords>
  <dc:description>Шаблон презентации с сайта http://presentation-creation.ru/</dc:description>
  <cp:lastModifiedBy>Polymedia</cp:lastModifiedBy>
  <cp:revision>32</cp:revision>
  <dcterms:created xsi:type="dcterms:W3CDTF">2017-09-03T18:10:31Z</dcterms:created>
  <dcterms:modified xsi:type="dcterms:W3CDTF">2019-12-18T10:43:18Z</dcterms:modified>
</cp:coreProperties>
</file>