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423" r:id="rId3"/>
    <p:sldId id="419" r:id="rId4"/>
    <p:sldId id="410" r:id="rId5"/>
    <p:sldId id="411" r:id="rId6"/>
    <p:sldId id="402" r:id="rId7"/>
    <p:sldId id="417" r:id="rId8"/>
    <p:sldId id="413" r:id="rId9"/>
    <p:sldId id="414" r:id="rId10"/>
    <p:sldId id="415" r:id="rId11"/>
    <p:sldId id="406" r:id="rId12"/>
    <p:sldId id="407" r:id="rId13"/>
    <p:sldId id="409" r:id="rId14"/>
    <p:sldId id="420" r:id="rId15"/>
    <p:sldId id="421" r:id="rId16"/>
    <p:sldId id="422" r:id="rId17"/>
    <p:sldId id="337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8" autoAdjust="0"/>
    <p:restoredTop sz="94718" autoAdjust="0"/>
  </p:normalViewPr>
  <p:slideViewPr>
    <p:cSldViewPr>
      <p:cViewPr>
        <p:scale>
          <a:sx n="70" d="100"/>
          <a:sy n="70" d="100"/>
        </p:scale>
        <p:origin x="-288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3B276-C148-4A82-A7B6-37B8D9D9B0CC}" type="doc">
      <dgm:prSet loTypeId="urn:microsoft.com/office/officeart/2005/8/layout/equation2" loCatId="process" qsTypeId="urn:microsoft.com/office/officeart/2005/8/quickstyle/simple1" qsCatId="simple" csTypeId="urn:microsoft.com/office/officeart/2005/8/colors/accent5_1" csCatId="accent5" phldr="1"/>
      <dgm:spPr/>
    </dgm:pt>
    <dgm:pt modelId="{2FABC234-20F7-49DD-82DA-07C8D2FED0F3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050" b="1" dirty="0" smtClean="0">
              <a:latin typeface="Arial Black" pitchFamily="34" charset="0"/>
            </a:rPr>
            <a:t>информационное обеспечение молодежи по перечням востребованных профессий </a:t>
          </a:r>
          <a:endParaRPr lang="ru-RU" sz="1050" b="1" dirty="0">
            <a:latin typeface="Arial Black" pitchFamily="34" charset="0"/>
          </a:endParaRPr>
        </a:p>
      </dgm:t>
    </dgm:pt>
    <dgm:pt modelId="{CEDBBFB7-3486-415F-B6A7-852E9BA40FD1}" type="parTrans" cxnId="{6FB48E45-3004-4C71-ABAF-FBDEC68B4A61}">
      <dgm:prSet/>
      <dgm:spPr/>
      <dgm:t>
        <a:bodyPr/>
        <a:lstStyle/>
        <a:p>
          <a:endParaRPr lang="ru-RU" sz="1000" b="1">
            <a:latin typeface="Arial Black" pitchFamily="34" charset="0"/>
          </a:endParaRPr>
        </a:p>
      </dgm:t>
    </dgm:pt>
    <dgm:pt modelId="{16E205CA-6ED0-411B-9373-CE3F7C44D3C9}" type="sibTrans" cxnId="{6FB48E45-3004-4C71-ABAF-FBDEC68B4A61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ru-RU" sz="1000" b="1">
            <a:ln>
              <a:solidFill>
                <a:sysClr val="windowText" lastClr="000000"/>
              </a:solidFill>
            </a:ln>
            <a:latin typeface="Arial Black" pitchFamily="34" charset="0"/>
          </a:endParaRPr>
        </a:p>
      </dgm:t>
    </dgm:pt>
    <dgm:pt modelId="{64F05A25-B023-409D-8644-D99AE5575CD7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050" b="1" dirty="0" smtClean="0">
              <a:latin typeface="Arial Black" pitchFamily="34" charset="0"/>
            </a:rPr>
            <a:t>организация соответствующей профориентационной работы</a:t>
          </a:r>
          <a:endParaRPr lang="ru-RU" sz="1050" b="1" dirty="0">
            <a:latin typeface="Arial Black" pitchFamily="34" charset="0"/>
          </a:endParaRPr>
        </a:p>
      </dgm:t>
    </dgm:pt>
    <dgm:pt modelId="{E7B07C51-7D1D-4C83-8535-BA0E8805EB15}" type="parTrans" cxnId="{ED5D23FF-6E55-4541-AB13-F28EA95FC958}">
      <dgm:prSet/>
      <dgm:spPr/>
      <dgm:t>
        <a:bodyPr/>
        <a:lstStyle/>
        <a:p>
          <a:endParaRPr lang="ru-RU" sz="1000" b="1">
            <a:latin typeface="Arial Black" pitchFamily="34" charset="0"/>
          </a:endParaRPr>
        </a:p>
      </dgm:t>
    </dgm:pt>
    <dgm:pt modelId="{8B7DE313-AED9-4B11-8601-9C49343FAE16}" type="sibTrans" cxnId="{ED5D23FF-6E55-4541-AB13-F28EA95FC958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ru-RU" sz="1000" b="1">
            <a:latin typeface="Arial Black" pitchFamily="34" charset="0"/>
          </a:endParaRPr>
        </a:p>
      </dgm:t>
    </dgm:pt>
    <dgm:pt modelId="{8E2A50C2-16C6-49AC-822F-CC696AAD3EC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300" b="1" dirty="0" smtClean="0">
              <a:latin typeface="Arial Black" pitchFamily="34" charset="0"/>
            </a:rPr>
            <a:t>Комплекс мероприятий по проведению профориентационной работе в Республике Коми акцентируется на двух основных направлениях</a:t>
          </a:r>
          <a:endParaRPr lang="ru-RU" sz="1300" b="1" dirty="0">
            <a:latin typeface="Arial Black" pitchFamily="34" charset="0"/>
          </a:endParaRPr>
        </a:p>
      </dgm:t>
    </dgm:pt>
    <dgm:pt modelId="{C5256DFC-940D-458C-8592-291F372AD406}" type="parTrans" cxnId="{A0454A80-1D81-4F50-A394-CD89518CD252}">
      <dgm:prSet/>
      <dgm:spPr/>
      <dgm:t>
        <a:bodyPr/>
        <a:lstStyle/>
        <a:p>
          <a:endParaRPr lang="ru-RU" sz="1000" b="1">
            <a:latin typeface="Arial Black" pitchFamily="34" charset="0"/>
          </a:endParaRPr>
        </a:p>
      </dgm:t>
    </dgm:pt>
    <dgm:pt modelId="{BD5BC270-47E3-488C-B7C2-967422A058BF}" type="sibTrans" cxnId="{A0454A80-1D81-4F50-A394-CD89518CD252}">
      <dgm:prSet/>
      <dgm:spPr/>
      <dgm:t>
        <a:bodyPr/>
        <a:lstStyle/>
        <a:p>
          <a:endParaRPr lang="ru-RU" sz="1000" b="1">
            <a:latin typeface="Arial Black" pitchFamily="34" charset="0"/>
          </a:endParaRPr>
        </a:p>
      </dgm:t>
    </dgm:pt>
    <dgm:pt modelId="{09D909DD-F868-45FD-87F3-286B26ED38C0}" type="pres">
      <dgm:prSet presAssocID="{FF13B276-C148-4A82-A7B6-37B8D9D9B0CC}" presName="Name0" presStyleCnt="0">
        <dgm:presLayoutVars>
          <dgm:dir val="rev"/>
          <dgm:resizeHandles val="exact"/>
        </dgm:presLayoutVars>
      </dgm:prSet>
      <dgm:spPr/>
    </dgm:pt>
    <dgm:pt modelId="{BD580705-92B4-411C-8BC1-22968B0214C7}" type="pres">
      <dgm:prSet presAssocID="{FF13B276-C148-4A82-A7B6-37B8D9D9B0CC}" presName="vNodes" presStyleCnt="0"/>
      <dgm:spPr/>
    </dgm:pt>
    <dgm:pt modelId="{5F2B5575-810A-4E3B-96A8-6A557D3A5FF8}" type="pres">
      <dgm:prSet presAssocID="{2FABC234-20F7-49DD-82DA-07C8D2FED0F3}" presName="node" presStyleLbl="node1" presStyleIdx="0" presStyleCnt="3" custScaleX="128428" custScaleY="12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63AB-004C-4C6B-B8C9-AAFC5F8C0FBA}" type="pres">
      <dgm:prSet presAssocID="{16E205CA-6ED0-411B-9373-CE3F7C44D3C9}" presName="spacerT" presStyleCnt="0"/>
      <dgm:spPr/>
    </dgm:pt>
    <dgm:pt modelId="{7F14B886-8664-4F6F-86FC-4B760B62FFC9}" type="pres">
      <dgm:prSet presAssocID="{16E205CA-6ED0-411B-9373-CE3F7C44D3C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36009D-3945-4572-8E48-AE479AFD7DF4}" type="pres">
      <dgm:prSet presAssocID="{16E205CA-6ED0-411B-9373-CE3F7C44D3C9}" presName="spacerB" presStyleCnt="0"/>
      <dgm:spPr/>
    </dgm:pt>
    <dgm:pt modelId="{800485CA-1104-429C-B258-36FB7C338755}" type="pres">
      <dgm:prSet presAssocID="{64F05A25-B023-409D-8644-D99AE5575CD7}" presName="node" presStyleLbl="node1" presStyleIdx="1" presStyleCnt="3" custScaleX="128611" custScaleY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527E0-22C7-42C9-B93F-07DC66068D31}" type="pres">
      <dgm:prSet presAssocID="{FF13B276-C148-4A82-A7B6-37B8D9D9B0CC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92A0A9E5-9F6E-4FFB-9662-31B74277E7D9}" type="pres">
      <dgm:prSet presAssocID="{FF13B276-C148-4A82-A7B6-37B8D9D9B0C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A191F5-E4EE-4516-9D4D-A8CABA34FB5C}" type="pres">
      <dgm:prSet presAssocID="{FF13B276-C148-4A82-A7B6-37B8D9D9B0CC}" presName="lastNode" presStyleLbl="node1" presStyleIdx="2" presStyleCnt="3" custScaleX="105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48E45-3004-4C71-ABAF-FBDEC68B4A61}" srcId="{FF13B276-C148-4A82-A7B6-37B8D9D9B0CC}" destId="{2FABC234-20F7-49DD-82DA-07C8D2FED0F3}" srcOrd="0" destOrd="0" parTransId="{CEDBBFB7-3486-415F-B6A7-852E9BA40FD1}" sibTransId="{16E205CA-6ED0-411B-9373-CE3F7C44D3C9}"/>
    <dgm:cxn modelId="{A0454A80-1D81-4F50-A394-CD89518CD252}" srcId="{FF13B276-C148-4A82-A7B6-37B8D9D9B0CC}" destId="{8E2A50C2-16C6-49AC-822F-CC696AAD3ECF}" srcOrd="2" destOrd="0" parTransId="{C5256DFC-940D-458C-8592-291F372AD406}" sibTransId="{BD5BC270-47E3-488C-B7C2-967422A058BF}"/>
    <dgm:cxn modelId="{7980CA90-371B-451A-9E81-E3004485F1DA}" type="presOf" srcId="{16E205CA-6ED0-411B-9373-CE3F7C44D3C9}" destId="{7F14B886-8664-4F6F-86FC-4B760B62FFC9}" srcOrd="0" destOrd="0" presId="urn:microsoft.com/office/officeart/2005/8/layout/equation2"/>
    <dgm:cxn modelId="{C68C3A29-28D6-4D65-A679-0FF7D80E06E6}" type="presOf" srcId="{8B7DE313-AED9-4B11-8601-9C49343FAE16}" destId="{92A0A9E5-9F6E-4FFB-9662-31B74277E7D9}" srcOrd="1" destOrd="0" presId="urn:microsoft.com/office/officeart/2005/8/layout/equation2"/>
    <dgm:cxn modelId="{0E60BD82-77F2-4C27-846A-D48202F31BDB}" type="presOf" srcId="{2FABC234-20F7-49DD-82DA-07C8D2FED0F3}" destId="{5F2B5575-810A-4E3B-96A8-6A557D3A5FF8}" srcOrd="0" destOrd="0" presId="urn:microsoft.com/office/officeart/2005/8/layout/equation2"/>
    <dgm:cxn modelId="{F47BD91A-8BB8-4C38-9181-C2E4A0B5D51A}" type="presOf" srcId="{64F05A25-B023-409D-8644-D99AE5575CD7}" destId="{800485CA-1104-429C-B258-36FB7C338755}" srcOrd="0" destOrd="0" presId="urn:microsoft.com/office/officeart/2005/8/layout/equation2"/>
    <dgm:cxn modelId="{67020279-EF02-480E-A77C-394BF3D83F2D}" type="presOf" srcId="{8E2A50C2-16C6-49AC-822F-CC696AAD3ECF}" destId="{68A191F5-E4EE-4516-9D4D-A8CABA34FB5C}" srcOrd="0" destOrd="0" presId="urn:microsoft.com/office/officeart/2005/8/layout/equation2"/>
    <dgm:cxn modelId="{263F92CF-AB3D-4D7A-B6DF-29F59E3E7279}" type="presOf" srcId="{8B7DE313-AED9-4B11-8601-9C49343FAE16}" destId="{5AE527E0-22C7-42C9-B93F-07DC66068D31}" srcOrd="0" destOrd="0" presId="urn:microsoft.com/office/officeart/2005/8/layout/equation2"/>
    <dgm:cxn modelId="{ED5D23FF-6E55-4541-AB13-F28EA95FC958}" srcId="{FF13B276-C148-4A82-A7B6-37B8D9D9B0CC}" destId="{64F05A25-B023-409D-8644-D99AE5575CD7}" srcOrd="1" destOrd="0" parTransId="{E7B07C51-7D1D-4C83-8535-BA0E8805EB15}" sibTransId="{8B7DE313-AED9-4B11-8601-9C49343FAE16}"/>
    <dgm:cxn modelId="{A6957B48-8469-4656-9F52-06280785B093}" type="presOf" srcId="{FF13B276-C148-4A82-A7B6-37B8D9D9B0CC}" destId="{09D909DD-F868-45FD-87F3-286B26ED38C0}" srcOrd="0" destOrd="0" presId="urn:microsoft.com/office/officeart/2005/8/layout/equation2"/>
    <dgm:cxn modelId="{DA5B73D7-0FBC-4698-B3CF-7CE40F276073}" type="presParOf" srcId="{09D909DD-F868-45FD-87F3-286B26ED38C0}" destId="{BD580705-92B4-411C-8BC1-22968B0214C7}" srcOrd="0" destOrd="0" presId="urn:microsoft.com/office/officeart/2005/8/layout/equation2"/>
    <dgm:cxn modelId="{C3DD18CF-7BC6-4C25-9163-7B2D990B04C4}" type="presParOf" srcId="{BD580705-92B4-411C-8BC1-22968B0214C7}" destId="{5F2B5575-810A-4E3B-96A8-6A557D3A5FF8}" srcOrd="0" destOrd="0" presId="urn:microsoft.com/office/officeart/2005/8/layout/equation2"/>
    <dgm:cxn modelId="{717E99E7-AF0C-4D75-B14D-60A8E998A59B}" type="presParOf" srcId="{BD580705-92B4-411C-8BC1-22968B0214C7}" destId="{BEF963AB-004C-4C6B-B8C9-AAFC5F8C0FBA}" srcOrd="1" destOrd="0" presId="urn:microsoft.com/office/officeart/2005/8/layout/equation2"/>
    <dgm:cxn modelId="{714E98D4-B6A0-4960-9029-B7E738474B74}" type="presParOf" srcId="{BD580705-92B4-411C-8BC1-22968B0214C7}" destId="{7F14B886-8664-4F6F-86FC-4B760B62FFC9}" srcOrd="2" destOrd="0" presId="urn:microsoft.com/office/officeart/2005/8/layout/equation2"/>
    <dgm:cxn modelId="{D85CF0A1-8576-488E-922D-5AF89330BA16}" type="presParOf" srcId="{BD580705-92B4-411C-8BC1-22968B0214C7}" destId="{4636009D-3945-4572-8E48-AE479AFD7DF4}" srcOrd="3" destOrd="0" presId="urn:microsoft.com/office/officeart/2005/8/layout/equation2"/>
    <dgm:cxn modelId="{93E1D9EC-2485-4FF6-A60D-27EB6F01B3FE}" type="presParOf" srcId="{BD580705-92B4-411C-8BC1-22968B0214C7}" destId="{800485CA-1104-429C-B258-36FB7C338755}" srcOrd="4" destOrd="0" presId="urn:microsoft.com/office/officeart/2005/8/layout/equation2"/>
    <dgm:cxn modelId="{0D2A6A07-B4A6-40A9-B12D-384565DA9DEB}" type="presParOf" srcId="{09D909DD-F868-45FD-87F3-286B26ED38C0}" destId="{5AE527E0-22C7-42C9-B93F-07DC66068D31}" srcOrd="1" destOrd="0" presId="urn:microsoft.com/office/officeart/2005/8/layout/equation2"/>
    <dgm:cxn modelId="{BE2B6C02-2064-4727-9987-ECE0B6D7DBFF}" type="presParOf" srcId="{5AE527E0-22C7-42C9-B93F-07DC66068D31}" destId="{92A0A9E5-9F6E-4FFB-9662-31B74277E7D9}" srcOrd="0" destOrd="0" presId="urn:microsoft.com/office/officeart/2005/8/layout/equation2"/>
    <dgm:cxn modelId="{E518876A-E001-43F8-9719-C6B25949C8A0}" type="presParOf" srcId="{09D909DD-F868-45FD-87F3-286B26ED38C0}" destId="{68A191F5-E4EE-4516-9D4D-A8CABA34FB5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CFEAD-8ED5-4B56-9170-A31A36A41E43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253A4685-8D0B-4CB2-BDFE-550DDAFBF357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До 2009 г.</a:t>
          </a:r>
        </a:p>
        <a:p>
          <a:r>
            <a:rPr lang="ru-RU" dirty="0" smtClean="0">
              <a:latin typeface="Arial Black" pitchFamily="34" charset="0"/>
            </a:rPr>
            <a:t>Центр профориентации  (федеральный уровень)</a:t>
          </a:r>
          <a:endParaRPr lang="ru-RU" dirty="0">
            <a:latin typeface="Arial Black" pitchFamily="34" charset="0"/>
          </a:endParaRPr>
        </a:p>
      </dgm:t>
    </dgm:pt>
    <dgm:pt modelId="{9F4F6059-C301-475A-802C-30E6E1766790}" type="parTrans" cxnId="{56ACAD23-EC67-4054-B1C0-9670FE0F8927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6768CE36-0950-4CA4-9724-B00852D4DC37}" type="sibTrans" cxnId="{56ACAD23-EC67-4054-B1C0-9670FE0F8927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7A03C461-41EB-478E-B620-348B70275B19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2009-2011 гг. Республиканский центр оценки качества</a:t>
          </a:r>
          <a:endParaRPr lang="ru-RU" dirty="0">
            <a:latin typeface="Arial Black" pitchFamily="34" charset="0"/>
          </a:endParaRPr>
        </a:p>
      </dgm:t>
    </dgm:pt>
    <dgm:pt modelId="{739FEA16-E0DF-4B45-B006-FE002AF89AA9}" type="parTrans" cxnId="{51F864A3-5212-4C4D-9FD3-C29D332813E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DBD74151-27D4-43A7-A24F-6B974211CBCB}" type="sibTrans" cxnId="{51F864A3-5212-4C4D-9FD3-C29D332813E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71883E31-30E2-4709-AB4C-17199383FE40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2012 г. и далее</a:t>
          </a:r>
        </a:p>
        <a:p>
          <a:r>
            <a:rPr lang="ru-RU" dirty="0" smtClean="0">
              <a:latin typeface="Arial Black" pitchFamily="34" charset="0"/>
            </a:rPr>
            <a:t>Коми республиканский институт развития образования</a:t>
          </a:r>
          <a:endParaRPr lang="ru-RU" dirty="0">
            <a:latin typeface="Arial Black" pitchFamily="34" charset="0"/>
          </a:endParaRPr>
        </a:p>
      </dgm:t>
    </dgm:pt>
    <dgm:pt modelId="{B75FB65E-AA31-4B7F-B7C5-18C98A009C36}" type="parTrans" cxnId="{47301743-9937-47C3-99B7-EBDEDB209A01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6E4C0008-2340-4336-8EBC-C08BE4AC8758}" type="sibTrans" cxnId="{47301743-9937-47C3-99B7-EBDEDB209A01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1B0319A7-E196-4F12-A131-BBC6E409250F}" type="pres">
      <dgm:prSet presAssocID="{33DCFEAD-8ED5-4B56-9170-A31A36A41E43}" presName="Name0" presStyleCnt="0">
        <dgm:presLayoutVars>
          <dgm:dir/>
          <dgm:animLvl val="lvl"/>
          <dgm:resizeHandles val="exact"/>
        </dgm:presLayoutVars>
      </dgm:prSet>
      <dgm:spPr/>
    </dgm:pt>
    <dgm:pt modelId="{F00ACB97-7512-43DA-8FDD-493801BCD15E}" type="pres">
      <dgm:prSet presAssocID="{253A4685-8D0B-4CB2-BDFE-550DDAFBF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F16C4-C4E7-4BCA-8A94-1DB9696B48DB}" type="pres">
      <dgm:prSet presAssocID="{6768CE36-0950-4CA4-9724-B00852D4DC37}" presName="parTxOnlySpace" presStyleCnt="0"/>
      <dgm:spPr/>
    </dgm:pt>
    <dgm:pt modelId="{43C190CA-C313-4A79-A8EE-01921095933C}" type="pres">
      <dgm:prSet presAssocID="{7A03C461-41EB-478E-B620-348B70275B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F25A3-475E-4E4C-BD09-53A88E6F9CF8}" type="pres">
      <dgm:prSet presAssocID="{DBD74151-27D4-43A7-A24F-6B974211CBCB}" presName="parTxOnlySpace" presStyleCnt="0"/>
      <dgm:spPr/>
    </dgm:pt>
    <dgm:pt modelId="{35B3736E-6688-4CFF-B104-6258B9F165F5}" type="pres">
      <dgm:prSet presAssocID="{71883E31-30E2-4709-AB4C-17199383FE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864A3-5212-4C4D-9FD3-C29D332813E2}" srcId="{33DCFEAD-8ED5-4B56-9170-A31A36A41E43}" destId="{7A03C461-41EB-478E-B620-348B70275B19}" srcOrd="1" destOrd="0" parTransId="{739FEA16-E0DF-4B45-B006-FE002AF89AA9}" sibTransId="{DBD74151-27D4-43A7-A24F-6B974211CBCB}"/>
    <dgm:cxn modelId="{8FEA9B11-1479-4660-B041-69A19886F118}" type="presOf" srcId="{253A4685-8D0B-4CB2-BDFE-550DDAFBF357}" destId="{F00ACB97-7512-43DA-8FDD-493801BCD15E}" srcOrd="0" destOrd="0" presId="urn:microsoft.com/office/officeart/2005/8/layout/chevron1"/>
    <dgm:cxn modelId="{B4E6817B-162D-4E72-A975-3C7FA2BAF9BB}" type="presOf" srcId="{71883E31-30E2-4709-AB4C-17199383FE40}" destId="{35B3736E-6688-4CFF-B104-6258B9F165F5}" srcOrd="0" destOrd="0" presId="urn:microsoft.com/office/officeart/2005/8/layout/chevron1"/>
    <dgm:cxn modelId="{D861461D-5B76-4890-9074-CF39C35342E1}" type="presOf" srcId="{7A03C461-41EB-478E-B620-348B70275B19}" destId="{43C190CA-C313-4A79-A8EE-01921095933C}" srcOrd="0" destOrd="0" presId="urn:microsoft.com/office/officeart/2005/8/layout/chevron1"/>
    <dgm:cxn modelId="{47301743-9937-47C3-99B7-EBDEDB209A01}" srcId="{33DCFEAD-8ED5-4B56-9170-A31A36A41E43}" destId="{71883E31-30E2-4709-AB4C-17199383FE40}" srcOrd="2" destOrd="0" parTransId="{B75FB65E-AA31-4B7F-B7C5-18C98A009C36}" sibTransId="{6E4C0008-2340-4336-8EBC-C08BE4AC8758}"/>
    <dgm:cxn modelId="{F7BA3E50-7FC1-474C-85D2-F8628831882A}" type="presOf" srcId="{33DCFEAD-8ED5-4B56-9170-A31A36A41E43}" destId="{1B0319A7-E196-4F12-A131-BBC6E409250F}" srcOrd="0" destOrd="0" presId="urn:microsoft.com/office/officeart/2005/8/layout/chevron1"/>
    <dgm:cxn modelId="{56ACAD23-EC67-4054-B1C0-9670FE0F8927}" srcId="{33DCFEAD-8ED5-4B56-9170-A31A36A41E43}" destId="{253A4685-8D0B-4CB2-BDFE-550DDAFBF357}" srcOrd="0" destOrd="0" parTransId="{9F4F6059-C301-475A-802C-30E6E1766790}" sibTransId="{6768CE36-0950-4CA4-9724-B00852D4DC37}"/>
    <dgm:cxn modelId="{294E5048-C78B-4E2D-A204-7D672E38A510}" type="presParOf" srcId="{1B0319A7-E196-4F12-A131-BBC6E409250F}" destId="{F00ACB97-7512-43DA-8FDD-493801BCD15E}" srcOrd="0" destOrd="0" presId="urn:microsoft.com/office/officeart/2005/8/layout/chevron1"/>
    <dgm:cxn modelId="{263223C8-B4D0-4572-8050-06DD836B9BEB}" type="presParOf" srcId="{1B0319A7-E196-4F12-A131-BBC6E409250F}" destId="{17DF16C4-C4E7-4BCA-8A94-1DB9696B48DB}" srcOrd="1" destOrd="0" presId="urn:microsoft.com/office/officeart/2005/8/layout/chevron1"/>
    <dgm:cxn modelId="{A594A287-1D00-41C3-B8BE-AFBF2A8DBB25}" type="presParOf" srcId="{1B0319A7-E196-4F12-A131-BBC6E409250F}" destId="{43C190CA-C313-4A79-A8EE-01921095933C}" srcOrd="2" destOrd="0" presId="urn:microsoft.com/office/officeart/2005/8/layout/chevron1"/>
    <dgm:cxn modelId="{3E8BD71E-029E-40AE-80D9-430EE1F51E6D}" type="presParOf" srcId="{1B0319A7-E196-4F12-A131-BBC6E409250F}" destId="{72CF25A3-475E-4E4C-BD09-53A88E6F9CF8}" srcOrd="3" destOrd="0" presId="urn:microsoft.com/office/officeart/2005/8/layout/chevron1"/>
    <dgm:cxn modelId="{E9A5A995-04FA-4012-B376-210149795D66}" type="presParOf" srcId="{1B0319A7-E196-4F12-A131-BBC6E409250F}" destId="{35B3736E-6688-4CFF-B104-6258B9F165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9D2299-CBEC-4A79-8CC6-91203D016E1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7BD15A5-026D-4786-9508-54C97B4136F3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</a:rPr>
            <a:t>Среднесрочная потребность экономики в кадрах, фактическое трудоустройство выпускников, перспективы дальнейшего трудоустройства  основные правилах поведения на рынке труда</a:t>
          </a:r>
          <a:endParaRPr lang="ru-RU" sz="1600" b="1" i="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2A9085A5-6969-45C9-AFF2-10B70D20F8CF}" type="parTrans" cxnId="{A5E321F0-0569-491E-8EE2-181E88A6E77E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B5293E1A-DB2B-4F16-A0A6-DF6D2BDF72B6}" type="sibTrans" cxnId="{A5E321F0-0569-491E-8EE2-181E88A6E77E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4ABE2F06-AF99-4957-BAFA-0FE98765712F}">
      <dgm:prSet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</a:rPr>
            <a:t>Анонсы планируемых массовых профориентационных мероприятий</a:t>
          </a:r>
          <a:endParaRPr lang="ru-RU" sz="1600" b="1" i="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2A391A73-8917-495A-ABAE-24591B41EE65}" type="parTrans" cxnId="{FAB29749-F628-457F-A7A9-17B75C0678BD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724E8EEB-4B8B-447B-8CEB-4A6D983110DC}" type="sibTrans" cxnId="{FAB29749-F628-457F-A7A9-17B75C0678BD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139594C6-2327-41EE-A29E-6943E2803872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</a:rPr>
            <a:t>Условия приема и направления профессиональной подготовки профессиональных образовательных организаций Республики Коми; </a:t>
          </a:r>
          <a:endParaRPr lang="ru-RU" sz="1600" b="1" i="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D83F2E1B-AF0F-4680-9DBC-E439C5BFE0E4}" type="parTrans" cxnId="{7A9B3FCC-9F50-49E0-9871-32FCD7FD658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0DE1C418-FCD6-4266-AEBA-FBFA715F0830}" type="sibTrans" cxnId="{7A9B3FCC-9F50-49E0-9871-32FCD7FD658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440E4165-E503-4CD4-AFB4-60E0E29D002F}">
      <dgm:prSet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rPr>
            <a:t>Размещение информационно-методических материалов по профессиональной ориентации</a:t>
          </a:r>
          <a:endParaRPr lang="ru-RU" sz="1600" b="1" i="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74B95F22-A8CC-49FC-8F0A-262EDF5FCAF6}" type="parTrans" cxnId="{90DD64DA-4ACE-4D0E-8057-9707758EC14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90911783-70F0-47C5-82FC-4017DCDA14E4}" type="sibTrans" cxnId="{90DD64DA-4ACE-4D0E-8057-9707758EC14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4F82961A-6293-4DB3-B86A-98EA14D25D90}">
      <dgm:prSet custT="1"/>
      <dgm:spPr/>
      <dgm:t>
        <a:bodyPr/>
        <a:lstStyle/>
        <a:p>
          <a:pPr algn="just"/>
          <a:r>
            <a:rPr lang="ru-RU" sz="1600" b="1" i="0" smtClean="0">
              <a:solidFill>
                <a:schemeClr val="tx2"/>
              </a:solidFill>
              <a:latin typeface="Arial Black" pitchFamily="34" charset="0"/>
            </a:rPr>
            <a:t>Внедрение программного продукта «Контингент-прогноз»</a:t>
          </a:r>
          <a:endParaRPr lang="ru-RU" sz="1600" b="1" i="0" dirty="0">
            <a:solidFill>
              <a:schemeClr val="tx2"/>
            </a:solidFill>
            <a:latin typeface="Arial Black" pitchFamily="34" charset="0"/>
          </a:endParaRPr>
        </a:p>
      </dgm:t>
    </dgm:pt>
    <dgm:pt modelId="{8144677F-E023-408D-AF64-3A5BADA712B2}" type="parTrans" cxnId="{B4642AD8-D02C-403C-91C6-B168F0F14F13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287E086D-1C09-431F-975A-889FA5D2516A}" type="sibTrans" cxnId="{B4642AD8-D02C-403C-91C6-B168F0F14F13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85F13AA0-A0D4-49D4-80AB-A30FF321570B}" type="pres">
      <dgm:prSet presAssocID="{ED9D2299-CBEC-4A79-8CC6-91203D016E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43AE4B-81C8-4217-ACC3-0F0DFCD53727}" type="pres">
      <dgm:prSet presAssocID="{ED9D2299-CBEC-4A79-8CC6-91203D016E12}" presName="Name1" presStyleCnt="0"/>
      <dgm:spPr/>
      <dgm:t>
        <a:bodyPr/>
        <a:lstStyle/>
        <a:p>
          <a:endParaRPr lang="ru-RU"/>
        </a:p>
      </dgm:t>
    </dgm:pt>
    <dgm:pt modelId="{7BDED470-3F7C-43E5-B6C3-0D2F819EF67B}" type="pres">
      <dgm:prSet presAssocID="{ED9D2299-CBEC-4A79-8CC6-91203D016E12}" presName="cycle" presStyleCnt="0"/>
      <dgm:spPr/>
      <dgm:t>
        <a:bodyPr/>
        <a:lstStyle/>
        <a:p>
          <a:endParaRPr lang="ru-RU"/>
        </a:p>
      </dgm:t>
    </dgm:pt>
    <dgm:pt modelId="{C8FCBBAD-3F5F-4180-A93F-3A10D2F37CB8}" type="pres">
      <dgm:prSet presAssocID="{ED9D2299-CBEC-4A79-8CC6-91203D016E12}" presName="srcNode" presStyleLbl="node1" presStyleIdx="0" presStyleCnt="5"/>
      <dgm:spPr/>
      <dgm:t>
        <a:bodyPr/>
        <a:lstStyle/>
        <a:p>
          <a:endParaRPr lang="ru-RU"/>
        </a:p>
      </dgm:t>
    </dgm:pt>
    <dgm:pt modelId="{DB6428BA-121D-433F-B1AC-64125D5D605C}" type="pres">
      <dgm:prSet presAssocID="{ED9D2299-CBEC-4A79-8CC6-91203D016E12}" presName="conn" presStyleLbl="parChTrans1D2" presStyleIdx="0" presStyleCnt="1"/>
      <dgm:spPr/>
      <dgm:t>
        <a:bodyPr/>
        <a:lstStyle/>
        <a:p>
          <a:endParaRPr lang="ru-RU"/>
        </a:p>
      </dgm:t>
    </dgm:pt>
    <dgm:pt modelId="{B917201F-3C12-4A8C-92E9-D98E96AEC060}" type="pres">
      <dgm:prSet presAssocID="{ED9D2299-CBEC-4A79-8CC6-91203D016E12}" presName="extraNode" presStyleLbl="node1" presStyleIdx="0" presStyleCnt="5"/>
      <dgm:spPr/>
      <dgm:t>
        <a:bodyPr/>
        <a:lstStyle/>
        <a:p>
          <a:endParaRPr lang="ru-RU"/>
        </a:p>
      </dgm:t>
    </dgm:pt>
    <dgm:pt modelId="{65917665-5D2E-484A-81FE-E89D2F8B3D91}" type="pres">
      <dgm:prSet presAssocID="{ED9D2299-CBEC-4A79-8CC6-91203D016E12}" presName="dstNode" presStyleLbl="node1" presStyleIdx="0" presStyleCnt="5"/>
      <dgm:spPr/>
      <dgm:t>
        <a:bodyPr/>
        <a:lstStyle/>
        <a:p>
          <a:endParaRPr lang="ru-RU"/>
        </a:p>
      </dgm:t>
    </dgm:pt>
    <dgm:pt modelId="{F9DE7063-F7C6-4CBC-9823-A6F365131694}" type="pres">
      <dgm:prSet presAssocID="{77BD15A5-026D-4786-9508-54C97B4136F3}" presName="text_1" presStyleLbl="node1" presStyleIdx="0" presStyleCnt="5" custScaleX="96566" custScaleY="157655" custLinFactNeighborX="1042" custLinFactNeighborY="-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CC2C7-969F-4722-BFCB-E2C9F348349B}" type="pres">
      <dgm:prSet presAssocID="{77BD15A5-026D-4786-9508-54C97B4136F3}" presName="accent_1" presStyleCnt="0"/>
      <dgm:spPr/>
      <dgm:t>
        <a:bodyPr/>
        <a:lstStyle/>
        <a:p>
          <a:endParaRPr lang="ru-RU"/>
        </a:p>
      </dgm:t>
    </dgm:pt>
    <dgm:pt modelId="{09A7AE28-55F4-4D61-9B82-54C68D31278C}" type="pres">
      <dgm:prSet presAssocID="{77BD15A5-026D-4786-9508-54C97B4136F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D9D9991-530A-4994-87B1-8AB36AC32737}" type="pres">
      <dgm:prSet presAssocID="{139594C6-2327-41EE-A29E-6943E2803872}" presName="text_2" presStyleLbl="node1" presStyleIdx="1" presStyleCnt="5" custLinFactNeighborX="-310" custLinFactNeighborY="3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76207-2673-4527-9697-CB61140B0031}" type="pres">
      <dgm:prSet presAssocID="{139594C6-2327-41EE-A29E-6943E2803872}" presName="accent_2" presStyleCnt="0"/>
      <dgm:spPr/>
      <dgm:t>
        <a:bodyPr/>
        <a:lstStyle/>
        <a:p>
          <a:endParaRPr lang="ru-RU"/>
        </a:p>
      </dgm:t>
    </dgm:pt>
    <dgm:pt modelId="{FD339A8D-5E79-433F-BBF0-DBC5C251DB57}" type="pres">
      <dgm:prSet presAssocID="{139594C6-2327-41EE-A29E-6943E280387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B7925460-D521-445E-9FEF-4A41A574C953}" type="pres">
      <dgm:prSet presAssocID="{4ABE2F06-AF99-4957-BAFA-0FE98765712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66B3E-9CB2-411E-8100-7B3FB4CDC9BE}" type="pres">
      <dgm:prSet presAssocID="{4ABE2F06-AF99-4957-BAFA-0FE98765712F}" presName="accent_3" presStyleCnt="0"/>
      <dgm:spPr/>
      <dgm:t>
        <a:bodyPr/>
        <a:lstStyle/>
        <a:p>
          <a:endParaRPr lang="ru-RU"/>
        </a:p>
      </dgm:t>
    </dgm:pt>
    <dgm:pt modelId="{B5EE61DC-2CE6-4AC2-BD94-6273B8155155}" type="pres">
      <dgm:prSet presAssocID="{4ABE2F06-AF99-4957-BAFA-0FE98765712F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5AC3D144-124F-48CC-A697-B5D31A31E532}" type="pres">
      <dgm:prSet presAssocID="{440E4165-E503-4CD4-AFB4-60E0E29D002F}" presName="text_4" presStyleLbl="node1" presStyleIdx="3" presStyleCnt="5" custScaleY="97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6B7F5-720E-460F-BF2B-F3095560FC89}" type="pres">
      <dgm:prSet presAssocID="{440E4165-E503-4CD4-AFB4-60E0E29D002F}" presName="accent_4" presStyleCnt="0"/>
      <dgm:spPr/>
      <dgm:t>
        <a:bodyPr/>
        <a:lstStyle/>
        <a:p>
          <a:endParaRPr lang="ru-RU"/>
        </a:p>
      </dgm:t>
    </dgm:pt>
    <dgm:pt modelId="{C1FBCF7A-58B4-4B7D-81E7-DC61E77793ED}" type="pres">
      <dgm:prSet presAssocID="{440E4165-E503-4CD4-AFB4-60E0E29D002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5CC7AD76-B065-4EEE-A2DE-17680D92388C}" type="pres">
      <dgm:prSet presAssocID="{4F82961A-6293-4DB3-B86A-98EA14D25D9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BEAC-DA69-47AB-A08E-9E57779982D9}" type="pres">
      <dgm:prSet presAssocID="{4F82961A-6293-4DB3-B86A-98EA14D25D90}" presName="accent_5" presStyleCnt="0"/>
      <dgm:spPr/>
      <dgm:t>
        <a:bodyPr/>
        <a:lstStyle/>
        <a:p>
          <a:endParaRPr lang="ru-RU"/>
        </a:p>
      </dgm:t>
    </dgm:pt>
    <dgm:pt modelId="{FC7FD849-2FBC-4813-9FA7-9C494B40BF96}" type="pres">
      <dgm:prSet presAssocID="{4F82961A-6293-4DB3-B86A-98EA14D25D90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90DD64DA-4ACE-4D0E-8057-9707758EC141}" srcId="{ED9D2299-CBEC-4A79-8CC6-91203D016E12}" destId="{440E4165-E503-4CD4-AFB4-60E0E29D002F}" srcOrd="3" destOrd="0" parTransId="{74B95F22-A8CC-49FC-8F0A-262EDF5FCAF6}" sibTransId="{90911783-70F0-47C5-82FC-4017DCDA14E4}"/>
    <dgm:cxn modelId="{1001F039-CAAD-4DAB-8FE5-738BDE0933AE}" type="presOf" srcId="{4ABE2F06-AF99-4957-BAFA-0FE98765712F}" destId="{B7925460-D521-445E-9FEF-4A41A574C953}" srcOrd="0" destOrd="0" presId="urn:microsoft.com/office/officeart/2008/layout/VerticalCurvedList"/>
    <dgm:cxn modelId="{A5E321F0-0569-491E-8EE2-181E88A6E77E}" srcId="{ED9D2299-CBEC-4A79-8CC6-91203D016E12}" destId="{77BD15A5-026D-4786-9508-54C97B4136F3}" srcOrd="0" destOrd="0" parTransId="{2A9085A5-6969-45C9-AFF2-10B70D20F8CF}" sibTransId="{B5293E1A-DB2B-4F16-A0A6-DF6D2BDF72B6}"/>
    <dgm:cxn modelId="{7A9B3FCC-9F50-49E0-9871-32FCD7FD6581}" srcId="{ED9D2299-CBEC-4A79-8CC6-91203D016E12}" destId="{139594C6-2327-41EE-A29E-6943E2803872}" srcOrd="1" destOrd="0" parTransId="{D83F2E1B-AF0F-4680-9DBC-E439C5BFE0E4}" sibTransId="{0DE1C418-FCD6-4266-AEBA-FBFA715F0830}"/>
    <dgm:cxn modelId="{8BE006FD-3738-469C-832A-6E3CD62DCBB9}" type="presOf" srcId="{139594C6-2327-41EE-A29E-6943E2803872}" destId="{1D9D9991-530A-4994-87B1-8AB36AC32737}" srcOrd="0" destOrd="0" presId="urn:microsoft.com/office/officeart/2008/layout/VerticalCurvedList"/>
    <dgm:cxn modelId="{819B6984-5034-4D2C-B6C5-56142BB4470A}" type="presOf" srcId="{ED9D2299-CBEC-4A79-8CC6-91203D016E12}" destId="{85F13AA0-A0D4-49D4-80AB-A30FF321570B}" srcOrd="0" destOrd="0" presId="urn:microsoft.com/office/officeart/2008/layout/VerticalCurvedList"/>
    <dgm:cxn modelId="{882F85A0-970C-4B59-BA48-5E9F6CF123AE}" type="presOf" srcId="{77BD15A5-026D-4786-9508-54C97B4136F3}" destId="{F9DE7063-F7C6-4CBC-9823-A6F365131694}" srcOrd="0" destOrd="0" presId="urn:microsoft.com/office/officeart/2008/layout/VerticalCurvedList"/>
    <dgm:cxn modelId="{B4EEF262-83E3-4F3F-A0E5-C0994E1B7666}" type="presOf" srcId="{4F82961A-6293-4DB3-B86A-98EA14D25D90}" destId="{5CC7AD76-B065-4EEE-A2DE-17680D92388C}" srcOrd="0" destOrd="0" presId="urn:microsoft.com/office/officeart/2008/layout/VerticalCurvedList"/>
    <dgm:cxn modelId="{FAB29749-F628-457F-A7A9-17B75C0678BD}" srcId="{ED9D2299-CBEC-4A79-8CC6-91203D016E12}" destId="{4ABE2F06-AF99-4957-BAFA-0FE98765712F}" srcOrd="2" destOrd="0" parTransId="{2A391A73-8917-495A-ABAE-24591B41EE65}" sibTransId="{724E8EEB-4B8B-447B-8CEB-4A6D983110DC}"/>
    <dgm:cxn modelId="{B4642AD8-D02C-403C-91C6-B168F0F14F13}" srcId="{ED9D2299-CBEC-4A79-8CC6-91203D016E12}" destId="{4F82961A-6293-4DB3-B86A-98EA14D25D90}" srcOrd="4" destOrd="0" parTransId="{8144677F-E023-408D-AF64-3A5BADA712B2}" sibTransId="{287E086D-1C09-431F-975A-889FA5D2516A}"/>
    <dgm:cxn modelId="{E0943995-FFE8-49ED-B117-BCC82105F085}" type="presOf" srcId="{B5293E1A-DB2B-4F16-A0A6-DF6D2BDF72B6}" destId="{DB6428BA-121D-433F-B1AC-64125D5D605C}" srcOrd="0" destOrd="0" presId="urn:microsoft.com/office/officeart/2008/layout/VerticalCurvedList"/>
    <dgm:cxn modelId="{50C25246-B92B-4230-B46B-98BD19E6268E}" type="presOf" srcId="{440E4165-E503-4CD4-AFB4-60E0E29D002F}" destId="{5AC3D144-124F-48CC-A697-B5D31A31E532}" srcOrd="0" destOrd="0" presId="urn:microsoft.com/office/officeart/2008/layout/VerticalCurvedList"/>
    <dgm:cxn modelId="{98807716-5313-4272-A210-D9E6CC508893}" type="presParOf" srcId="{85F13AA0-A0D4-49D4-80AB-A30FF321570B}" destId="{9443AE4B-81C8-4217-ACC3-0F0DFCD53727}" srcOrd="0" destOrd="0" presId="urn:microsoft.com/office/officeart/2008/layout/VerticalCurvedList"/>
    <dgm:cxn modelId="{1191269F-B7A2-4712-A7CF-690C8DDDAAA5}" type="presParOf" srcId="{9443AE4B-81C8-4217-ACC3-0F0DFCD53727}" destId="{7BDED470-3F7C-43E5-B6C3-0D2F819EF67B}" srcOrd="0" destOrd="0" presId="urn:microsoft.com/office/officeart/2008/layout/VerticalCurvedList"/>
    <dgm:cxn modelId="{38582C1E-42A1-4C7D-9E33-0060AD8F2761}" type="presParOf" srcId="{7BDED470-3F7C-43E5-B6C3-0D2F819EF67B}" destId="{C8FCBBAD-3F5F-4180-A93F-3A10D2F37CB8}" srcOrd="0" destOrd="0" presId="urn:microsoft.com/office/officeart/2008/layout/VerticalCurvedList"/>
    <dgm:cxn modelId="{85159DF5-92F2-46BE-B1A7-663A8C93AFB6}" type="presParOf" srcId="{7BDED470-3F7C-43E5-B6C3-0D2F819EF67B}" destId="{DB6428BA-121D-433F-B1AC-64125D5D605C}" srcOrd="1" destOrd="0" presId="urn:microsoft.com/office/officeart/2008/layout/VerticalCurvedList"/>
    <dgm:cxn modelId="{74991480-F1C5-4C17-B846-9DE848DD6549}" type="presParOf" srcId="{7BDED470-3F7C-43E5-B6C3-0D2F819EF67B}" destId="{B917201F-3C12-4A8C-92E9-D98E96AEC060}" srcOrd="2" destOrd="0" presId="urn:microsoft.com/office/officeart/2008/layout/VerticalCurvedList"/>
    <dgm:cxn modelId="{419D765F-DDB9-4B71-A808-924170FB2459}" type="presParOf" srcId="{7BDED470-3F7C-43E5-B6C3-0D2F819EF67B}" destId="{65917665-5D2E-484A-81FE-E89D2F8B3D91}" srcOrd="3" destOrd="0" presId="urn:microsoft.com/office/officeart/2008/layout/VerticalCurvedList"/>
    <dgm:cxn modelId="{D12869E9-436C-4982-BA6A-D69EC3E08F73}" type="presParOf" srcId="{9443AE4B-81C8-4217-ACC3-0F0DFCD53727}" destId="{F9DE7063-F7C6-4CBC-9823-A6F365131694}" srcOrd="1" destOrd="0" presId="urn:microsoft.com/office/officeart/2008/layout/VerticalCurvedList"/>
    <dgm:cxn modelId="{7FD00EC7-06C7-4007-959E-74DCCFD19FB9}" type="presParOf" srcId="{9443AE4B-81C8-4217-ACC3-0F0DFCD53727}" destId="{EFDCC2C7-969F-4722-BFCB-E2C9F348349B}" srcOrd="2" destOrd="0" presId="urn:microsoft.com/office/officeart/2008/layout/VerticalCurvedList"/>
    <dgm:cxn modelId="{BC9C822E-95B1-4B36-A227-5923D4BF9855}" type="presParOf" srcId="{EFDCC2C7-969F-4722-BFCB-E2C9F348349B}" destId="{09A7AE28-55F4-4D61-9B82-54C68D31278C}" srcOrd="0" destOrd="0" presId="urn:microsoft.com/office/officeart/2008/layout/VerticalCurvedList"/>
    <dgm:cxn modelId="{CBFE8A2F-5073-488F-B5B8-FF982A5DC8A7}" type="presParOf" srcId="{9443AE4B-81C8-4217-ACC3-0F0DFCD53727}" destId="{1D9D9991-530A-4994-87B1-8AB36AC32737}" srcOrd="3" destOrd="0" presId="urn:microsoft.com/office/officeart/2008/layout/VerticalCurvedList"/>
    <dgm:cxn modelId="{DD98469A-0D6C-4036-9E00-44479BCA0563}" type="presParOf" srcId="{9443AE4B-81C8-4217-ACC3-0F0DFCD53727}" destId="{1AD76207-2673-4527-9697-CB61140B0031}" srcOrd="4" destOrd="0" presId="urn:microsoft.com/office/officeart/2008/layout/VerticalCurvedList"/>
    <dgm:cxn modelId="{946F3207-5562-45DB-909D-89FE94510CBA}" type="presParOf" srcId="{1AD76207-2673-4527-9697-CB61140B0031}" destId="{FD339A8D-5E79-433F-BBF0-DBC5C251DB57}" srcOrd="0" destOrd="0" presId="urn:microsoft.com/office/officeart/2008/layout/VerticalCurvedList"/>
    <dgm:cxn modelId="{09FE3206-9762-4CCE-BF21-CD1C8FBE4E35}" type="presParOf" srcId="{9443AE4B-81C8-4217-ACC3-0F0DFCD53727}" destId="{B7925460-D521-445E-9FEF-4A41A574C953}" srcOrd="5" destOrd="0" presId="urn:microsoft.com/office/officeart/2008/layout/VerticalCurvedList"/>
    <dgm:cxn modelId="{FA58C97B-E53D-4C88-BAC0-B25DE9A3FF9C}" type="presParOf" srcId="{9443AE4B-81C8-4217-ACC3-0F0DFCD53727}" destId="{2CD66B3E-9CB2-411E-8100-7B3FB4CDC9BE}" srcOrd="6" destOrd="0" presId="urn:microsoft.com/office/officeart/2008/layout/VerticalCurvedList"/>
    <dgm:cxn modelId="{9B019765-FA23-48B3-9739-157456D5C6AA}" type="presParOf" srcId="{2CD66B3E-9CB2-411E-8100-7B3FB4CDC9BE}" destId="{B5EE61DC-2CE6-4AC2-BD94-6273B8155155}" srcOrd="0" destOrd="0" presId="urn:microsoft.com/office/officeart/2008/layout/VerticalCurvedList"/>
    <dgm:cxn modelId="{B5E270F3-8B74-4E2B-BCDB-13DDAF7A8804}" type="presParOf" srcId="{9443AE4B-81C8-4217-ACC3-0F0DFCD53727}" destId="{5AC3D144-124F-48CC-A697-B5D31A31E532}" srcOrd="7" destOrd="0" presId="urn:microsoft.com/office/officeart/2008/layout/VerticalCurvedList"/>
    <dgm:cxn modelId="{78609E37-132E-42D5-949D-3711E4710385}" type="presParOf" srcId="{9443AE4B-81C8-4217-ACC3-0F0DFCD53727}" destId="{DFB6B7F5-720E-460F-BF2B-F3095560FC89}" srcOrd="8" destOrd="0" presId="urn:microsoft.com/office/officeart/2008/layout/VerticalCurvedList"/>
    <dgm:cxn modelId="{901D30A1-970A-47C7-BDCD-4454285232DC}" type="presParOf" srcId="{DFB6B7F5-720E-460F-BF2B-F3095560FC89}" destId="{C1FBCF7A-58B4-4B7D-81E7-DC61E77793ED}" srcOrd="0" destOrd="0" presId="urn:microsoft.com/office/officeart/2008/layout/VerticalCurvedList"/>
    <dgm:cxn modelId="{C1D57923-52D6-40CC-A0EC-12DEDA2FD9EC}" type="presParOf" srcId="{9443AE4B-81C8-4217-ACC3-0F0DFCD53727}" destId="{5CC7AD76-B065-4EEE-A2DE-17680D92388C}" srcOrd="9" destOrd="0" presId="urn:microsoft.com/office/officeart/2008/layout/VerticalCurvedList"/>
    <dgm:cxn modelId="{94BA67AD-E6DF-49CD-B9BA-9A0A43A20F28}" type="presParOf" srcId="{9443AE4B-81C8-4217-ACC3-0F0DFCD53727}" destId="{5579BEAC-DA69-47AB-A08E-9E57779982D9}" srcOrd="10" destOrd="0" presId="urn:microsoft.com/office/officeart/2008/layout/VerticalCurvedList"/>
    <dgm:cxn modelId="{92D6CC5E-6E2D-4CB2-AB4C-E5F45CCF361F}" type="presParOf" srcId="{5579BEAC-DA69-47AB-A08E-9E57779982D9}" destId="{FC7FD849-2FBC-4813-9FA7-9C494B40BF96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CD679-DC10-477B-B43A-DDD329A481B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27464-3446-4F5B-B2B8-A5A38198FC9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Arial Black" pitchFamily="34" charset="0"/>
            </a:rPr>
            <a:t>Госпрограмма РК</a:t>
          </a:r>
          <a:endParaRPr lang="ru-RU" sz="1200" dirty="0">
            <a:solidFill>
              <a:schemeClr val="bg1"/>
            </a:solidFill>
            <a:latin typeface="Arial Black" pitchFamily="34" charset="0"/>
          </a:endParaRPr>
        </a:p>
      </dgm:t>
    </dgm:pt>
    <dgm:pt modelId="{EA7C59C7-84D6-48FA-9AA3-E12345DD36D2}" type="parTrans" cxnId="{69EDA9D7-47AE-4680-A270-EAFBED88361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410BDC80-A90C-4FE7-96DD-BE8EE65F1A64}" type="sibTrans" cxnId="{69EDA9D7-47AE-4680-A270-EAFBED88361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448A938C-EC30-4BB8-A685-C80E95B9A58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 Black" pitchFamily="34" charset="0"/>
            </a:rPr>
            <a:t>Развитие образования</a:t>
          </a:r>
        </a:p>
        <a:p>
          <a:r>
            <a:rPr lang="ru-RU" sz="1200" dirty="0" smtClean="0">
              <a:solidFill>
                <a:schemeClr val="tx1"/>
              </a:solidFill>
              <a:latin typeface="Arial Black" pitchFamily="34" charset="0"/>
            </a:rPr>
            <a:t>Развитие здравоохранения</a:t>
          </a:r>
        </a:p>
        <a:p>
          <a:r>
            <a:rPr lang="ru-RU" sz="1200" dirty="0" smtClean="0">
              <a:solidFill>
                <a:schemeClr val="tx1"/>
              </a:solidFill>
              <a:latin typeface="Arial Black" pitchFamily="34" charset="0"/>
            </a:rPr>
            <a:t>Развитие сельского хозяйства ….. 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B1FB25F7-302B-4D50-AA9C-3F4D585BA8D1}" type="parTrans" cxnId="{9F8607CB-D3AC-4170-969C-CE799C5342C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6FA6D38C-33D9-457E-8486-90B609576D7A}" type="sibTrans" cxnId="{9F8607CB-D3AC-4170-969C-CE799C5342C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D088C7D6-AA14-4312-92A9-2A922942109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Arial Black" pitchFamily="34" charset="0"/>
            </a:rPr>
            <a:t>Постановление </a:t>
          </a:r>
          <a:endParaRPr lang="ru-RU" sz="1200" dirty="0">
            <a:solidFill>
              <a:schemeClr val="bg1"/>
            </a:solidFill>
            <a:latin typeface="Arial Black" pitchFamily="34" charset="0"/>
          </a:endParaRPr>
        </a:p>
      </dgm:t>
    </dgm:pt>
    <dgm:pt modelId="{A7214583-FC9A-4E1D-83EB-BDE7D01195CC}" type="parTrans" cxnId="{80DD45F5-AFC9-4F09-B960-3DCAAB5FA33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59731E90-CCA9-44D9-8162-1818D233E5E0}" type="sibTrans" cxnId="{80DD45F5-AFC9-4F09-B960-3DCAAB5FA33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8A49BF58-406E-4C17-B43F-7A7CD87BF31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rPr>
            <a:t>Контрактная подготовка специалистов с высшим образованием и их трудоустройстве  16.12.2013г. №490 …..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36956895-602B-486A-BDBB-4E588854A42A}" type="parTrans" cxnId="{E2E178B8-841A-4F0F-8D25-CE4976B1AB5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776649FD-A4F4-4585-87A5-429B2648B605}" type="sibTrans" cxnId="{E2E178B8-841A-4F0F-8D25-CE4976B1AB5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C33578E8-B76B-419F-B31D-46057286C87F}">
      <dgm:prSet phldrT="[Текст]" custT="1"/>
      <dgm:spPr/>
      <dgm:t>
        <a:bodyPr/>
        <a:lstStyle/>
        <a:p>
          <a:r>
            <a:rPr lang="ru-RU" sz="1200" smtClean="0">
              <a:solidFill>
                <a:schemeClr val="bg1"/>
              </a:solidFill>
              <a:latin typeface="Arial Black" pitchFamily="34" charset="0"/>
            </a:rPr>
            <a:t>Приказ МО РК </a:t>
          </a:r>
          <a:endParaRPr lang="ru-RU" sz="1200" dirty="0">
            <a:solidFill>
              <a:schemeClr val="bg1"/>
            </a:solidFill>
            <a:latin typeface="Arial Black" pitchFamily="34" charset="0"/>
          </a:endParaRPr>
        </a:p>
      </dgm:t>
    </dgm:pt>
    <dgm:pt modelId="{4394812E-EDF7-40FD-B8E9-2268EF35E58C}" type="parTrans" cxnId="{F65E74F4-CF14-4C0A-BB15-24259E26BA4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F4EC64F6-2196-4965-B9A8-D51FF2219370}" type="sibTrans" cxnId="{F65E74F4-CF14-4C0A-BB15-24259E26BA4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B11845EE-0775-4296-85E7-205E07FCBFE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rPr>
            <a:t>Программные мероприятия по кадровому обеспечению отрасли  «Образование» (от 13.09.2013 г. №588)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05731D8A-E0C6-4F1C-9E3F-C8A142D70BB2}" type="parTrans" cxnId="{6607E807-8B14-4F9A-B639-98CCAE3EBE5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63EAD65A-80C1-4E01-8AD8-90D171655865}" type="sibTrans" cxnId="{6607E807-8B14-4F9A-B639-98CCAE3EBE5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 Black" pitchFamily="34" charset="0"/>
          </a:endParaRPr>
        </a:p>
      </dgm:t>
    </dgm:pt>
    <dgm:pt modelId="{BE1A6B1B-235D-414C-92B9-9DC50ACEC268}" type="pres">
      <dgm:prSet presAssocID="{C6ACD679-DC10-477B-B43A-DDD329A481B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5AF87-6978-4A25-8710-1248DDC6EAA3}" type="pres">
      <dgm:prSet presAssocID="{E5027464-3446-4F5B-B2B8-A5A38198FC9D}" presName="compNode" presStyleCnt="0"/>
      <dgm:spPr/>
    </dgm:pt>
    <dgm:pt modelId="{0DF79318-B82B-4284-9DB3-E4B7F92D616C}" type="pres">
      <dgm:prSet presAssocID="{E5027464-3446-4F5B-B2B8-A5A38198FC9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0C385-59A9-48D2-9F06-F45DD5B1A610}" type="pres">
      <dgm:prSet presAssocID="{E5027464-3446-4F5B-B2B8-A5A38198FC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59CB5-3131-46EF-9674-B5E2EB0A6FCB}" type="pres">
      <dgm:prSet presAssocID="{E5027464-3446-4F5B-B2B8-A5A38198FC9D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6588BBC0-2DE9-41A7-8E24-447A65D708D9}" type="pres">
      <dgm:prSet presAssocID="{E5027464-3446-4F5B-B2B8-A5A38198FC9D}" presName="adorn" presStyleLbl="fgAccFollowNode1" presStyleIdx="0" presStyleCnt="3"/>
      <dgm:spPr/>
    </dgm:pt>
    <dgm:pt modelId="{CE613EA0-DAD0-4CD7-B470-182EE4F9B14D}" type="pres">
      <dgm:prSet presAssocID="{410BDC80-A90C-4FE7-96DD-BE8EE65F1A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1F36D5-E48F-4A5B-B311-B42313590B60}" type="pres">
      <dgm:prSet presAssocID="{D088C7D6-AA14-4312-92A9-2A9229421091}" presName="compNode" presStyleCnt="0"/>
      <dgm:spPr/>
    </dgm:pt>
    <dgm:pt modelId="{08EF4DE3-0BEE-4C57-A641-42F353A91904}" type="pres">
      <dgm:prSet presAssocID="{D088C7D6-AA14-4312-92A9-2A922942109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EC945-475C-4085-A55A-982F006703CA}" type="pres">
      <dgm:prSet presAssocID="{D088C7D6-AA14-4312-92A9-2A922942109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74BD7-F1C2-4D9F-B723-35E8C62BB163}" type="pres">
      <dgm:prSet presAssocID="{D088C7D6-AA14-4312-92A9-2A922942109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D0A0B62A-C55F-41CA-B45B-CE920AB68FD2}" type="pres">
      <dgm:prSet presAssocID="{D088C7D6-AA14-4312-92A9-2A9229421091}" presName="adorn" presStyleLbl="fgAccFollowNode1" presStyleIdx="1" presStyleCnt="3"/>
      <dgm:spPr/>
    </dgm:pt>
    <dgm:pt modelId="{6794F147-B2D9-4060-B99A-AE21A2027047}" type="pres">
      <dgm:prSet presAssocID="{59731E90-CCA9-44D9-8162-1818D233E5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40827F-4372-48D3-92BC-CFE2DCDB7068}" type="pres">
      <dgm:prSet presAssocID="{C33578E8-B76B-419F-B31D-46057286C87F}" presName="compNode" presStyleCnt="0"/>
      <dgm:spPr/>
    </dgm:pt>
    <dgm:pt modelId="{6FE5B13D-9D6F-4597-994F-A00A026C7E48}" type="pres">
      <dgm:prSet presAssocID="{C33578E8-B76B-419F-B31D-46057286C87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3FF94-6830-465A-A25B-12258A87C37F}" type="pres">
      <dgm:prSet presAssocID="{C33578E8-B76B-419F-B31D-46057286C87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ECEE1-1DEB-4A21-A582-9C89A58311A4}" type="pres">
      <dgm:prSet presAssocID="{C33578E8-B76B-419F-B31D-46057286C87F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BEFE223C-63A0-47E7-8162-94E483A84C51}" type="pres">
      <dgm:prSet presAssocID="{C33578E8-B76B-419F-B31D-46057286C87F}" presName="adorn" presStyleLbl="fgAccFollowNode1" presStyleIdx="2" presStyleCnt="3"/>
      <dgm:spPr/>
    </dgm:pt>
  </dgm:ptLst>
  <dgm:cxnLst>
    <dgm:cxn modelId="{6607E807-8B14-4F9A-B639-98CCAE3EBE51}" srcId="{C33578E8-B76B-419F-B31D-46057286C87F}" destId="{B11845EE-0775-4296-85E7-205E07FCBFE4}" srcOrd="0" destOrd="0" parTransId="{05731D8A-E0C6-4F1C-9E3F-C8A142D70BB2}" sibTransId="{63EAD65A-80C1-4E01-8AD8-90D171655865}"/>
    <dgm:cxn modelId="{FE31FB41-F507-466C-8E82-C0074AE77C9C}" type="presOf" srcId="{D088C7D6-AA14-4312-92A9-2A9229421091}" destId="{FD1EC945-475C-4085-A55A-982F006703CA}" srcOrd="0" destOrd="0" presId="urn:microsoft.com/office/officeart/2005/8/layout/bList2#1"/>
    <dgm:cxn modelId="{4071A93C-2D9C-4E47-A845-53D06CD18590}" type="presOf" srcId="{C33578E8-B76B-419F-B31D-46057286C87F}" destId="{61C3FF94-6830-465A-A25B-12258A87C37F}" srcOrd="0" destOrd="0" presId="urn:microsoft.com/office/officeart/2005/8/layout/bList2#1"/>
    <dgm:cxn modelId="{80DD45F5-AFC9-4F09-B960-3DCAAB5FA337}" srcId="{C6ACD679-DC10-477B-B43A-DDD329A481B5}" destId="{D088C7D6-AA14-4312-92A9-2A9229421091}" srcOrd="1" destOrd="0" parTransId="{A7214583-FC9A-4E1D-83EB-BDE7D01195CC}" sibTransId="{59731E90-CCA9-44D9-8162-1818D233E5E0}"/>
    <dgm:cxn modelId="{F65E74F4-CF14-4C0A-BB15-24259E26BA41}" srcId="{C6ACD679-DC10-477B-B43A-DDD329A481B5}" destId="{C33578E8-B76B-419F-B31D-46057286C87F}" srcOrd="2" destOrd="0" parTransId="{4394812E-EDF7-40FD-B8E9-2268EF35E58C}" sibTransId="{F4EC64F6-2196-4965-B9A8-D51FF2219370}"/>
    <dgm:cxn modelId="{B24083C3-D99E-4B58-820A-A05D2409B43E}" type="presOf" srcId="{B11845EE-0775-4296-85E7-205E07FCBFE4}" destId="{6FE5B13D-9D6F-4597-994F-A00A026C7E48}" srcOrd="0" destOrd="0" presId="urn:microsoft.com/office/officeart/2005/8/layout/bList2#1"/>
    <dgm:cxn modelId="{9F8607CB-D3AC-4170-969C-CE799C5342C6}" srcId="{E5027464-3446-4F5B-B2B8-A5A38198FC9D}" destId="{448A938C-EC30-4BB8-A685-C80E95B9A585}" srcOrd="0" destOrd="0" parTransId="{B1FB25F7-302B-4D50-AA9C-3F4D585BA8D1}" sibTransId="{6FA6D38C-33D9-457E-8486-90B609576D7A}"/>
    <dgm:cxn modelId="{9F36D657-7076-4F01-A5E4-FCB5516937C2}" type="presOf" srcId="{E5027464-3446-4F5B-B2B8-A5A38198FC9D}" destId="{9230C385-59A9-48D2-9F06-F45DD5B1A610}" srcOrd="0" destOrd="0" presId="urn:microsoft.com/office/officeart/2005/8/layout/bList2#1"/>
    <dgm:cxn modelId="{3E404B71-8597-4631-9AA3-51B40F2863DB}" type="presOf" srcId="{C6ACD679-DC10-477B-B43A-DDD329A481B5}" destId="{BE1A6B1B-235D-414C-92B9-9DC50ACEC268}" srcOrd="0" destOrd="0" presId="urn:microsoft.com/office/officeart/2005/8/layout/bList2#1"/>
    <dgm:cxn modelId="{E2E178B8-841A-4F0F-8D25-CE4976B1AB5B}" srcId="{D088C7D6-AA14-4312-92A9-2A9229421091}" destId="{8A49BF58-406E-4C17-B43F-7A7CD87BF31F}" srcOrd="0" destOrd="0" parTransId="{36956895-602B-486A-BDBB-4E588854A42A}" sibTransId="{776649FD-A4F4-4585-87A5-429B2648B605}"/>
    <dgm:cxn modelId="{C0FAB391-746A-4A94-AA51-3AF4A981E1BD}" type="presOf" srcId="{C33578E8-B76B-419F-B31D-46057286C87F}" destId="{640ECEE1-1DEB-4A21-A582-9C89A58311A4}" srcOrd="1" destOrd="0" presId="urn:microsoft.com/office/officeart/2005/8/layout/bList2#1"/>
    <dgm:cxn modelId="{1190D206-DA9E-4A68-A422-2DD4D601756D}" type="presOf" srcId="{8A49BF58-406E-4C17-B43F-7A7CD87BF31F}" destId="{08EF4DE3-0BEE-4C57-A641-42F353A91904}" srcOrd="0" destOrd="0" presId="urn:microsoft.com/office/officeart/2005/8/layout/bList2#1"/>
    <dgm:cxn modelId="{69EDA9D7-47AE-4680-A270-EAFBED883611}" srcId="{C6ACD679-DC10-477B-B43A-DDD329A481B5}" destId="{E5027464-3446-4F5B-B2B8-A5A38198FC9D}" srcOrd="0" destOrd="0" parTransId="{EA7C59C7-84D6-48FA-9AA3-E12345DD36D2}" sibTransId="{410BDC80-A90C-4FE7-96DD-BE8EE65F1A64}"/>
    <dgm:cxn modelId="{7E6E4300-8986-4604-A6A0-EA063D34CDC4}" type="presOf" srcId="{E5027464-3446-4F5B-B2B8-A5A38198FC9D}" destId="{BDF59CB5-3131-46EF-9674-B5E2EB0A6FCB}" srcOrd="1" destOrd="0" presId="urn:microsoft.com/office/officeart/2005/8/layout/bList2#1"/>
    <dgm:cxn modelId="{13C7F588-6B08-42D7-8774-6C9F41A42F21}" type="presOf" srcId="{410BDC80-A90C-4FE7-96DD-BE8EE65F1A64}" destId="{CE613EA0-DAD0-4CD7-B470-182EE4F9B14D}" srcOrd="0" destOrd="0" presId="urn:microsoft.com/office/officeart/2005/8/layout/bList2#1"/>
    <dgm:cxn modelId="{F27E7293-B233-4FDA-BCAB-6DD1AC01D701}" type="presOf" srcId="{D088C7D6-AA14-4312-92A9-2A9229421091}" destId="{44274BD7-F1C2-4D9F-B723-35E8C62BB163}" srcOrd="1" destOrd="0" presId="urn:microsoft.com/office/officeart/2005/8/layout/bList2#1"/>
    <dgm:cxn modelId="{E39814D1-5A6C-4741-8B25-093CCE6143E2}" type="presOf" srcId="{59731E90-CCA9-44D9-8162-1818D233E5E0}" destId="{6794F147-B2D9-4060-B99A-AE21A2027047}" srcOrd="0" destOrd="0" presId="urn:microsoft.com/office/officeart/2005/8/layout/bList2#1"/>
    <dgm:cxn modelId="{D752540A-E7F1-40B9-AC18-012A040108C8}" type="presOf" srcId="{448A938C-EC30-4BB8-A685-C80E95B9A585}" destId="{0DF79318-B82B-4284-9DB3-E4B7F92D616C}" srcOrd="0" destOrd="0" presId="urn:microsoft.com/office/officeart/2005/8/layout/bList2#1"/>
    <dgm:cxn modelId="{4BED3641-8B27-439B-975D-4B43E7A06296}" type="presParOf" srcId="{BE1A6B1B-235D-414C-92B9-9DC50ACEC268}" destId="{23A5AF87-6978-4A25-8710-1248DDC6EAA3}" srcOrd="0" destOrd="0" presId="urn:microsoft.com/office/officeart/2005/8/layout/bList2#1"/>
    <dgm:cxn modelId="{5F08135A-CB65-468B-A236-1AB97BDE5378}" type="presParOf" srcId="{23A5AF87-6978-4A25-8710-1248DDC6EAA3}" destId="{0DF79318-B82B-4284-9DB3-E4B7F92D616C}" srcOrd="0" destOrd="0" presId="urn:microsoft.com/office/officeart/2005/8/layout/bList2#1"/>
    <dgm:cxn modelId="{7EB86F6E-FC7D-41E4-8B8F-4BF408D6F403}" type="presParOf" srcId="{23A5AF87-6978-4A25-8710-1248DDC6EAA3}" destId="{9230C385-59A9-48D2-9F06-F45DD5B1A610}" srcOrd="1" destOrd="0" presId="urn:microsoft.com/office/officeart/2005/8/layout/bList2#1"/>
    <dgm:cxn modelId="{251582AA-23E8-4329-B1FB-27BA83FC933B}" type="presParOf" srcId="{23A5AF87-6978-4A25-8710-1248DDC6EAA3}" destId="{BDF59CB5-3131-46EF-9674-B5E2EB0A6FCB}" srcOrd="2" destOrd="0" presId="urn:microsoft.com/office/officeart/2005/8/layout/bList2#1"/>
    <dgm:cxn modelId="{D8ADD9EB-265A-40C8-AD95-5BC0F15494AE}" type="presParOf" srcId="{23A5AF87-6978-4A25-8710-1248DDC6EAA3}" destId="{6588BBC0-2DE9-41A7-8E24-447A65D708D9}" srcOrd="3" destOrd="0" presId="urn:microsoft.com/office/officeart/2005/8/layout/bList2#1"/>
    <dgm:cxn modelId="{B23C1AC0-FEA8-4C5C-8899-D324C0FC7F37}" type="presParOf" srcId="{BE1A6B1B-235D-414C-92B9-9DC50ACEC268}" destId="{CE613EA0-DAD0-4CD7-B470-182EE4F9B14D}" srcOrd="1" destOrd="0" presId="urn:microsoft.com/office/officeart/2005/8/layout/bList2#1"/>
    <dgm:cxn modelId="{1391FFD6-7FB4-45F1-BF79-D60519A03F49}" type="presParOf" srcId="{BE1A6B1B-235D-414C-92B9-9DC50ACEC268}" destId="{361F36D5-E48F-4A5B-B311-B42313590B60}" srcOrd="2" destOrd="0" presId="urn:microsoft.com/office/officeart/2005/8/layout/bList2#1"/>
    <dgm:cxn modelId="{D4C4750D-27B2-43BB-B628-763899D29328}" type="presParOf" srcId="{361F36D5-E48F-4A5B-B311-B42313590B60}" destId="{08EF4DE3-0BEE-4C57-A641-42F353A91904}" srcOrd="0" destOrd="0" presId="urn:microsoft.com/office/officeart/2005/8/layout/bList2#1"/>
    <dgm:cxn modelId="{59CE5BCC-768D-483E-ABA2-6010505B212D}" type="presParOf" srcId="{361F36D5-E48F-4A5B-B311-B42313590B60}" destId="{FD1EC945-475C-4085-A55A-982F006703CA}" srcOrd="1" destOrd="0" presId="urn:microsoft.com/office/officeart/2005/8/layout/bList2#1"/>
    <dgm:cxn modelId="{447F3795-4A90-450E-B107-69910668B208}" type="presParOf" srcId="{361F36D5-E48F-4A5B-B311-B42313590B60}" destId="{44274BD7-F1C2-4D9F-B723-35E8C62BB163}" srcOrd="2" destOrd="0" presId="urn:microsoft.com/office/officeart/2005/8/layout/bList2#1"/>
    <dgm:cxn modelId="{9F70B88E-CEA3-44B9-91DB-6D2691C99483}" type="presParOf" srcId="{361F36D5-E48F-4A5B-B311-B42313590B60}" destId="{D0A0B62A-C55F-41CA-B45B-CE920AB68FD2}" srcOrd="3" destOrd="0" presId="urn:microsoft.com/office/officeart/2005/8/layout/bList2#1"/>
    <dgm:cxn modelId="{BBCBEFD1-51C2-44AE-AF97-14BB9FD99DE6}" type="presParOf" srcId="{BE1A6B1B-235D-414C-92B9-9DC50ACEC268}" destId="{6794F147-B2D9-4060-B99A-AE21A2027047}" srcOrd="3" destOrd="0" presId="urn:microsoft.com/office/officeart/2005/8/layout/bList2#1"/>
    <dgm:cxn modelId="{F4ED1487-EFDD-4B4E-919C-1FACDD7C6CC3}" type="presParOf" srcId="{BE1A6B1B-235D-414C-92B9-9DC50ACEC268}" destId="{6040827F-4372-48D3-92BC-CFE2DCDB7068}" srcOrd="4" destOrd="0" presId="urn:microsoft.com/office/officeart/2005/8/layout/bList2#1"/>
    <dgm:cxn modelId="{7C7FFE31-315D-4A04-ABB8-B3E2216D0433}" type="presParOf" srcId="{6040827F-4372-48D3-92BC-CFE2DCDB7068}" destId="{6FE5B13D-9D6F-4597-994F-A00A026C7E48}" srcOrd="0" destOrd="0" presId="urn:microsoft.com/office/officeart/2005/8/layout/bList2#1"/>
    <dgm:cxn modelId="{8428A900-1C3B-40F3-885A-A6382DE814BA}" type="presParOf" srcId="{6040827F-4372-48D3-92BC-CFE2DCDB7068}" destId="{61C3FF94-6830-465A-A25B-12258A87C37F}" srcOrd="1" destOrd="0" presId="urn:microsoft.com/office/officeart/2005/8/layout/bList2#1"/>
    <dgm:cxn modelId="{8932B42F-8752-45E5-8921-E2430CD12924}" type="presParOf" srcId="{6040827F-4372-48D3-92BC-CFE2DCDB7068}" destId="{640ECEE1-1DEB-4A21-A582-9C89A58311A4}" srcOrd="2" destOrd="0" presId="urn:microsoft.com/office/officeart/2005/8/layout/bList2#1"/>
    <dgm:cxn modelId="{BFD4B08F-033C-4D12-9F32-207292C2762D}" type="presParOf" srcId="{6040827F-4372-48D3-92BC-CFE2DCDB7068}" destId="{BEFE223C-63A0-47E7-8162-94E483A84C5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9D2299-CBEC-4A79-8CC6-91203D016E1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7BD15A5-026D-4786-9508-54C97B4136F3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</a:rPr>
            <a:t>Подготовка и издание профориентационной рабочей тетради для учащихся общеобразовательных организаций «Профессиональное пространство: отрасль экономики Республики Коми «Образование»;</a:t>
          </a:r>
          <a:endParaRPr lang="ru-RU" sz="1600" b="1" i="0" dirty="0">
            <a:solidFill>
              <a:schemeClr val="tx2"/>
            </a:solidFill>
            <a:latin typeface="Arial Black" pitchFamily="34" charset="0"/>
          </a:endParaRPr>
        </a:p>
      </dgm:t>
    </dgm:pt>
    <dgm:pt modelId="{2A9085A5-6969-45C9-AFF2-10B70D20F8CF}" type="parTrans" cxnId="{A5E321F0-0569-491E-8EE2-181E88A6E77E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B5293E1A-DB2B-4F16-A0A6-DF6D2BDF72B6}" type="sibTrans" cxnId="{A5E321F0-0569-491E-8EE2-181E88A6E77E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4ABE2F06-AF99-4957-BAFA-0FE98765712F}">
      <dgm:prSet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</a:rPr>
            <a:t>Организация сетевой модели организации работы в предпрофильных и профильных классах педагогической направленности в рамках кластерного подхода</a:t>
          </a:r>
          <a:endParaRPr lang="ru-RU" sz="1600" b="1" i="0" dirty="0">
            <a:solidFill>
              <a:schemeClr val="tx2"/>
            </a:solidFill>
            <a:latin typeface="Arial Black" pitchFamily="34" charset="0"/>
          </a:endParaRPr>
        </a:p>
      </dgm:t>
    </dgm:pt>
    <dgm:pt modelId="{2A391A73-8917-495A-ABAE-24591B41EE65}" type="parTrans" cxnId="{FAB29749-F628-457F-A7A9-17B75C0678BD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724E8EEB-4B8B-447B-8CEB-4A6D983110DC}" type="sibTrans" cxnId="{FAB29749-F628-457F-A7A9-17B75C0678BD}">
      <dgm:prSet/>
      <dgm:spPr/>
      <dgm:t>
        <a:bodyPr/>
        <a:lstStyle/>
        <a:p>
          <a:pPr algn="just"/>
          <a:endParaRPr lang="ru-RU" sz="1600" b="1" i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gm:t>
    </dgm:pt>
    <dgm:pt modelId="{139594C6-2327-41EE-A29E-6943E2803872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/>
              </a:solidFill>
              <a:latin typeface="Arial Black" pitchFamily="34" charset="0"/>
            </a:rPr>
            <a:t>Организация конкурса информационных стендов, посвященных педагогической профессии, и кабинетов профориентации общеобразовательных организаций республики; </a:t>
          </a:r>
          <a:endParaRPr lang="ru-RU" sz="1600" b="1" i="0" dirty="0">
            <a:solidFill>
              <a:schemeClr val="tx2"/>
            </a:solidFill>
            <a:latin typeface="Arial Black" pitchFamily="34" charset="0"/>
          </a:endParaRPr>
        </a:p>
      </dgm:t>
    </dgm:pt>
    <dgm:pt modelId="{D83F2E1B-AF0F-4680-9DBC-E439C5BFE0E4}" type="parTrans" cxnId="{7A9B3FCC-9F50-49E0-9871-32FCD7FD658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0DE1C418-FCD6-4266-AEBA-FBFA715F0830}" type="sibTrans" cxnId="{7A9B3FCC-9F50-49E0-9871-32FCD7FD658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440E4165-E503-4CD4-AFB4-60E0E29D002F}">
      <dgm:prSet custT="1"/>
      <dgm:spPr/>
      <dgm:t>
        <a:bodyPr/>
        <a:lstStyle/>
        <a:p>
          <a:pPr algn="just"/>
          <a:r>
            <a:rPr lang="ru-RU" sz="1500" b="1" i="0" dirty="0" smtClean="0">
              <a:solidFill>
                <a:schemeClr val="tx2"/>
              </a:solidFill>
              <a:latin typeface="Arial Black" pitchFamily="34" charset="0"/>
            </a:rPr>
            <a:t>Размещение на образовательном портале РК расширенной рекламной информации о педагогических профессиях,  образовательных программах обучения, формах и месте обучения</a:t>
          </a:r>
          <a:endParaRPr lang="ru-RU" sz="1500" b="1" i="0" dirty="0">
            <a:solidFill>
              <a:schemeClr val="tx2"/>
            </a:solidFill>
            <a:latin typeface="Arial Black" pitchFamily="34" charset="0"/>
          </a:endParaRPr>
        </a:p>
      </dgm:t>
    </dgm:pt>
    <dgm:pt modelId="{74B95F22-A8CC-49FC-8F0A-262EDF5FCAF6}" type="parTrans" cxnId="{90DD64DA-4ACE-4D0E-8057-9707758EC14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90911783-70F0-47C5-82FC-4017DCDA14E4}" type="sibTrans" cxnId="{90DD64DA-4ACE-4D0E-8057-9707758EC141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4F82961A-6293-4DB3-B86A-98EA14D25D90}">
      <dgm:prSet custT="1"/>
      <dgm:spPr/>
      <dgm:t>
        <a:bodyPr/>
        <a:lstStyle/>
        <a:p>
          <a:pPr algn="just"/>
          <a:r>
            <a:rPr lang="ru-RU" sz="1500" b="1" i="0" dirty="0" smtClean="0">
              <a:solidFill>
                <a:schemeClr val="tx2"/>
              </a:solidFill>
              <a:latin typeface="Arial Black" pitchFamily="34" charset="0"/>
            </a:rPr>
            <a:t>Разработка и реализация информационного проекта «Виртуальная экскурсия в педагогическую профессию» для выпускников общеобразовательных школ</a:t>
          </a:r>
          <a:endParaRPr lang="ru-RU" sz="1500" b="1" i="0" dirty="0">
            <a:solidFill>
              <a:schemeClr val="tx2"/>
            </a:solidFill>
            <a:latin typeface="Arial Black" pitchFamily="34" charset="0"/>
          </a:endParaRPr>
        </a:p>
      </dgm:t>
    </dgm:pt>
    <dgm:pt modelId="{8144677F-E023-408D-AF64-3A5BADA712B2}" type="parTrans" cxnId="{B4642AD8-D02C-403C-91C6-B168F0F14F13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287E086D-1C09-431F-975A-889FA5D2516A}" type="sibTrans" cxnId="{B4642AD8-D02C-403C-91C6-B168F0F14F13}">
      <dgm:prSet/>
      <dgm:spPr/>
      <dgm:t>
        <a:bodyPr/>
        <a:lstStyle/>
        <a:p>
          <a:pPr algn="just"/>
          <a:endParaRPr lang="ru-RU" sz="1600" i="0">
            <a:solidFill>
              <a:schemeClr val="tx2"/>
            </a:solidFill>
            <a:latin typeface="Arial Black" pitchFamily="34" charset="0"/>
          </a:endParaRPr>
        </a:p>
      </dgm:t>
    </dgm:pt>
    <dgm:pt modelId="{85F13AA0-A0D4-49D4-80AB-A30FF321570B}" type="pres">
      <dgm:prSet presAssocID="{ED9D2299-CBEC-4A79-8CC6-91203D016E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43AE4B-81C8-4217-ACC3-0F0DFCD53727}" type="pres">
      <dgm:prSet presAssocID="{ED9D2299-CBEC-4A79-8CC6-91203D016E12}" presName="Name1" presStyleCnt="0"/>
      <dgm:spPr/>
      <dgm:t>
        <a:bodyPr/>
        <a:lstStyle/>
        <a:p>
          <a:endParaRPr lang="ru-RU"/>
        </a:p>
      </dgm:t>
    </dgm:pt>
    <dgm:pt modelId="{7BDED470-3F7C-43E5-B6C3-0D2F819EF67B}" type="pres">
      <dgm:prSet presAssocID="{ED9D2299-CBEC-4A79-8CC6-91203D016E12}" presName="cycle" presStyleCnt="0"/>
      <dgm:spPr/>
      <dgm:t>
        <a:bodyPr/>
        <a:lstStyle/>
        <a:p>
          <a:endParaRPr lang="ru-RU"/>
        </a:p>
      </dgm:t>
    </dgm:pt>
    <dgm:pt modelId="{C8FCBBAD-3F5F-4180-A93F-3A10D2F37CB8}" type="pres">
      <dgm:prSet presAssocID="{ED9D2299-CBEC-4A79-8CC6-91203D016E12}" presName="srcNode" presStyleLbl="node1" presStyleIdx="0" presStyleCnt="5"/>
      <dgm:spPr/>
      <dgm:t>
        <a:bodyPr/>
        <a:lstStyle/>
        <a:p>
          <a:endParaRPr lang="ru-RU"/>
        </a:p>
      </dgm:t>
    </dgm:pt>
    <dgm:pt modelId="{DB6428BA-121D-433F-B1AC-64125D5D605C}" type="pres">
      <dgm:prSet presAssocID="{ED9D2299-CBEC-4A79-8CC6-91203D016E12}" presName="conn" presStyleLbl="parChTrans1D2" presStyleIdx="0" presStyleCnt="1"/>
      <dgm:spPr/>
      <dgm:t>
        <a:bodyPr/>
        <a:lstStyle/>
        <a:p>
          <a:endParaRPr lang="ru-RU"/>
        </a:p>
      </dgm:t>
    </dgm:pt>
    <dgm:pt modelId="{B917201F-3C12-4A8C-92E9-D98E96AEC060}" type="pres">
      <dgm:prSet presAssocID="{ED9D2299-CBEC-4A79-8CC6-91203D016E12}" presName="extraNode" presStyleLbl="node1" presStyleIdx="0" presStyleCnt="5"/>
      <dgm:spPr/>
      <dgm:t>
        <a:bodyPr/>
        <a:lstStyle/>
        <a:p>
          <a:endParaRPr lang="ru-RU"/>
        </a:p>
      </dgm:t>
    </dgm:pt>
    <dgm:pt modelId="{65917665-5D2E-484A-81FE-E89D2F8B3D91}" type="pres">
      <dgm:prSet presAssocID="{ED9D2299-CBEC-4A79-8CC6-91203D016E12}" presName="dstNode" presStyleLbl="node1" presStyleIdx="0" presStyleCnt="5"/>
      <dgm:spPr/>
      <dgm:t>
        <a:bodyPr/>
        <a:lstStyle/>
        <a:p>
          <a:endParaRPr lang="ru-RU"/>
        </a:p>
      </dgm:t>
    </dgm:pt>
    <dgm:pt modelId="{F9DE7063-F7C6-4CBC-9823-A6F365131694}" type="pres">
      <dgm:prSet presAssocID="{77BD15A5-026D-4786-9508-54C97B4136F3}" presName="text_1" presStyleLbl="node1" presStyleIdx="0" presStyleCnt="5" custScaleX="96566" custScaleY="157655" custLinFactNeighborX="1042" custLinFactNeighborY="-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CC2C7-969F-4722-BFCB-E2C9F348349B}" type="pres">
      <dgm:prSet presAssocID="{77BD15A5-026D-4786-9508-54C97B4136F3}" presName="accent_1" presStyleCnt="0"/>
      <dgm:spPr/>
      <dgm:t>
        <a:bodyPr/>
        <a:lstStyle/>
        <a:p>
          <a:endParaRPr lang="ru-RU"/>
        </a:p>
      </dgm:t>
    </dgm:pt>
    <dgm:pt modelId="{09A7AE28-55F4-4D61-9B82-54C68D31278C}" type="pres">
      <dgm:prSet presAssocID="{77BD15A5-026D-4786-9508-54C97B4136F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D9D9991-530A-4994-87B1-8AB36AC32737}" type="pres">
      <dgm:prSet presAssocID="{139594C6-2327-41EE-A29E-6943E2803872}" presName="text_2" presStyleLbl="node1" presStyleIdx="1" presStyleCnt="5" custScaleY="162623" custLinFactNeighborX="-512" custLinFactNeighborY="23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76207-2673-4527-9697-CB61140B0031}" type="pres">
      <dgm:prSet presAssocID="{139594C6-2327-41EE-A29E-6943E2803872}" presName="accent_2" presStyleCnt="0"/>
      <dgm:spPr/>
      <dgm:t>
        <a:bodyPr/>
        <a:lstStyle/>
        <a:p>
          <a:endParaRPr lang="ru-RU"/>
        </a:p>
      </dgm:t>
    </dgm:pt>
    <dgm:pt modelId="{FD339A8D-5E79-433F-BBF0-DBC5C251DB57}" type="pres">
      <dgm:prSet presAssocID="{139594C6-2327-41EE-A29E-6943E2803872}" presName="accentRepeatNode" presStyleLbl="solidFgAcc1" presStyleIdx="1" presStyleCnt="5" custLinFactNeighborX="-3538" custLinFactNeighborY="12221"/>
      <dgm:spPr/>
      <dgm:t>
        <a:bodyPr/>
        <a:lstStyle/>
        <a:p>
          <a:endParaRPr lang="ru-RU"/>
        </a:p>
      </dgm:t>
    </dgm:pt>
    <dgm:pt modelId="{B7925460-D521-445E-9FEF-4A41A574C953}" type="pres">
      <dgm:prSet presAssocID="{4ABE2F06-AF99-4957-BAFA-0FE98765712F}" presName="text_3" presStyleLbl="node1" presStyleIdx="2" presStyleCnt="5" custScaleX="101291" custScaleY="129539" custLinFactNeighborX="-991" custLinFactNeighborY="40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66B3E-9CB2-411E-8100-7B3FB4CDC9BE}" type="pres">
      <dgm:prSet presAssocID="{4ABE2F06-AF99-4957-BAFA-0FE98765712F}" presName="accent_3" presStyleCnt="0"/>
      <dgm:spPr/>
      <dgm:t>
        <a:bodyPr/>
        <a:lstStyle/>
        <a:p>
          <a:endParaRPr lang="ru-RU"/>
        </a:p>
      </dgm:t>
    </dgm:pt>
    <dgm:pt modelId="{B5EE61DC-2CE6-4AC2-BD94-6273B8155155}" type="pres">
      <dgm:prSet presAssocID="{4ABE2F06-AF99-4957-BAFA-0FE98765712F}" presName="accentRepeatNode" presStyleLbl="solidFgAcc1" presStyleIdx="2" presStyleCnt="5" custLinFactNeighborX="-4836" custLinFactNeighborY="30777"/>
      <dgm:spPr/>
      <dgm:t>
        <a:bodyPr/>
        <a:lstStyle/>
        <a:p>
          <a:endParaRPr lang="ru-RU"/>
        </a:p>
      </dgm:t>
    </dgm:pt>
    <dgm:pt modelId="{5AC3D144-124F-48CC-A697-B5D31A31E532}" type="pres">
      <dgm:prSet presAssocID="{440E4165-E503-4CD4-AFB4-60E0E29D002F}" presName="text_4" presStyleLbl="node1" presStyleIdx="3" presStyleCnt="5" custScaleY="116473" custLinFactNeighborX="69" custLinFactNeighborY="37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6B7F5-720E-460F-BF2B-F3095560FC89}" type="pres">
      <dgm:prSet presAssocID="{440E4165-E503-4CD4-AFB4-60E0E29D002F}" presName="accent_4" presStyleCnt="0"/>
      <dgm:spPr/>
      <dgm:t>
        <a:bodyPr/>
        <a:lstStyle/>
        <a:p>
          <a:endParaRPr lang="ru-RU"/>
        </a:p>
      </dgm:t>
    </dgm:pt>
    <dgm:pt modelId="{C1FBCF7A-58B4-4B7D-81E7-DC61E77793ED}" type="pres">
      <dgm:prSet presAssocID="{440E4165-E503-4CD4-AFB4-60E0E29D002F}" presName="accentRepeatNode" presStyleLbl="solidFgAcc1" presStyleIdx="3" presStyleCnt="5" custLinFactNeighborX="1736" custLinFactNeighborY="24888"/>
      <dgm:spPr/>
      <dgm:t>
        <a:bodyPr/>
        <a:lstStyle/>
        <a:p>
          <a:endParaRPr lang="ru-RU"/>
        </a:p>
      </dgm:t>
    </dgm:pt>
    <dgm:pt modelId="{5CC7AD76-B065-4EEE-A2DE-17680D92388C}" type="pres">
      <dgm:prSet presAssocID="{4F82961A-6293-4DB3-B86A-98EA14D25D90}" presName="text_5" presStyleLbl="node1" presStyleIdx="4" presStyleCnt="5" custLinFactNeighborX="-452" custLinFactNeighborY="1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BEAC-DA69-47AB-A08E-9E57779982D9}" type="pres">
      <dgm:prSet presAssocID="{4F82961A-6293-4DB3-B86A-98EA14D25D90}" presName="accent_5" presStyleCnt="0"/>
      <dgm:spPr/>
      <dgm:t>
        <a:bodyPr/>
        <a:lstStyle/>
        <a:p>
          <a:endParaRPr lang="ru-RU"/>
        </a:p>
      </dgm:t>
    </dgm:pt>
    <dgm:pt modelId="{FC7FD849-2FBC-4813-9FA7-9C494B40BF96}" type="pres">
      <dgm:prSet presAssocID="{4F82961A-6293-4DB3-B86A-98EA14D25D90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FAB29749-F628-457F-A7A9-17B75C0678BD}" srcId="{ED9D2299-CBEC-4A79-8CC6-91203D016E12}" destId="{4ABE2F06-AF99-4957-BAFA-0FE98765712F}" srcOrd="2" destOrd="0" parTransId="{2A391A73-8917-495A-ABAE-24591B41EE65}" sibTransId="{724E8EEB-4B8B-447B-8CEB-4A6D983110DC}"/>
    <dgm:cxn modelId="{E1DB4A61-E0BD-486A-A908-ED7F3095BC7A}" type="presOf" srcId="{139594C6-2327-41EE-A29E-6943E2803872}" destId="{1D9D9991-530A-4994-87B1-8AB36AC32737}" srcOrd="0" destOrd="0" presId="urn:microsoft.com/office/officeart/2008/layout/VerticalCurvedList"/>
    <dgm:cxn modelId="{EA6CB9DB-8DF9-4A58-BBBB-6030788242FE}" type="presOf" srcId="{440E4165-E503-4CD4-AFB4-60E0E29D002F}" destId="{5AC3D144-124F-48CC-A697-B5D31A31E532}" srcOrd="0" destOrd="0" presId="urn:microsoft.com/office/officeart/2008/layout/VerticalCurvedList"/>
    <dgm:cxn modelId="{90DD64DA-4ACE-4D0E-8057-9707758EC141}" srcId="{ED9D2299-CBEC-4A79-8CC6-91203D016E12}" destId="{440E4165-E503-4CD4-AFB4-60E0E29D002F}" srcOrd="3" destOrd="0" parTransId="{74B95F22-A8CC-49FC-8F0A-262EDF5FCAF6}" sibTransId="{90911783-70F0-47C5-82FC-4017DCDA14E4}"/>
    <dgm:cxn modelId="{A5E321F0-0569-491E-8EE2-181E88A6E77E}" srcId="{ED9D2299-CBEC-4A79-8CC6-91203D016E12}" destId="{77BD15A5-026D-4786-9508-54C97B4136F3}" srcOrd="0" destOrd="0" parTransId="{2A9085A5-6969-45C9-AFF2-10B70D20F8CF}" sibTransId="{B5293E1A-DB2B-4F16-A0A6-DF6D2BDF72B6}"/>
    <dgm:cxn modelId="{FD5CE237-F765-45CD-9F20-53717BF6DC95}" type="presOf" srcId="{ED9D2299-CBEC-4A79-8CC6-91203D016E12}" destId="{85F13AA0-A0D4-49D4-80AB-A30FF321570B}" srcOrd="0" destOrd="0" presId="urn:microsoft.com/office/officeart/2008/layout/VerticalCurvedList"/>
    <dgm:cxn modelId="{64CA0EF5-9135-4CED-AB71-D2A068A0573D}" type="presOf" srcId="{4ABE2F06-AF99-4957-BAFA-0FE98765712F}" destId="{B7925460-D521-445E-9FEF-4A41A574C953}" srcOrd="0" destOrd="0" presId="urn:microsoft.com/office/officeart/2008/layout/VerticalCurvedList"/>
    <dgm:cxn modelId="{4740C6D3-535D-4FFA-B8E4-1EDA2E38E0FD}" type="presOf" srcId="{B5293E1A-DB2B-4F16-A0A6-DF6D2BDF72B6}" destId="{DB6428BA-121D-433F-B1AC-64125D5D605C}" srcOrd="0" destOrd="0" presId="urn:microsoft.com/office/officeart/2008/layout/VerticalCurvedList"/>
    <dgm:cxn modelId="{D4568DDA-D5A2-48E5-8F52-7CFC26319B66}" type="presOf" srcId="{77BD15A5-026D-4786-9508-54C97B4136F3}" destId="{F9DE7063-F7C6-4CBC-9823-A6F365131694}" srcOrd="0" destOrd="0" presId="urn:microsoft.com/office/officeart/2008/layout/VerticalCurvedList"/>
    <dgm:cxn modelId="{B4642AD8-D02C-403C-91C6-B168F0F14F13}" srcId="{ED9D2299-CBEC-4A79-8CC6-91203D016E12}" destId="{4F82961A-6293-4DB3-B86A-98EA14D25D90}" srcOrd="4" destOrd="0" parTransId="{8144677F-E023-408D-AF64-3A5BADA712B2}" sibTransId="{287E086D-1C09-431F-975A-889FA5D2516A}"/>
    <dgm:cxn modelId="{7A9B3FCC-9F50-49E0-9871-32FCD7FD6581}" srcId="{ED9D2299-CBEC-4A79-8CC6-91203D016E12}" destId="{139594C6-2327-41EE-A29E-6943E2803872}" srcOrd="1" destOrd="0" parTransId="{D83F2E1B-AF0F-4680-9DBC-E439C5BFE0E4}" sibTransId="{0DE1C418-FCD6-4266-AEBA-FBFA715F0830}"/>
    <dgm:cxn modelId="{AD40CE26-9428-4DAD-B323-76606A2DEAFB}" type="presOf" srcId="{4F82961A-6293-4DB3-B86A-98EA14D25D90}" destId="{5CC7AD76-B065-4EEE-A2DE-17680D92388C}" srcOrd="0" destOrd="0" presId="urn:microsoft.com/office/officeart/2008/layout/VerticalCurvedList"/>
    <dgm:cxn modelId="{3BAA87A7-44CC-4535-8CA9-660CF5122426}" type="presParOf" srcId="{85F13AA0-A0D4-49D4-80AB-A30FF321570B}" destId="{9443AE4B-81C8-4217-ACC3-0F0DFCD53727}" srcOrd="0" destOrd="0" presId="urn:microsoft.com/office/officeart/2008/layout/VerticalCurvedList"/>
    <dgm:cxn modelId="{0062F992-116E-41ED-ADCC-DFC7AEF6B590}" type="presParOf" srcId="{9443AE4B-81C8-4217-ACC3-0F0DFCD53727}" destId="{7BDED470-3F7C-43E5-B6C3-0D2F819EF67B}" srcOrd="0" destOrd="0" presId="urn:microsoft.com/office/officeart/2008/layout/VerticalCurvedList"/>
    <dgm:cxn modelId="{384C799F-61AF-4E0B-AF20-2608FF62D9EF}" type="presParOf" srcId="{7BDED470-3F7C-43E5-B6C3-0D2F819EF67B}" destId="{C8FCBBAD-3F5F-4180-A93F-3A10D2F37CB8}" srcOrd="0" destOrd="0" presId="urn:microsoft.com/office/officeart/2008/layout/VerticalCurvedList"/>
    <dgm:cxn modelId="{5AB650B4-5768-4C9F-BBB1-639C7FC10D2F}" type="presParOf" srcId="{7BDED470-3F7C-43E5-B6C3-0D2F819EF67B}" destId="{DB6428BA-121D-433F-B1AC-64125D5D605C}" srcOrd="1" destOrd="0" presId="urn:microsoft.com/office/officeart/2008/layout/VerticalCurvedList"/>
    <dgm:cxn modelId="{C77EDE47-DE33-45B6-A530-CD846D80B5E8}" type="presParOf" srcId="{7BDED470-3F7C-43E5-B6C3-0D2F819EF67B}" destId="{B917201F-3C12-4A8C-92E9-D98E96AEC060}" srcOrd="2" destOrd="0" presId="urn:microsoft.com/office/officeart/2008/layout/VerticalCurvedList"/>
    <dgm:cxn modelId="{DA4B08FD-45EC-4FB1-AB4B-2955F2170DC7}" type="presParOf" srcId="{7BDED470-3F7C-43E5-B6C3-0D2F819EF67B}" destId="{65917665-5D2E-484A-81FE-E89D2F8B3D91}" srcOrd="3" destOrd="0" presId="urn:microsoft.com/office/officeart/2008/layout/VerticalCurvedList"/>
    <dgm:cxn modelId="{7B673C19-68D2-4BC1-853C-94D31C781612}" type="presParOf" srcId="{9443AE4B-81C8-4217-ACC3-0F0DFCD53727}" destId="{F9DE7063-F7C6-4CBC-9823-A6F365131694}" srcOrd="1" destOrd="0" presId="urn:microsoft.com/office/officeart/2008/layout/VerticalCurvedList"/>
    <dgm:cxn modelId="{1A944F90-F76B-4F5C-898A-6370BCFEC217}" type="presParOf" srcId="{9443AE4B-81C8-4217-ACC3-0F0DFCD53727}" destId="{EFDCC2C7-969F-4722-BFCB-E2C9F348349B}" srcOrd="2" destOrd="0" presId="urn:microsoft.com/office/officeart/2008/layout/VerticalCurvedList"/>
    <dgm:cxn modelId="{9AFA4E6B-A6FD-4AA3-8761-9F1BF1CCC489}" type="presParOf" srcId="{EFDCC2C7-969F-4722-BFCB-E2C9F348349B}" destId="{09A7AE28-55F4-4D61-9B82-54C68D31278C}" srcOrd="0" destOrd="0" presId="urn:microsoft.com/office/officeart/2008/layout/VerticalCurvedList"/>
    <dgm:cxn modelId="{05FA774F-664E-40C4-BAE9-7FE08BB9E4B6}" type="presParOf" srcId="{9443AE4B-81C8-4217-ACC3-0F0DFCD53727}" destId="{1D9D9991-530A-4994-87B1-8AB36AC32737}" srcOrd="3" destOrd="0" presId="urn:microsoft.com/office/officeart/2008/layout/VerticalCurvedList"/>
    <dgm:cxn modelId="{2D9A4AB1-C4D5-4882-A7A8-24063607F9F7}" type="presParOf" srcId="{9443AE4B-81C8-4217-ACC3-0F0DFCD53727}" destId="{1AD76207-2673-4527-9697-CB61140B0031}" srcOrd="4" destOrd="0" presId="urn:microsoft.com/office/officeart/2008/layout/VerticalCurvedList"/>
    <dgm:cxn modelId="{B6545B23-B36A-4525-BE9A-DE5018421F5A}" type="presParOf" srcId="{1AD76207-2673-4527-9697-CB61140B0031}" destId="{FD339A8D-5E79-433F-BBF0-DBC5C251DB57}" srcOrd="0" destOrd="0" presId="urn:microsoft.com/office/officeart/2008/layout/VerticalCurvedList"/>
    <dgm:cxn modelId="{0A057E6C-69C0-451D-AD6C-4EF7F4B3F597}" type="presParOf" srcId="{9443AE4B-81C8-4217-ACC3-0F0DFCD53727}" destId="{B7925460-D521-445E-9FEF-4A41A574C953}" srcOrd="5" destOrd="0" presId="urn:microsoft.com/office/officeart/2008/layout/VerticalCurvedList"/>
    <dgm:cxn modelId="{DB987E59-04FD-4216-8CD6-422FD576482B}" type="presParOf" srcId="{9443AE4B-81C8-4217-ACC3-0F0DFCD53727}" destId="{2CD66B3E-9CB2-411E-8100-7B3FB4CDC9BE}" srcOrd="6" destOrd="0" presId="urn:microsoft.com/office/officeart/2008/layout/VerticalCurvedList"/>
    <dgm:cxn modelId="{3A8AB817-46A8-4E0E-8ECA-B453316C0E43}" type="presParOf" srcId="{2CD66B3E-9CB2-411E-8100-7B3FB4CDC9BE}" destId="{B5EE61DC-2CE6-4AC2-BD94-6273B8155155}" srcOrd="0" destOrd="0" presId="urn:microsoft.com/office/officeart/2008/layout/VerticalCurvedList"/>
    <dgm:cxn modelId="{D19D0DB7-A9E4-42A2-BEE9-BE8BEFD0B268}" type="presParOf" srcId="{9443AE4B-81C8-4217-ACC3-0F0DFCD53727}" destId="{5AC3D144-124F-48CC-A697-B5D31A31E532}" srcOrd="7" destOrd="0" presId="urn:microsoft.com/office/officeart/2008/layout/VerticalCurvedList"/>
    <dgm:cxn modelId="{EB8E066B-07C8-4AD2-BE64-C2638749E466}" type="presParOf" srcId="{9443AE4B-81C8-4217-ACC3-0F0DFCD53727}" destId="{DFB6B7F5-720E-460F-BF2B-F3095560FC89}" srcOrd="8" destOrd="0" presId="urn:microsoft.com/office/officeart/2008/layout/VerticalCurvedList"/>
    <dgm:cxn modelId="{45F6D29C-9093-4323-B5DD-E696D1688F0F}" type="presParOf" srcId="{DFB6B7F5-720E-460F-BF2B-F3095560FC89}" destId="{C1FBCF7A-58B4-4B7D-81E7-DC61E77793ED}" srcOrd="0" destOrd="0" presId="urn:microsoft.com/office/officeart/2008/layout/VerticalCurvedList"/>
    <dgm:cxn modelId="{3A29FFD6-0315-4E07-9A71-56E4DE0DB621}" type="presParOf" srcId="{9443AE4B-81C8-4217-ACC3-0F0DFCD53727}" destId="{5CC7AD76-B065-4EEE-A2DE-17680D92388C}" srcOrd="9" destOrd="0" presId="urn:microsoft.com/office/officeart/2008/layout/VerticalCurvedList"/>
    <dgm:cxn modelId="{66B5DDAA-488B-434D-85E2-86E2276CD842}" type="presParOf" srcId="{9443AE4B-81C8-4217-ACC3-0F0DFCD53727}" destId="{5579BEAC-DA69-47AB-A08E-9E57779982D9}" srcOrd="10" destOrd="0" presId="urn:microsoft.com/office/officeart/2008/layout/VerticalCurvedList"/>
    <dgm:cxn modelId="{8C8D160E-2296-45B6-9359-E23945A57D51}" type="presParOf" srcId="{5579BEAC-DA69-47AB-A08E-9E57779982D9}" destId="{FC7FD849-2FBC-4813-9FA7-9C494B40BF96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5575-810A-4E3B-96A8-6A557D3A5FF8}">
      <dsp:nvSpPr>
        <dsp:cNvPr id="0" name=""/>
        <dsp:cNvSpPr/>
      </dsp:nvSpPr>
      <dsp:spPr>
        <a:xfrm>
          <a:off x="5314161" y="3110"/>
          <a:ext cx="2044126" cy="1992636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Black" pitchFamily="34" charset="0"/>
            </a:rPr>
            <a:t>информационное обеспечение молодежи по перечням востребованных профессий </a:t>
          </a:r>
          <a:endParaRPr lang="ru-RU" sz="1050" b="1" kern="1200" dirty="0">
            <a:latin typeface="Arial Black" pitchFamily="34" charset="0"/>
          </a:endParaRPr>
        </a:p>
      </dsp:txBody>
      <dsp:txXfrm>
        <a:off x="5613516" y="294925"/>
        <a:ext cx="1445416" cy="1409006"/>
      </dsp:txXfrm>
    </dsp:sp>
    <dsp:sp modelId="{7F14B886-8664-4F6F-86FC-4B760B62FFC9}">
      <dsp:nvSpPr>
        <dsp:cNvPr id="0" name=""/>
        <dsp:cNvSpPr/>
      </dsp:nvSpPr>
      <dsp:spPr>
        <a:xfrm>
          <a:off x="5874646" y="2124989"/>
          <a:ext cx="923158" cy="923158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ln>
              <a:solidFill>
                <a:sysClr val="windowText" lastClr="000000"/>
              </a:solidFill>
            </a:ln>
            <a:latin typeface="Arial Black" pitchFamily="34" charset="0"/>
          </a:endParaRPr>
        </a:p>
      </dsp:txBody>
      <dsp:txXfrm>
        <a:off x="5997011" y="2478005"/>
        <a:ext cx="678428" cy="217126"/>
      </dsp:txXfrm>
    </dsp:sp>
    <dsp:sp modelId="{800485CA-1104-429C-B258-36FB7C338755}">
      <dsp:nvSpPr>
        <dsp:cNvPr id="0" name=""/>
        <dsp:cNvSpPr/>
      </dsp:nvSpPr>
      <dsp:spPr>
        <a:xfrm>
          <a:off x="5312705" y="3177389"/>
          <a:ext cx="2047039" cy="2034449"/>
        </a:xfrm>
        <a:prstGeom prst="ellips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Black" pitchFamily="34" charset="0"/>
            </a:rPr>
            <a:t>организация соответствующей профориентационной работы</a:t>
          </a:r>
          <a:endParaRPr lang="ru-RU" sz="1050" b="1" kern="1200" dirty="0">
            <a:latin typeface="Arial Black" pitchFamily="34" charset="0"/>
          </a:endParaRPr>
        </a:p>
      </dsp:txBody>
      <dsp:txXfrm>
        <a:off x="5612487" y="3475327"/>
        <a:ext cx="1447475" cy="1438573"/>
      </dsp:txXfrm>
    </dsp:sp>
    <dsp:sp modelId="{5AE527E0-22C7-42C9-B93F-07DC66068D31}">
      <dsp:nvSpPr>
        <dsp:cNvPr id="0" name=""/>
        <dsp:cNvSpPr/>
      </dsp:nvSpPr>
      <dsp:spPr>
        <a:xfrm rot="10800000">
          <a:off x="4567812" y="2311427"/>
          <a:ext cx="506145" cy="592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latin typeface="Arial Black" pitchFamily="34" charset="0"/>
          </a:endParaRPr>
        </a:p>
      </dsp:txBody>
      <dsp:txXfrm rot="10800000">
        <a:off x="4719655" y="2429846"/>
        <a:ext cx="354302" cy="355256"/>
      </dsp:txXfrm>
    </dsp:sp>
    <dsp:sp modelId="{68A191F5-E4EE-4516-9D4D-A8CABA34FB5C}">
      <dsp:nvSpPr>
        <dsp:cNvPr id="0" name=""/>
        <dsp:cNvSpPr/>
      </dsp:nvSpPr>
      <dsp:spPr>
        <a:xfrm>
          <a:off x="998468" y="1015822"/>
          <a:ext cx="3359245" cy="318330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Black" pitchFamily="34" charset="0"/>
            </a:rPr>
            <a:t>Комплекс мероприятий по проведению профориентационной работе в Республике Коми акцентируется на двух основных направлениях</a:t>
          </a:r>
          <a:endParaRPr lang="ru-RU" sz="1300" b="1" kern="1200" dirty="0">
            <a:latin typeface="Arial Black" pitchFamily="34" charset="0"/>
          </a:endParaRPr>
        </a:p>
      </dsp:txBody>
      <dsp:txXfrm>
        <a:off x="1490418" y="1482006"/>
        <a:ext cx="2375345" cy="2250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ACB97-7512-43DA-8FDD-493801BCD15E}">
      <dsp:nvSpPr>
        <dsp:cNvPr id="0" name=""/>
        <dsp:cNvSpPr/>
      </dsp:nvSpPr>
      <dsp:spPr>
        <a:xfrm>
          <a:off x="2678" y="0"/>
          <a:ext cx="3263800" cy="11430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До 2009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Центр профориентации  (федеральный уровень)</a:t>
          </a:r>
          <a:endParaRPr lang="ru-RU" sz="1200" kern="1200" dirty="0">
            <a:latin typeface="Arial Black" pitchFamily="34" charset="0"/>
          </a:endParaRPr>
        </a:p>
      </dsp:txBody>
      <dsp:txXfrm>
        <a:off x="574182" y="0"/>
        <a:ext cx="2120792" cy="1143008"/>
      </dsp:txXfrm>
    </dsp:sp>
    <dsp:sp modelId="{43C190CA-C313-4A79-A8EE-01921095933C}">
      <dsp:nvSpPr>
        <dsp:cNvPr id="0" name=""/>
        <dsp:cNvSpPr/>
      </dsp:nvSpPr>
      <dsp:spPr>
        <a:xfrm>
          <a:off x="2940099" y="0"/>
          <a:ext cx="3263800" cy="11430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2009-2011 гг. Республиканский центр оценки качества</a:t>
          </a:r>
          <a:endParaRPr lang="ru-RU" sz="1200" kern="1200" dirty="0">
            <a:latin typeface="Arial Black" pitchFamily="34" charset="0"/>
          </a:endParaRPr>
        </a:p>
      </dsp:txBody>
      <dsp:txXfrm>
        <a:off x="3511603" y="0"/>
        <a:ext cx="2120792" cy="1143008"/>
      </dsp:txXfrm>
    </dsp:sp>
    <dsp:sp modelId="{35B3736E-6688-4CFF-B104-6258B9F165F5}">
      <dsp:nvSpPr>
        <dsp:cNvPr id="0" name=""/>
        <dsp:cNvSpPr/>
      </dsp:nvSpPr>
      <dsp:spPr>
        <a:xfrm>
          <a:off x="5877520" y="0"/>
          <a:ext cx="3263800" cy="11430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2012 г. и далее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Коми республиканский институт развития образования</a:t>
          </a:r>
          <a:endParaRPr lang="ru-RU" sz="1200" kern="1200" dirty="0">
            <a:latin typeface="Arial Black" pitchFamily="34" charset="0"/>
          </a:endParaRPr>
        </a:p>
      </dsp:txBody>
      <dsp:txXfrm>
        <a:off x="6449024" y="0"/>
        <a:ext cx="2120792" cy="1143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428BA-121D-433F-B1AC-64125D5D605C}">
      <dsp:nvSpPr>
        <dsp:cNvPr id="0" name=""/>
        <dsp:cNvSpPr/>
      </dsp:nvSpPr>
      <dsp:spPr>
        <a:xfrm>
          <a:off x="-6393385" y="-977911"/>
          <a:ext cx="7609957" cy="7609957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E7063-F7C6-4CBC-9823-A6F365131694}">
      <dsp:nvSpPr>
        <dsp:cNvPr id="0" name=""/>
        <dsp:cNvSpPr/>
      </dsp:nvSpPr>
      <dsp:spPr>
        <a:xfrm>
          <a:off x="766880" y="138206"/>
          <a:ext cx="8239226" cy="111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</a:rPr>
            <a:t>Среднесрочная потребность экономики в кадрах, фактическое трудоустройство выпускников, перспективы дальнейшего трудоустройства  основные правилах поведения на рынке труда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766880" y="138206"/>
        <a:ext cx="8239226" cy="1114609"/>
      </dsp:txXfrm>
    </dsp:sp>
    <dsp:sp modelId="{09A7AE28-55F4-4D61-9B82-54C68D31278C}">
      <dsp:nvSpPr>
        <dsp:cNvPr id="0" name=""/>
        <dsp:cNvSpPr/>
      </dsp:nvSpPr>
      <dsp:spPr>
        <a:xfrm>
          <a:off x="89605" y="264896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9D9991-530A-4994-87B1-8AB36AC32737}">
      <dsp:nvSpPr>
        <dsp:cNvPr id="0" name=""/>
        <dsp:cNvSpPr/>
      </dsp:nvSpPr>
      <dsp:spPr>
        <a:xfrm>
          <a:off x="1013207" y="1440788"/>
          <a:ext cx="8025612" cy="706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</a:rPr>
            <a:t>Условия приема и направления профессиональной подготовки профессиональных образовательных организаций Республики Коми; 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1013207" y="1440788"/>
        <a:ext cx="8025612" cy="706993"/>
      </dsp:txXfrm>
    </dsp:sp>
    <dsp:sp modelId="{FD339A8D-5E79-433F-BBF0-DBC5C251DB57}">
      <dsp:nvSpPr>
        <dsp:cNvPr id="0" name=""/>
        <dsp:cNvSpPr/>
      </dsp:nvSpPr>
      <dsp:spPr>
        <a:xfrm>
          <a:off x="596216" y="1325046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925460-D521-445E-9FEF-4A41A574C953}">
      <dsp:nvSpPr>
        <dsp:cNvPr id="0" name=""/>
        <dsp:cNvSpPr/>
      </dsp:nvSpPr>
      <dsp:spPr>
        <a:xfrm>
          <a:off x="1193575" y="2473570"/>
          <a:ext cx="7870123" cy="706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</a:rPr>
            <a:t>Анонсы планируемых массовых профориентационных мероприятий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1193575" y="2473570"/>
        <a:ext cx="7870123" cy="706993"/>
      </dsp:txXfrm>
    </dsp:sp>
    <dsp:sp modelId="{B5EE61DC-2CE6-4AC2-BD94-6273B8155155}">
      <dsp:nvSpPr>
        <dsp:cNvPr id="0" name=""/>
        <dsp:cNvSpPr/>
      </dsp:nvSpPr>
      <dsp:spPr>
        <a:xfrm>
          <a:off x="751704" y="2385196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3D144-124F-48CC-A697-B5D31A31E532}">
      <dsp:nvSpPr>
        <dsp:cNvPr id="0" name=""/>
        <dsp:cNvSpPr/>
      </dsp:nvSpPr>
      <dsp:spPr>
        <a:xfrm>
          <a:off x="1038086" y="3543590"/>
          <a:ext cx="8025612" cy="6872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rPr>
            <a:t>Размещение информационно-методических материалов по профессиональной ориентации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1038086" y="3543590"/>
        <a:ext cx="8025612" cy="687253"/>
      </dsp:txXfrm>
    </dsp:sp>
    <dsp:sp modelId="{C1FBCF7A-58B4-4B7D-81E7-DC61E77793ED}">
      <dsp:nvSpPr>
        <dsp:cNvPr id="0" name=""/>
        <dsp:cNvSpPr/>
      </dsp:nvSpPr>
      <dsp:spPr>
        <a:xfrm>
          <a:off x="596216" y="3445347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C7AD76-B065-4EEE-A2DE-17680D92388C}">
      <dsp:nvSpPr>
        <dsp:cNvPr id="0" name=""/>
        <dsp:cNvSpPr/>
      </dsp:nvSpPr>
      <dsp:spPr>
        <a:xfrm>
          <a:off x="531476" y="4593871"/>
          <a:ext cx="8532222" cy="706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2"/>
              </a:solidFill>
              <a:latin typeface="Arial Black" pitchFamily="34" charset="0"/>
            </a:rPr>
            <a:t>Внедрение программного продукта «Контингент-прогноз»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531476" y="4593871"/>
        <a:ext cx="8532222" cy="706993"/>
      </dsp:txXfrm>
    </dsp:sp>
    <dsp:sp modelId="{FC7FD849-2FBC-4813-9FA7-9C494B40BF96}">
      <dsp:nvSpPr>
        <dsp:cNvPr id="0" name=""/>
        <dsp:cNvSpPr/>
      </dsp:nvSpPr>
      <dsp:spPr>
        <a:xfrm>
          <a:off x="89605" y="4505497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428BA-121D-433F-B1AC-64125D5D605C}">
      <dsp:nvSpPr>
        <dsp:cNvPr id="0" name=""/>
        <dsp:cNvSpPr/>
      </dsp:nvSpPr>
      <dsp:spPr>
        <a:xfrm>
          <a:off x="-6418786" y="-977911"/>
          <a:ext cx="7609957" cy="7609957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E7063-F7C6-4CBC-9823-A6F365131694}">
      <dsp:nvSpPr>
        <dsp:cNvPr id="0" name=""/>
        <dsp:cNvSpPr/>
      </dsp:nvSpPr>
      <dsp:spPr>
        <a:xfrm>
          <a:off x="741479" y="138206"/>
          <a:ext cx="8239226" cy="111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</a:rPr>
            <a:t>Подготовка и издание профориентационной рабочей тетради для учащихся общеобразовательных организаций «Профессиональное пространство: отрасль экономики Республики Коми «Образование»;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741479" y="138206"/>
        <a:ext cx="8239226" cy="1114609"/>
      </dsp:txXfrm>
    </dsp:sp>
    <dsp:sp modelId="{09A7AE28-55F4-4D61-9B82-54C68D31278C}">
      <dsp:nvSpPr>
        <dsp:cNvPr id="0" name=""/>
        <dsp:cNvSpPr/>
      </dsp:nvSpPr>
      <dsp:spPr>
        <a:xfrm>
          <a:off x="64204" y="264896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9D9991-530A-4994-87B1-8AB36AC32737}">
      <dsp:nvSpPr>
        <dsp:cNvPr id="0" name=""/>
        <dsp:cNvSpPr/>
      </dsp:nvSpPr>
      <dsp:spPr>
        <a:xfrm>
          <a:off x="971594" y="1361036"/>
          <a:ext cx="8025612" cy="1149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</a:rPr>
            <a:t>Организация конкурса информационных стендов, посвященных педагогической профессии, и кабинетов профориентации общеобразовательных организаций республики; 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971594" y="1361036"/>
        <a:ext cx="8025612" cy="1149733"/>
      </dsp:txXfrm>
    </dsp:sp>
    <dsp:sp modelId="{FD339A8D-5E79-433F-BBF0-DBC5C251DB57}">
      <dsp:nvSpPr>
        <dsp:cNvPr id="0" name=""/>
        <dsp:cNvSpPr/>
      </dsp:nvSpPr>
      <dsp:spPr>
        <a:xfrm>
          <a:off x="539548" y="1433048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925460-D521-445E-9FEF-4A41A574C953}">
      <dsp:nvSpPr>
        <dsp:cNvPr id="0" name=""/>
        <dsp:cNvSpPr/>
      </dsp:nvSpPr>
      <dsp:spPr>
        <a:xfrm>
          <a:off x="1039380" y="2657180"/>
          <a:ext cx="7971726" cy="915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/>
              </a:solidFill>
              <a:latin typeface="Arial Black" pitchFamily="34" charset="0"/>
            </a:rPr>
            <a:t>Организация сетевой модели организации работы в предпрофильных и профильных классах педагогической направленности в рамках кластерного подхода</a:t>
          </a:r>
          <a:endParaRPr lang="ru-RU" sz="1600" b="1" i="0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1039380" y="2657180"/>
        <a:ext cx="7971726" cy="915831"/>
      </dsp:txXfrm>
    </dsp:sp>
    <dsp:sp modelId="{B5EE61DC-2CE6-4AC2-BD94-6273B8155155}">
      <dsp:nvSpPr>
        <dsp:cNvPr id="0" name=""/>
        <dsp:cNvSpPr/>
      </dsp:nvSpPr>
      <dsp:spPr>
        <a:xfrm>
          <a:off x="683566" y="2657185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3D144-124F-48CC-A697-B5D31A31E532}">
      <dsp:nvSpPr>
        <dsp:cNvPr id="0" name=""/>
        <dsp:cNvSpPr/>
      </dsp:nvSpPr>
      <dsp:spPr>
        <a:xfrm>
          <a:off x="1018223" y="3737303"/>
          <a:ext cx="8025612" cy="82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tx2"/>
              </a:solidFill>
              <a:latin typeface="Arial Black" pitchFamily="34" charset="0"/>
            </a:rPr>
            <a:t>Размещение на образовательном портале РК расширенной рекламной информации о педагогических профессиях,  образовательных программах обучения, формах и месте обучения</a:t>
          </a:r>
          <a:endParaRPr lang="ru-RU" sz="1500" b="1" i="0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1018223" y="3737303"/>
        <a:ext cx="8025612" cy="823456"/>
      </dsp:txXfrm>
    </dsp:sp>
    <dsp:sp modelId="{C1FBCF7A-58B4-4B7D-81E7-DC61E77793ED}">
      <dsp:nvSpPr>
        <dsp:cNvPr id="0" name=""/>
        <dsp:cNvSpPr/>
      </dsp:nvSpPr>
      <dsp:spPr>
        <a:xfrm>
          <a:off x="586157" y="3665292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C7AD76-B065-4EEE-A2DE-17680D92388C}">
      <dsp:nvSpPr>
        <dsp:cNvPr id="0" name=""/>
        <dsp:cNvSpPr/>
      </dsp:nvSpPr>
      <dsp:spPr>
        <a:xfrm>
          <a:off x="467509" y="4683893"/>
          <a:ext cx="8532222" cy="706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176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tx2"/>
              </a:solidFill>
              <a:latin typeface="Arial Black" pitchFamily="34" charset="0"/>
            </a:rPr>
            <a:t>Разработка и реализация информационного проекта «Виртуальная экскурсия в педагогическую профессию» для выпускников общеобразовательных школ</a:t>
          </a:r>
          <a:endParaRPr lang="ru-RU" sz="1500" b="1" i="0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467509" y="4683893"/>
        <a:ext cx="8532222" cy="706993"/>
      </dsp:txXfrm>
    </dsp:sp>
    <dsp:sp modelId="{FC7FD849-2FBC-4813-9FA7-9C494B40BF96}">
      <dsp:nvSpPr>
        <dsp:cNvPr id="0" name=""/>
        <dsp:cNvSpPr/>
      </dsp:nvSpPr>
      <dsp:spPr>
        <a:xfrm>
          <a:off x="64204" y="4505497"/>
          <a:ext cx="883741" cy="88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37574E-7C76-4783-9578-80757AB83692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C629DC-6113-4702-8EE1-76B0AB826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75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C4488-CC19-4D45-8F1E-A6121E7988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/>
              <a:t>Какова ситуация по кадровому</a:t>
            </a:r>
            <a:r>
              <a:rPr lang="ru-RU" altLang="ru-RU" baseline="0" dirty="0" smtClean="0"/>
              <a:t> решению вопросов в увязке с системой профессионального образования </a:t>
            </a:r>
            <a:r>
              <a:rPr lang="ru-RU" altLang="ru-RU" dirty="0" smtClean="0"/>
              <a:t>на данный момент?</a:t>
            </a:r>
          </a:p>
          <a:p>
            <a:r>
              <a:rPr lang="ru-RU" altLang="ru-RU" u="sng" dirty="0" smtClean="0"/>
              <a:t>Республиканский уровень</a:t>
            </a:r>
            <a:endParaRPr lang="ru-RU" altLang="ru-RU" dirty="0" smtClean="0"/>
          </a:p>
          <a:p>
            <a:r>
              <a:rPr lang="ru-RU" altLang="ru-RU" dirty="0" smtClean="0"/>
              <a:t>К настоящему моменту мероприятия по кадровому обеспечению  содержатся в 70 нормативно-правовых актах различного формата (государственных, ведомственных программах развития отраслей и социальной сферы, в комплексных планах развития кадрового потенциала на отраслевом уровнях).Примером могу привести государственные</a:t>
            </a:r>
            <a:r>
              <a:rPr lang="ru-RU" altLang="ru-RU" baseline="0" dirty="0" smtClean="0"/>
              <a:t> программы, неотъемлемой частью которых являются мероприятия по кадровому решению вопросов («Развитие образования»; «Развитие здравоохранения» и т.д.); постановление Правительства РК «О контрактной подготовке специалистов с высшим образованием и их трудоустройстве»; приказ МО РК об утверждении программных мероприятий по кадровому обеспечению отрасли «Образование». </a:t>
            </a:r>
          </a:p>
          <a:p>
            <a:r>
              <a:rPr lang="ru-RU" altLang="ru-RU" baseline="0" dirty="0" smtClean="0"/>
              <a:t>Принят порядок формирования контрольных цифр приема в профессиональные образовательные организации за счет средств республиканского бюджета РК. </a:t>
            </a: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1A0986-C192-4D50-9456-47300DEC5A5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u="sng" dirty="0" smtClean="0"/>
              <a:t>Отраслевой уровень</a:t>
            </a:r>
            <a:endParaRPr lang="ru-RU" altLang="ru-RU" dirty="0" smtClean="0"/>
          </a:p>
          <a:p>
            <a:r>
              <a:rPr lang="ru-RU" altLang="ru-RU" dirty="0" smtClean="0"/>
              <a:t>4. За два предыдущих года проведена большая работа по формированию комплекса мер по кадровому обеспечению на отраслевом уровне. На данный момент комплексы мер есть практически на уровне всех ОИВ РК. </a:t>
            </a:r>
          </a:p>
          <a:p>
            <a:r>
              <a:rPr lang="ru-RU" altLang="ru-RU" dirty="0" smtClean="0"/>
              <a:t>В результате, получили развитие такие механизмы, как:</a:t>
            </a:r>
          </a:p>
          <a:p>
            <a:r>
              <a:rPr lang="ru-RU" altLang="ru-RU" dirty="0" smtClean="0"/>
              <a:t>- </a:t>
            </a:r>
            <a:r>
              <a:rPr lang="ru-RU" altLang="ru-RU" i="1" dirty="0" smtClean="0"/>
              <a:t>целевая и контрактная подготовка специалистов по заказу органов исполнительной власти (</a:t>
            </a:r>
            <a:r>
              <a:rPr lang="ru-RU" altLang="ru-RU" dirty="0" smtClean="0"/>
              <a:t>в 2013 году заключено порядка 200 договоров на подготовку специалистов по программам высшего образования и около 150 договоров на обучение по программам послевузовского профессионального образования)</a:t>
            </a:r>
            <a:r>
              <a:rPr lang="ru-RU" altLang="ru-RU" i="1" dirty="0" smtClean="0"/>
              <a:t>;</a:t>
            </a:r>
            <a:endParaRPr lang="ru-RU" altLang="ru-RU" dirty="0" smtClean="0"/>
          </a:p>
          <a:p>
            <a:r>
              <a:rPr lang="ru-RU" altLang="ru-RU" i="1" dirty="0" smtClean="0"/>
              <a:t>- </a:t>
            </a:r>
            <a:r>
              <a:rPr lang="ru-RU" altLang="ru-RU" dirty="0" smtClean="0"/>
              <a:t> </a:t>
            </a:r>
            <a:r>
              <a:rPr lang="ru-RU" altLang="ru-RU" i="1" dirty="0" smtClean="0"/>
              <a:t>организация производственной практики студентов н</a:t>
            </a:r>
            <a:r>
              <a:rPr lang="ru-RU" altLang="ru-RU" dirty="0" smtClean="0"/>
              <a:t>а </a:t>
            </a:r>
            <a:r>
              <a:rPr lang="ru-RU" altLang="ru-RU" i="1" dirty="0" smtClean="0"/>
              <a:t>базе органов исполнительной власти Республики Коми (</a:t>
            </a:r>
            <a:r>
              <a:rPr lang="ru-RU" altLang="ru-RU" dirty="0" smtClean="0"/>
              <a:t>в 2013 году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практику прошел 41 студент)</a:t>
            </a:r>
            <a:r>
              <a:rPr lang="ru-RU" altLang="ru-RU" i="1" dirty="0" smtClean="0"/>
              <a:t>;</a:t>
            </a:r>
            <a:endParaRPr lang="ru-RU" altLang="ru-RU" dirty="0" smtClean="0"/>
          </a:p>
          <a:p>
            <a:r>
              <a:rPr lang="ru-RU" altLang="ru-RU" i="1" dirty="0" smtClean="0"/>
              <a:t>- включение положений, предусматривающих обязательства работодателей</a:t>
            </a:r>
            <a:r>
              <a:rPr lang="ru-RU" altLang="ru-RU" dirty="0" smtClean="0"/>
              <a:t> в отношении предоставления мест для прохождения производственной практики, стажировки учащихся и студентов, </a:t>
            </a:r>
            <a:r>
              <a:rPr lang="ru-RU" altLang="ru-RU" i="1" dirty="0" smtClean="0"/>
              <a:t>в коллективные договоры, в соглашения,</a:t>
            </a:r>
            <a:r>
              <a:rPr lang="ru-RU" altLang="ru-RU" dirty="0" smtClean="0"/>
              <a:t> заключаемые между Правительством Республики Коми, органами исполнительной власти Республики Коми и работодателями в рамках социального партнерства;  </a:t>
            </a:r>
          </a:p>
          <a:p>
            <a:r>
              <a:rPr lang="ru-RU" altLang="ru-RU" dirty="0" smtClean="0"/>
              <a:t>- </a:t>
            </a:r>
            <a:r>
              <a:rPr lang="ru-RU" altLang="ru-RU" i="1" dirty="0" smtClean="0"/>
              <a:t>привлечение выпускников столичных вузов для трудоустройства в организациях в республике.</a:t>
            </a:r>
            <a:r>
              <a:rPr lang="ru-RU" altLang="ru-RU" dirty="0" smtClean="0"/>
              <a:t> Состоялись профориентационные встречи в формате </a:t>
            </a:r>
            <a:r>
              <a:rPr lang="ru-RU" altLang="ru-RU" dirty="0" err="1" smtClean="0"/>
              <a:t>видеомоста</a:t>
            </a:r>
            <a:r>
              <a:rPr lang="ru-RU" altLang="ru-RU" dirty="0" smtClean="0"/>
              <a:t> со студентами г. Москвы и Санкт-Петербурга;</a:t>
            </a:r>
          </a:p>
          <a:p>
            <a:pPr>
              <a:buFontTx/>
              <a:buChar char="-"/>
            </a:pPr>
            <a:r>
              <a:rPr lang="ru-RU" altLang="ru-RU" i="1" dirty="0" smtClean="0"/>
              <a:t>создание рабочих групп по решению проблем кадрового обеспечения крупных инвестиционных проектов, реализуемых на территории  Республики Коми </a:t>
            </a:r>
            <a:r>
              <a:rPr lang="ru-RU" altLang="ru-RU" dirty="0" smtClean="0"/>
              <a:t>(создано 2 группы: при Министерстве архитектуры, строительства и коммунального хозяйства по проекту «Строительство санаторно-курортного комплекса в с. </a:t>
            </a:r>
            <a:r>
              <a:rPr lang="ru-RU" altLang="ru-RU" dirty="0" err="1" smtClean="0"/>
              <a:t>Серегово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Княжпогостского</a:t>
            </a:r>
            <a:r>
              <a:rPr lang="ru-RU" altLang="ru-RU" dirty="0" smtClean="0"/>
              <a:t> района», при Министерстве развития промышленности и транспорта РК по проектам «Строительство системы магистральных газопроводов «</a:t>
            </a:r>
            <a:r>
              <a:rPr lang="ru-RU" altLang="ru-RU" dirty="0" err="1" smtClean="0"/>
              <a:t>Бованенково-Ухта</a:t>
            </a:r>
            <a:r>
              <a:rPr lang="ru-RU" altLang="ru-RU" dirty="0" smtClean="0"/>
              <a:t>», «Строительство </a:t>
            </a:r>
            <a:r>
              <a:rPr lang="ru-RU" altLang="ru-RU" dirty="0" err="1" smtClean="0"/>
              <a:t>Ярегского</a:t>
            </a:r>
            <a:r>
              <a:rPr lang="ru-RU" altLang="ru-RU" dirty="0" smtClean="0"/>
              <a:t> горно-химического комплекса», «Строительство железнодорожной магистрали «</a:t>
            </a:r>
            <a:r>
              <a:rPr lang="ru-RU" altLang="ru-RU" dirty="0" err="1" smtClean="0"/>
              <a:t>Белкомур</a:t>
            </a:r>
            <a:r>
              <a:rPr lang="ru-RU" altLang="ru-RU" dirty="0" smtClean="0"/>
              <a:t>»).</a:t>
            </a:r>
          </a:p>
          <a:p>
            <a:pPr>
              <a:buFontTx/>
              <a:buNone/>
            </a:pPr>
            <a:r>
              <a:rPr lang="ru-RU" altLang="ru-RU" dirty="0" smtClean="0"/>
              <a:t>Однако</a:t>
            </a:r>
            <a:r>
              <a:rPr lang="ru-RU" altLang="ru-RU" baseline="0" dirty="0" smtClean="0"/>
              <a:t> речь идет о региональном уровне решения кадровых вопросов, тогда как муниципальный уровень практически в данных вопросах не затронут. А проблем в данном вопросе достаточно много.</a:t>
            </a:r>
            <a:r>
              <a:rPr lang="ru-RU" altLang="ru-RU" dirty="0" smtClean="0"/>
              <a:t> </a:t>
            </a:r>
          </a:p>
          <a:p>
            <a:pPr algn="just" eaLnBrk="1" hangingPunct="1">
              <a:lnSpc>
                <a:spcPct val="75000"/>
              </a:lnSpc>
            </a:pPr>
            <a:endParaRPr lang="ru-RU" altLang="ru-RU" sz="4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25C6A3-217A-42DD-8FE2-CFDF100F89F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i="1" dirty="0" smtClean="0"/>
              <a:t>Основные направления работы по кадровому обеспечению на уровне МО:</a:t>
            </a:r>
            <a:endParaRPr lang="ru-RU" altLang="ru-RU" dirty="0" smtClean="0"/>
          </a:p>
          <a:p>
            <a:pPr>
              <a:buFontTx/>
              <a:buChar char="-"/>
            </a:pPr>
            <a:r>
              <a:rPr lang="ru-RU" altLang="ru-RU" i="1" dirty="0" smtClean="0"/>
              <a:t>анализ трудовых ресурсов.</a:t>
            </a:r>
          </a:p>
          <a:p>
            <a:pPr>
              <a:buFontTx/>
              <a:buNone/>
            </a:pPr>
            <a:r>
              <a:rPr lang="ru-RU" altLang="ru-RU" dirty="0" smtClean="0"/>
              <a:t>Сегодня муниципальные</a:t>
            </a:r>
            <a:r>
              <a:rPr lang="ru-RU" altLang="ru-RU" baseline="0" dirty="0" smtClean="0"/>
              <a:t> образования не готовы представить информацию о потребности в подготовке кадров даже на ближайшую перспективу.</a:t>
            </a:r>
          </a:p>
          <a:p>
            <a:pPr>
              <a:buFontTx/>
              <a:buNone/>
            </a:pPr>
            <a:r>
              <a:rPr lang="ru-RU" altLang="ru-RU" baseline="0" dirty="0" smtClean="0"/>
              <a:t>Распределение контрольных цифр приема в профессиональные образовательные организации идет без учета кадровой потребности, что в последствии приводит: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altLang="ru-RU" baseline="0" dirty="0" smtClean="0"/>
              <a:t>к кадровому голоду по ряду отраслей; как  пример -  подготовка среднего медицинского персонала. Рассогласованность данных на уровне муниципальных образований в определении объемов привели сегодня   к реальному дефициту более 500 ставок (отрытые вакансии в центрах занятости); </a:t>
            </a:r>
          </a:p>
          <a:p>
            <a:pPr marL="228600" indent="-228600">
              <a:buFontTx/>
              <a:buAutoNum type="arabicParenR"/>
            </a:pPr>
            <a:r>
              <a:rPr lang="ru-RU" altLang="ru-RU" baseline="0" dirty="0" smtClean="0"/>
              <a:t>В некоторых случаях -  перепроизводству специалистов, не востребованных на муниципальном рынке труда. </a:t>
            </a:r>
          </a:p>
          <a:p>
            <a:pPr marL="228600" indent="-228600">
              <a:buFontTx/>
              <a:buNone/>
            </a:pPr>
            <a:endParaRPr lang="ru-RU" altLang="ru-RU" baseline="0" dirty="0" smtClean="0"/>
          </a:p>
          <a:p>
            <a:pPr marL="171450" indent="-171450">
              <a:buFontTx/>
              <a:buChar char="-"/>
            </a:pPr>
            <a:r>
              <a:rPr lang="ru-RU" altLang="ru-RU" i="1" dirty="0" smtClean="0"/>
              <a:t>взаимодействие с руководством предприятий, осуществляющих свою деятельность на территории муниципалитета, по использованию трудового потенциала местного населения и подготовке кадров из числа выпускников</a:t>
            </a:r>
            <a:r>
              <a:rPr lang="ru-RU" altLang="ru-RU" i="1" baseline="0" dirty="0" smtClean="0"/>
              <a:t> общеобразовательных организаций</a:t>
            </a:r>
            <a:r>
              <a:rPr lang="ru-RU" altLang="ru-RU" i="1" dirty="0" smtClean="0"/>
              <a:t>; </a:t>
            </a:r>
          </a:p>
          <a:p>
            <a:pPr marL="0" indent="0">
              <a:buFontTx/>
              <a:buNone/>
            </a:pPr>
            <a:endParaRPr lang="ru-RU" altLang="ru-RU" i="1" dirty="0" smtClean="0"/>
          </a:p>
          <a:p>
            <a:pPr marL="171450" indent="-171450">
              <a:buFontTx/>
              <a:buChar char="-"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Внесение  предложений по открытию направлений подготовки кадров в профессиональных образовательных организациях, расположенных в муниципальных образованиях;</a:t>
            </a:r>
            <a:endParaRPr lang="ru-RU" altLang="ru-RU" i="1" dirty="0" smtClean="0"/>
          </a:p>
          <a:p>
            <a:endParaRPr lang="ru-RU" altLang="ru-RU" i="1" dirty="0" smtClean="0"/>
          </a:p>
          <a:p>
            <a:pPr>
              <a:buFontTx/>
              <a:buChar char="-"/>
            </a:pPr>
            <a:r>
              <a:rPr lang="ru-RU" altLang="ru-RU" i="1" dirty="0" smtClean="0"/>
              <a:t>Реализация механизма целевой подготовки; Мы никогда</a:t>
            </a:r>
            <a:r>
              <a:rPr lang="ru-RU" altLang="ru-RU" i="1" baseline="0" dirty="0" smtClean="0"/>
              <a:t> не решим вопросов кадрового обеспечения отрасли «Образование», пока не будем заказывать кадры  под конкретные места подготовки. Сегодня Сыктывкарский государственный университет как никогда готов к  целевому обучению педагогов, в том числе и  для преподавания коми языка. Уже начиная со второго курса обучения студенты могут проходить практику на будущих рабочих местах.</a:t>
            </a:r>
          </a:p>
          <a:p>
            <a:pPr>
              <a:buFontTx/>
              <a:buChar char="-"/>
            </a:pPr>
            <a:endParaRPr lang="ru-RU" altLang="ru-RU" i="1" baseline="0" dirty="0" smtClean="0"/>
          </a:p>
          <a:p>
            <a:pPr>
              <a:buFontTx/>
              <a:buChar char="-"/>
            </a:pPr>
            <a:r>
              <a:rPr lang="ru-RU" altLang="ru-RU" i="1" baseline="0" dirty="0" smtClean="0"/>
              <a:t>  Особое место занимает необходимость правильно организованной на муниципальном уровне  профориентационной работы. Считаю актуальным вернуться к системе профильных классов в сетевом взаимодействии с профессиональными образовательными организациями. </a:t>
            </a: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2BA45B-7EA0-453F-A086-2ACC6AFDE8AA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44538"/>
            <a:ext cx="4283075" cy="3211512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389965" y="4316414"/>
            <a:ext cx="6092179" cy="48672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F1825-6175-4AF0-8311-5C31FBCE67B4}" type="slidenum">
              <a:rPr lang="ru-RU" altLang="ru-RU" smtClean="0">
                <a:solidFill>
                  <a:prstClr val="black"/>
                </a:solidFill>
              </a:rPr>
              <a:pPr/>
              <a:t>15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629DC-6113-4702-8EE1-76B0AB826E0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7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C4488-CC19-4D45-8F1E-A6121E7988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44538"/>
            <a:ext cx="4283075" cy="3211512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389965" y="4316414"/>
            <a:ext cx="6092179" cy="48672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ru-RU" altLang="ru-RU" dirty="0" smtClean="0"/>
              <a:t>Информационное сопровождение профориентационной работы в обязательном порядке ведется  в сети Интернет на официальном сайте Министерства образования Республики Коми,  сайтах  профессиональных образовательных учреждений и  образовательных учреждений высшего  образования, где размещаются аналитические и методические материалы по  следующим направлениям:</a:t>
            </a:r>
          </a:p>
          <a:p>
            <a:pPr algn="just">
              <a:defRPr/>
            </a:pPr>
            <a:r>
              <a:rPr lang="ru-RU" altLang="ru-RU" dirty="0" smtClean="0"/>
              <a:t>- среднесрочная потребность экономики Республики Коми в кадрах,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фактическое трудоустройство выпускников,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перспективы дальнейшего трудоустройства и продолжения образования,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основные правила поведения на рынке труда;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условия приема и направления профессиональной подготовки в профессиональных образовательных учреждениях Республики Коми;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профессиональные намерения и фактическое распределение выпускников 9-х, 11-х классов общеобразовательных учреждений Республики Коми;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Анонсы планируемых массовых профориентационных мероприятий (ярмарки профессий, учебных мест учреждений профессионального образования Республики Коми и ярмарки вакансий рабочих мест);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dirty="0" smtClean="0"/>
              <a:t>а также  другие материалы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F1825-6175-4AF0-8311-5C31FBCE67B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38E044B0-9A6A-49C7-B10A-A8D145CA299E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44538"/>
            <a:ext cx="3802062" cy="2851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902" y="3740151"/>
            <a:ext cx="6457871" cy="4467225"/>
          </a:xfrm>
          <a:noFill/>
          <a:ln/>
        </p:spPr>
        <p:txBody>
          <a:bodyPr/>
          <a:lstStyle/>
          <a:p>
            <a:pPr algn="just"/>
            <a:r>
              <a:rPr lang="ru-RU" altLang="ru-RU" dirty="0" smtClean="0"/>
              <a:t>Информационно-методические материалы имеют четкую тематическую направленность:</a:t>
            </a:r>
          </a:p>
          <a:p>
            <a:pPr algn="just"/>
            <a:r>
              <a:rPr lang="ru-RU" altLang="ru-RU" dirty="0" smtClean="0"/>
              <a:t>- по отраслям экономики, профессиям, специальностям, Так в настоящее время разрабатываются материалы по профессиям и специальностям, соответствующим приоритетным направлениям модернизации и технологического развития экономики Российской Федерации;</a:t>
            </a:r>
          </a:p>
          <a:p>
            <a:pPr algn="just"/>
            <a:r>
              <a:rPr lang="ru-RU" altLang="ru-RU" dirty="0" smtClean="0"/>
              <a:t>- методические пособия для педагогов, классных руководителей, психологов-консультантов;</a:t>
            </a:r>
          </a:p>
          <a:p>
            <a:r>
              <a:rPr lang="ru-RU" altLang="ru-RU" dirty="0" smtClean="0"/>
              <a:t>- пособия для родителей;</a:t>
            </a:r>
          </a:p>
          <a:p>
            <a:pPr algn="just"/>
            <a:r>
              <a:rPr lang="ru-RU" altLang="ru-RU" dirty="0" smtClean="0"/>
              <a:t>- подготовка и распространение справочников профессий и учреждений профессионального образования в общеобразовательных учреждениях и учреждениях профессионального образования Республики Коми;</a:t>
            </a:r>
          </a:p>
          <a:p>
            <a:pPr algn="just"/>
            <a:r>
              <a:rPr lang="ru-RU" altLang="ru-RU" dirty="0" smtClean="0"/>
              <a:t>Также проводятся обучающие семинары для специалистов в области профориентационной работы муниципальных органов управления образования, общеобразовательных учреждений и учреждений профессионального образования;</a:t>
            </a:r>
          </a:p>
          <a:p>
            <a:pPr algn="just"/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данном</a:t>
            </a:r>
            <a:r>
              <a:rPr lang="ru-RU" baseline="0" dirty="0" smtClean="0"/>
              <a:t> слайде представлен </a:t>
            </a:r>
            <a:r>
              <a:rPr lang="ru-RU" baseline="0" dirty="0" err="1" smtClean="0"/>
              <a:t>скриншот</a:t>
            </a:r>
            <a:r>
              <a:rPr lang="ru-RU" baseline="0" dirty="0" smtClean="0"/>
              <a:t> страницы сайта Министерства образования. Методические разработки: первые шаги в профориентационной подготовке младших школьников; профориентация учащихся 5-6; 7-8 классов (в 2014 году – для 9-х классов); анализ профессиональных намерений школьников; психолого-педагогическое сопровождение детей-инвалидов и т.д.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629DC-6113-4702-8EE1-76B0AB826E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6243F5-34AF-4DA4-9D1D-E5FD681C1592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52016" y="9430091"/>
            <a:ext cx="2944086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89E4483-DB00-49B7-82D7-1FA41B1AD4F2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42950"/>
            <a:ext cx="3960812" cy="2971800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913" y="4002316"/>
            <a:ext cx="6317747" cy="5027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400" smtClean="0"/>
              <a:t>На данном этапе все учреждения профессионального образования подготовили и представили в Министерство свои предложения по реализации программы «Доступная среда» на базе своего учреждения, включая необходимость приобретения учебного специализированного оборудования, открытие новых программ подготовки; обучение педагогических работников для работы с данной категорией обучающихся и т.д. Министерство образования Республики Коми определило для себя индикатор, что к 2016 году не менее 45% учреждений профессионального образования.</a:t>
            </a:r>
          </a:p>
          <a:p>
            <a:pPr algn="just"/>
            <a:r>
              <a:rPr lang="ru-RU" altLang="ru-RU" sz="1400" smtClean="0"/>
              <a:t>Кроме того, в государственное задание на 2012-2013 годы для ГАО ДПО ПК(с) «Коми республиканский институт развития образования»  включена  подготовка методических материалов и стендовых сообщений для  детей-инвалидов и лиц с ограниченными возможностями здоровья, которые будут направлены для работы как в общеобразовательные учреждения, так и  в  учреждения профессионального образования,   а также разработка методических материалов по профессиональной </a:t>
            </a:r>
          </a:p>
          <a:p>
            <a:pPr algn="just"/>
            <a:r>
              <a:rPr lang="ru-RU" altLang="ru-RU" sz="1400" smtClean="0"/>
              <a:t>ориентации для детей-инвалидов и лиц с  ограниченными возможностями здоровья. Сегодня подготовлен сборник  «Профессиональная ориентация детей-инвалидов и лиц с ограниченными возможностями  здоровья», который представлен на официальном сайте Министерства образования Республики Коми и в ближйшее время будет направлен для работы всем заинтересованным лицам.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/>
              <a:t> Для этого в Республике Коми реализуется Республиканская комплексная программа «Контингент-прогноз», рамках которой выявляются  и анализируются профессиональные намерения и планы выпускников 9-х и 11 –х классов общеобразовательных учреждений.  Начиная с  2012 года,   в рамках данной программы проводится анализ профессиональных намерений и планов детей-инвалидов и лиц с ограниченными возможностями здоровья, заканчивающих 9-е  и 11 -е классы.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 целью государственной поддержки талантливых детей и  повышения привлекательности обучения по востребованным на рынке труда профессиям и специальностям учреждены специальные стипендии Правительства Республики Коми:</a:t>
            </a:r>
          </a:p>
          <a:p>
            <a:r>
              <a:rPr lang="ru-RU" altLang="ru-RU" smtClean="0"/>
              <a:t>46 стипендий для учащихся общеобразовательных организаций и организаций дополнительного образования ;</a:t>
            </a:r>
          </a:p>
          <a:p>
            <a:r>
              <a:rPr lang="ru-RU" altLang="ru-RU" smtClean="0"/>
              <a:t>40 стипендий для студентов образовательных учреждений высшего образования</a:t>
            </a:r>
          </a:p>
          <a:p>
            <a:r>
              <a:rPr lang="ru-RU" altLang="ru-RU" smtClean="0"/>
              <a:t>87 специальных стипендий для обучающихся по основным профессиональным образовательным программам среднего профессионального образования - программам подготовки специалистов среднего звена;</a:t>
            </a:r>
          </a:p>
          <a:p>
            <a:r>
              <a:rPr lang="ru-RU" altLang="ru-RU" smtClean="0"/>
              <a:t>24 специальных стипендий для обучающихся  по основным профессиональным образовательным программам среднего профессионального образования - программам профессиональной подготовки по профессиям рабочих, должностям служащих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E6E0CC-FF49-40EE-8CDB-DE8954275B3C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xfrm>
            <a:off x="389965" y="4716463"/>
            <a:ext cx="6164994" cy="471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/>
              <a:t>С целью внедрения современных подходов  к профориентации  реализуется деятельность экспериментальной площадки в муниципальном образовании муниципального района «Печора» в рамках соглашения «О сотрудничестве  между Министерством образования Республики Коми, Муниципальным образованием муниципального района «Печора», Печорским промышленно-экономическим техникумом. </a:t>
            </a:r>
          </a:p>
          <a:p>
            <a:pPr algn="just"/>
            <a:r>
              <a:rPr lang="ru-RU" altLang="ru-RU" dirty="0" smtClean="0"/>
              <a:t>С сентября 2012 года на базе ГАОУСПО РК «Печорский промышленно-экономический техникум» реализуется пилотный проект «Организация уроков «Технология» (уроков труда) для учащихся общеобразовательных учреждений (7-9 класс)  на базе и силами учреждений профессионального образования». Программа рассчитана на 3 года. </a:t>
            </a:r>
          </a:p>
          <a:p>
            <a:pPr algn="just"/>
            <a:r>
              <a:rPr lang="ru-RU" altLang="ru-RU" dirty="0" err="1" smtClean="0"/>
              <a:t>Предпрофильное</a:t>
            </a:r>
            <a:r>
              <a:rPr lang="ru-RU" altLang="ru-RU" dirty="0" smtClean="0"/>
              <a:t> обучение в рамках предмета «Технология» для учащихся 7-х классов  на базе техникума включены  модули «Путь к самопознанию», «Мир профессий и труда». В 8-м классе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начинается профильное обучение, когда  учащиеся изучают основы профессии и выполняют профессиональные пробы. В  9-м классе начнется углубленное профильное обучение через лабораторно-практические работы, выполнение производственных заданий и практикумов на реальном оборудовании в учебных мастерских. </a:t>
            </a:r>
          </a:p>
          <a:p>
            <a:pPr algn="just"/>
            <a:r>
              <a:rPr lang="ru-RU" altLang="ru-RU" dirty="0" smtClean="0"/>
              <a:t>По окончании обучения учащиеся получат сертификаты об изучении курса и выполнении профессиональных проб по одной из выбранных профессий.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1B3D7E-D35B-482C-9053-79BBEDF4B5E5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F665-3A05-4A32-9E6D-5DBE74BD707D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6E9C-8ABF-4367-BBC5-DA5EEFD7B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E988-AD60-4914-BF39-C110E5F3CC99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678B-27EA-4BA8-87D2-24B507DEC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A7DC-06AF-4149-B021-B874B988B4EE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54AF-1B58-4F38-AB44-BE4E70830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DBA2-B5E8-46B9-9AB6-1C749BBA35D0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1285-E4CA-431A-BFE7-75A5697D2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3271-450B-47F9-8EAF-87AEF8956DC6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C60-F129-4C2F-B09A-D78F1524F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5D37-EC98-467C-9CF2-CC6A874C0D82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FC64-B4F2-42A1-9E07-5EAE04BBA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9217-F18D-4B94-92F7-78D693483DBE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F5A7-9484-46BE-8664-08DDE211E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BD03-67BC-4E91-BBB3-70F24B5B6F9A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D42D-C049-4313-8DF9-044FF2D38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4058-5844-4468-80D2-4F752E366FB7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90A4-2EF3-499E-B285-BC7E04732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5287-4B72-4D07-8A43-340E74B7A7FC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1D59-9EBC-4E57-AE21-296B66082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246F-E8A3-446A-9EA1-60251CCC97E7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598-9F31-499E-8F97-6D78427B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B9E2EFB-BDA4-4CAF-99A4-45D52059D9F8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665A1ED-E05B-4CC8-A60A-8C6F225B9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8" r:id="rId3"/>
    <p:sldLayoutId id="2147483691" r:id="rId4"/>
    <p:sldLayoutId id="2147483699" r:id="rId5"/>
    <p:sldLayoutId id="2147483692" r:id="rId6"/>
    <p:sldLayoutId id="2147483693" r:id="rId7"/>
    <p:sldLayoutId id="2147483700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604" cy="8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640763" cy="1927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latin typeface="Arial Black" pitchFamily="34" charset="0"/>
              </a:rPr>
              <a:t>Профессиональная ориентация обучающихся с учетом прогнозной потребности и регионального рынка труда Республики Коми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7670800" cy="216988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Сурина Светлана Викторовна, 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Министерство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образования Республики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Коми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начальник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отдела профессионального образования и науки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666445" y="5589588"/>
            <a:ext cx="269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13 марта 2014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76517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Пилотный проект «Организация уроков «Технология» (уроков труда) для учащихся общеобразовательных учреждений (7-9 класс)  на базе ГПОУ  РК </a:t>
            </a:r>
            <a:br>
              <a:rPr lang="ru-RU" altLang="ru-RU" sz="1800" b="1" dirty="0" smtClean="0">
                <a:solidFill>
                  <a:schemeClr val="bg1"/>
                </a:solidFill>
              </a:rPr>
            </a:br>
            <a:r>
              <a:rPr lang="ru-RU" altLang="ru-RU" sz="1800" b="1" dirty="0" smtClean="0">
                <a:solidFill>
                  <a:schemeClr val="bg1"/>
                </a:solidFill>
              </a:rPr>
              <a:t>«Печорский промышленно-экономический техникум» 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79388" y="981075"/>
            <a:ext cx="5256212" cy="14398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B0CCDC"/>
              </a:gs>
            </a:gsLst>
            <a:path path="shape">
              <a:fillToRect l="50000" t="50000" r="50000" b="50000"/>
            </a:path>
          </a:gradFill>
          <a:ln w="889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C3300"/>
                </a:solidFill>
              </a:rPr>
              <a:t>Цель проекта:</a:t>
            </a:r>
            <a:r>
              <a:rPr lang="ru-RU" altLang="ru-RU" sz="14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разработка  и внедрение  системной модели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организации  </a:t>
            </a:r>
            <a:r>
              <a:rPr lang="ru-RU" altLang="ru-RU" sz="1400" b="1" dirty="0"/>
              <a:t>профессионального самоопределения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учащихся общеобразовательных школ через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 профессиональную подготовку на базе </a:t>
            </a:r>
            <a:r>
              <a:rPr lang="ru-RU" altLang="ru-RU" sz="1400" b="1" dirty="0" smtClean="0"/>
              <a:t>профессиональных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образовательных организаций </a:t>
            </a:r>
            <a:endParaRPr lang="ru-RU" alt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2636838"/>
            <a:ext cx="3240087" cy="5762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b="1" i="1" dirty="0">
                <a:solidFill>
                  <a:schemeClr val="tx1"/>
                </a:solidFill>
              </a:rPr>
              <a:t>Дошкольное </a:t>
            </a:r>
          </a:p>
          <a:p>
            <a:pPr algn="l">
              <a:defRPr/>
            </a:pPr>
            <a:r>
              <a:rPr lang="ru-RU" b="1" i="1" dirty="0">
                <a:solidFill>
                  <a:schemeClr val="tx1"/>
                </a:solidFill>
              </a:rPr>
              <a:t>учреждение</a:t>
            </a:r>
          </a:p>
        </p:txBody>
      </p:sp>
      <p:pic>
        <p:nvPicPr>
          <p:cNvPr id="8199" name="Picture 2" descr="H:\Изостудия\професс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6238" y="3284538"/>
            <a:ext cx="3240087" cy="6477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Начальная школа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201" name="Picture 3" descr="H:\Изостудия\комп и маль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8651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16238" y="4005263"/>
            <a:ext cx="3240087" cy="5746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Средняя</a:t>
            </a:r>
            <a:r>
              <a:rPr lang="ru-RU" sz="1800" b="1" i="1" dirty="0">
                <a:solidFill>
                  <a:schemeClr val="tx1"/>
                </a:solidFill>
              </a:rPr>
              <a:t> школа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203" name="Picture 4" descr="H:\Изостудия\старшая шко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5364163" y="4005263"/>
            <a:ext cx="7905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16238" y="4724400"/>
            <a:ext cx="3240087" cy="6477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i="1" dirty="0">
                <a:latin typeface="+mn-lt"/>
              </a:rPr>
              <a:t>Учреждения  СПО</a:t>
            </a:r>
          </a:p>
        </p:txBody>
      </p:sp>
      <p:pic>
        <p:nvPicPr>
          <p:cNvPr id="8205" name="Рисунок 23" descr="D:\ФОТО РАЗНОЕ\практика фото (2)\буклет электриков\ПЭС отдел ПТ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 bwMode="auto">
          <a:xfrm>
            <a:off x="5292725" y="4724400"/>
            <a:ext cx="863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0825" y="5300663"/>
            <a:ext cx="2520950" cy="7016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smtClean="0"/>
              <a:t>Учреждения </a:t>
            </a:r>
          </a:p>
          <a:p>
            <a:pPr eaLnBrk="1" hangingPunct="1">
              <a:defRPr/>
            </a:pPr>
            <a:r>
              <a:rPr lang="ru-RU" altLang="ru-RU" b="1" i="1" smtClean="0"/>
              <a:t>ВПО</a:t>
            </a:r>
            <a:endParaRPr lang="ru-RU" altLang="ru-RU" b="1" smtClean="0"/>
          </a:p>
        </p:txBody>
      </p:sp>
      <p:pic>
        <p:nvPicPr>
          <p:cNvPr id="8207" name="Picture 5" descr="H:\Изостудия\студент вуз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00663"/>
            <a:ext cx="10128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81713" y="5445125"/>
            <a:ext cx="3062287" cy="485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Трудоустройство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209" name="Picture 19" descr="H:\Изостудия\строите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b="7690"/>
          <a:stretch>
            <a:fillRect/>
          </a:stretch>
        </p:blipFill>
        <p:spPr bwMode="auto">
          <a:xfrm>
            <a:off x="8532813" y="5445125"/>
            <a:ext cx="6111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786063" y="6165850"/>
            <a:ext cx="3225800" cy="5492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96250">
                <a:schemeClr val="tx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Профессиональная</a:t>
            </a:r>
          </a:p>
          <a:p>
            <a:pPr algn="l"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карьера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211" name="Picture 7" descr="H:\Изостудия\карьера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>
            <a:fillRect/>
          </a:stretch>
        </p:blipFill>
        <p:spPr bwMode="auto">
          <a:xfrm>
            <a:off x="5364163" y="6092825"/>
            <a:ext cx="64293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 rot="2289459">
            <a:off x="6227763" y="4941888"/>
            <a:ext cx="714375" cy="376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180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rot="8815145">
            <a:off x="1908175" y="4745562"/>
            <a:ext cx="714375" cy="361950"/>
          </a:xfrm>
          <a:custGeom>
            <a:avLst/>
            <a:gdLst>
              <a:gd name="T0" fmla="*/ 535781 w 21600"/>
              <a:gd name="T1" fmla="*/ 0 h 21600"/>
              <a:gd name="T2" fmla="*/ 0 w 21600"/>
              <a:gd name="T3" fmla="*/ 250031 h 21600"/>
              <a:gd name="T4" fmla="*/ 535781 w 21600"/>
              <a:gd name="T5" fmla="*/ 500063 h 21600"/>
              <a:gd name="T6" fmla="*/ 714375 w 21600"/>
              <a:gd name="T7" fmla="*/ 2500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l">
              <a:defRPr/>
            </a:pPr>
            <a:endParaRPr lang="ru-RU" sz="1800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3635375" y="5516563"/>
            <a:ext cx="12239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180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rot="8777897">
            <a:off x="6300788" y="6165850"/>
            <a:ext cx="714375" cy="346075"/>
          </a:xfrm>
          <a:custGeom>
            <a:avLst/>
            <a:gdLst>
              <a:gd name="T0" fmla="*/ 535781 w 21600"/>
              <a:gd name="T1" fmla="*/ 0 h 21600"/>
              <a:gd name="T2" fmla="*/ 0 w 21600"/>
              <a:gd name="T3" fmla="*/ 250031 h 21600"/>
              <a:gd name="T4" fmla="*/ 535781 w 21600"/>
              <a:gd name="T5" fmla="*/ 500062 h 21600"/>
              <a:gd name="T6" fmla="*/ 714375 w 21600"/>
              <a:gd name="T7" fmla="*/ 2500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l">
              <a:defRPr/>
            </a:pPr>
            <a:endParaRPr lang="ru-RU" sz="1800"/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6516688" y="3141663"/>
            <a:ext cx="2449512" cy="1584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88900" cmpd="tri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altLang="ru-RU" sz="1400" b="1" dirty="0">
                <a:latin typeface="Arial" pitchFamily="34" charset="0"/>
              </a:rPr>
              <a:t>Реализация предмета </a:t>
            </a:r>
          </a:p>
          <a:p>
            <a:pPr algn="ctr">
              <a:defRPr/>
            </a:pPr>
            <a:r>
              <a:rPr lang="ru-RU" altLang="ru-RU" sz="1400" b="1" dirty="0" smtClean="0">
                <a:latin typeface="Arial" pitchFamily="34" charset="0"/>
              </a:rPr>
              <a:t>«Технология</a:t>
            </a:r>
            <a:r>
              <a:rPr lang="ru-RU" altLang="ru-RU" sz="1400" b="1" dirty="0">
                <a:latin typeface="Arial" pitchFamily="34" charset="0"/>
              </a:rPr>
              <a:t>»   в объеме </a:t>
            </a:r>
          </a:p>
          <a:p>
            <a:pPr algn="ctr">
              <a:defRPr/>
            </a:pPr>
            <a:r>
              <a:rPr lang="ru-RU" altLang="ru-RU" sz="1400" b="1" dirty="0">
                <a:latin typeface="Arial" pitchFamily="34" charset="0"/>
              </a:rPr>
              <a:t>- </a:t>
            </a:r>
            <a:r>
              <a:rPr lang="ru-RU" altLang="ru-RU" sz="1400" b="1" dirty="0" smtClean="0">
                <a:latin typeface="Arial" pitchFamily="34" charset="0"/>
              </a:rPr>
              <a:t>68 часов </a:t>
            </a:r>
            <a:r>
              <a:rPr lang="ru-RU" altLang="ru-RU" sz="1400" b="1" dirty="0">
                <a:latin typeface="Arial" pitchFamily="34" charset="0"/>
              </a:rPr>
              <a:t>в </a:t>
            </a:r>
            <a:r>
              <a:rPr lang="ru-RU" altLang="ru-RU" sz="1400" b="1" dirty="0" smtClean="0">
                <a:latin typeface="Arial" pitchFamily="34" charset="0"/>
              </a:rPr>
              <a:t>7-х;</a:t>
            </a:r>
            <a:endParaRPr lang="ru-RU" altLang="ru-RU" sz="1400" b="1" dirty="0">
              <a:latin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400" b="1" dirty="0">
                <a:latin typeface="Arial" pitchFamily="34" charset="0"/>
              </a:rPr>
              <a:t>68 часов в </a:t>
            </a:r>
            <a:r>
              <a:rPr lang="ru-RU" altLang="ru-RU" sz="1400" b="1" dirty="0" smtClean="0">
                <a:latin typeface="Arial" pitchFamily="34" charset="0"/>
              </a:rPr>
              <a:t>8-х,</a:t>
            </a:r>
          </a:p>
          <a:p>
            <a:pPr marL="285750" indent="-285750" algn="ctr">
              <a:defRPr/>
            </a:pPr>
            <a:r>
              <a:rPr lang="ru-RU" altLang="ru-RU" sz="1400" b="1" dirty="0" smtClean="0">
                <a:latin typeface="Arial" pitchFamily="34" charset="0"/>
              </a:rPr>
              <a:t>- 34 </a:t>
            </a:r>
            <a:r>
              <a:rPr lang="ru-RU" altLang="ru-RU" sz="1400" b="1" dirty="0">
                <a:latin typeface="Arial" pitchFamily="34" charset="0"/>
              </a:rPr>
              <a:t>часа </a:t>
            </a:r>
            <a:r>
              <a:rPr lang="ru-RU" altLang="ru-RU" sz="1400" b="1" dirty="0" smtClean="0">
                <a:latin typeface="Arial" pitchFamily="34" charset="0"/>
              </a:rPr>
              <a:t>– в 9-х </a:t>
            </a:r>
            <a:r>
              <a:rPr lang="ru-RU" altLang="ru-RU" sz="1400" b="1" dirty="0" err="1">
                <a:latin typeface="Arial" pitchFamily="34" charset="0"/>
              </a:rPr>
              <a:t>кл</a:t>
            </a:r>
            <a:r>
              <a:rPr lang="ru-RU" altLang="ru-RU" sz="1400" b="1" dirty="0">
                <a:latin typeface="Arial" pitchFamily="34" charset="0"/>
              </a:rPr>
              <a:t>. в виде </a:t>
            </a:r>
          </a:p>
          <a:p>
            <a:pPr algn="ctr">
              <a:defRPr/>
            </a:pPr>
            <a:r>
              <a:rPr lang="ru-RU" altLang="ru-RU" sz="1400" b="1" dirty="0">
                <a:latin typeface="Arial" pitchFamily="34" charset="0"/>
              </a:rPr>
              <a:t>элективных курсов</a:t>
            </a:r>
            <a:r>
              <a:rPr lang="ru-RU" altLang="ru-RU" sz="1400" dirty="0">
                <a:latin typeface="Arial" pitchFamily="34" charset="0"/>
              </a:rPr>
              <a:t>  </a:t>
            </a:r>
          </a:p>
        </p:txBody>
      </p:sp>
      <p:pic>
        <p:nvPicPr>
          <p:cNvPr id="29" name="Рисунок 28" descr="Y:\8. Отдел профессионального образования\ДРЦП и госпрограмма\Госпрограмма 2013\ППЭТ\Площадка\Урок труда школа №9-кулинария-13.12.12\DSC_080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440">
            <a:off x="238157" y="2895925"/>
            <a:ext cx="2387782" cy="153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Y:\8. Отдел профессионального образования\ДРЦП и госпрограмма\Госпрограмма 2013\ППЭТ\Площадка\школьники слесарка №4- 08.02.13\IMG_361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83" y="836552"/>
            <a:ext cx="2582545" cy="172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"/>
            <a:ext cx="1214414" cy="6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19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42950" y="2052617"/>
            <a:ext cx="7670800" cy="1631216"/>
          </a:xfrm>
          <a:prstGeom prst="rect">
            <a:avLst/>
          </a:prstGeom>
          <a:solidFill>
            <a:srgbClr val="FFFF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70 нормативно-правовых акта различного формата (государственные, ведомственные и </a:t>
            </a:r>
            <a:r>
              <a:rPr lang="ru-RU" altLang="ru-RU" sz="2000" b="1" dirty="0" smtClean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программы </a:t>
            </a:r>
            <a:r>
              <a:rPr lang="ru-RU" altLang="ru-RU" sz="2000" b="1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развития отраслей и социальной сферы, комплексные планы развития кадрового </a:t>
            </a:r>
            <a:r>
              <a:rPr lang="ru-RU" altLang="ru-RU" sz="2000" b="1" dirty="0" smtClean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потенциала)</a:t>
            </a:r>
            <a:endParaRPr lang="ru-RU" altLang="ru-RU" sz="2000" b="1" dirty="0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0" y="500042"/>
            <a:ext cx="8785225" cy="1368425"/>
          </a:xfrm>
          <a:prstGeom prst="downArrowCallout">
            <a:avLst>
              <a:gd name="adj1" fmla="val 321973"/>
              <a:gd name="adj2" fmla="val 322016"/>
              <a:gd name="adj3" fmla="val 16667"/>
              <a:gd name="adj4" fmla="val 6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2"/>
                </a:solidFill>
                <a:latin typeface="+mn-lt"/>
              </a:rPr>
              <a:t>Формирование комплекса мер по кадровому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tx2"/>
                </a:solidFill>
                <a:latin typeface="+mn-lt"/>
              </a:rPr>
              <a:t>обеспечению на региональном уровне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4278287" y="79377"/>
            <a:ext cx="720725" cy="7848600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719138" y="0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 Black" pitchFamily="34" charset="0"/>
              </a:rPr>
              <a:t>Кадровая политика               </a:t>
            </a:r>
            <a:r>
              <a:rPr lang="ru-RU" altLang="ru-RU" b="1" dirty="0" smtClean="0">
                <a:solidFill>
                  <a:schemeClr val="bg1"/>
                </a:solidFill>
                <a:latin typeface="Arial Black" pitchFamily="34" charset="0"/>
              </a:rPr>
              <a:t>    Республиканский уровень</a:t>
            </a:r>
            <a:endParaRPr lang="ru-RU" alt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51" name="AutoShape 12"/>
          <p:cNvSpPr>
            <a:spLocks noChangeArrowheads="1"/>
          </p:cNvSpPr>
          <p:nvPr/>
        </p:nvSpPr>
        <p:spPr bwMode="auto">
          <a:xfrm>
            <a:off x="4429124" y="0"/>
            <a:ext cx="1008063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38202260 h 21600"/>
              <a:gd name="T4" fmla="*/ 2147483647 w 21600"/>
              <a:gd name="T5" fmla="*/ 676404534 h 21600"/>
              <a:gd name="T6" fmla="*/ 2147483647 w 21600"/>
              <a:gd name="T7" fmla="*/ 3382022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8999222"/>
              </p:ext>
            </p:extLst>
          </p:nvPr>
        </p:nvGraphicFramePr>
        <p:xfrm>
          <a:off x="804365" y="4189672"/>
          <a:ext cx="7980860" cy="264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4" descr="На главную страницу: КонсультантПлюс - общероссийская сеть распространения правовой информации">
            <a:hlinkClick r:id="rId8" tooltip="На главную страницу: КонсультантПлюс - общероссийская сеть распространения правовой информаци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768" y="6035760"/>
            <a:ext cx="787560" cy="7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На главную страницу: КонсультантПлюс - общероссийская сеть распространения правовой информации">
            <a:hlinkClick r:id="rId8" tooltip="На главную страницу: КонсультантПлюс - общероссийская сеть распространения правовой информаци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3426" y="6035760"/>
            <a:ext cx="787560" cy="7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На главную страницу: КонсультантПлюс - общероссийская сеть распространения правовой информации">
            <a:hlinkClick r:id="rId8" tooltip="На главную страницу: КонсультантПлюс - общероссийская сеть распространения правовой информаци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95088" y="6034746"/>
            <a:ext cx="787560" cy="7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"/>
            <a:ext cx="1214414" cy="6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4282" y="571480"/>
            <a:ext cx="8736013" cy="936625"/>
          </a:xfrm>
          <a:prstGeom prst="downArrowCallout">
            <a:avLst>
              <a:gd name="adj1" fmla="val 319260"/>
              <a:gd name="adj2" fmla="val 322016"/>
              <a:gd name="adj3" fmla="val 16667"/>
              <a:gd name="adj4" fmla="val 6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latin typeface="Arial Black" pitchFamily="34" charset="0"/>
              </a:rPr>
              <a:t>Сформированы комплексы мер по кадровому </a:t>
            </a:r>
          </a:p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latin typeface="Arial Black" pitchFamily="34" charset="0"/>
              </a:rPr>
              <a:t>обеспечению на отраслевом уровне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57620" y="2047394"/>
            <a:ext cx="511333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Заключено порядка 300 договоров на целевую подготовку специалистов по программам высшего образования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835400" y="3340100"/>
            <a:ext cx="50847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На базе органов исполнительной власти Республики Коми  практику прошел 41 студент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849688" y="4119563"/>
            <a:ext cx="512762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«Практика под заказ», «Трудоустройство в Республике Коми», профориентационные встречи в формате видеомоста со студентами г. Москвы и Санкт-Петербурга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73063" y="2014538"/>
            <a:ext cx="25923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Целевая и контрактная подготовка специалистов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66713" y="3055938"/>
            <a:ext cx="25923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Организация производственной практики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79413" y="4119563"/>
            <a:ext cx="259238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Проекты по привлечению выпускников столичных вузов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5288" y="5445125"/>
            <a:ext cx="25923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Кадровое обеспечение инвестиционных проектов</a:t>
            </a:r>
          </a:p>
        </p:txBody>
      </p:sp>
      <p:sp>
        <p:nvSpPr>
          <p:cNvPr id="7180" name="Text Box 4"/>
          <p:cNvSpPr txBox="1">
            <a:spLocks noChangeArrowheads="1"/>
          </p:cNvSpPr>
          <p:nvPr/>
        </p:nvSpPr>
        <p:spPr bwMode="auto">
          <a:xfrm>
            <a:off x="3897313" y="5567363"/>
            <a:ext cx="5156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663300"/>
                </a:solidFill>
                <a:latin typeface="Arial Black" pitchFamily="34" charset="0"/>
                <a:cs typeface="Arial" charset="0"/>
              </a:rPr>
              <a:t>Рабочие группы по проектам при органах исполнительной власти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117850" y="3284538"/>
            <a:ext cx="517525" cy="601662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117850" y="5559425"/>
            <a:ext cx="517525" cy="601663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074988" y="4356100"/>
            <a:ext cx="517525" cy="601663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3074988" y="2157413"/>
            <a:ext cx="517525" cy="601662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85720" y="0"/>
            <a:ext cx="842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Arial Black" pitchFamily="34" charset="0"/>
              </a:rPr>
              <a:t>Кадровая политика               </a:t>
            </a:r>
            <a:r>
              <a:rPr lang="ru-RU" altLang="ru-RU" sz="2000" b="1" dirty="0" smtClean="0">
                <a:solidFill>
                  <a:schemeClr val="bg1"/>
                </a:solidFill>
                <a:latin typeface="Arial Black" pitchFamily="34" charset="0"/>
              </a:rPr>
              <a:t>    Отраслевой уровень</a:t>
            </a:r>
            <a:endParaRPr lang="ru-RU" alt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500562" y="0"/>
            <a:ext cx="1008063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38202260 h 21600"/>
              <a:gd name="T4" fmla="*/ 2147483647 w 21600"/>
              <a:gd name="T5" fmla="*/ 676404534 h 21600"/>
              <a:gd name="T6" fmla="*/ 2147483647 w 21600"/>
              <a:gd name="T7" fmla="*/ 3382022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4" cy="6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9223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Основные направления работы по кадровому обеспечению на уровне МО: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8477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анализ </a:t>
            </a: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трудовых </a:t>
            </a: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ресурсов; согласование объемов подготовки  с Министерством экономического развития Республики Коми;</a:t>
            </a:r>
          </a:p>
          <a:p>
            <a:pPr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взаимодействие с руководством предприятий, осуществляющих свою деятельность на территории муниципалитета, по использованию трудового потенциала местного населения и подготовке кадров из числа выпускников общеобразовательных организаций;</a:t>
            </a:r>
          </a:p>
          <a:p>
            <a:pPr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реализация механизма целевой подготовки;</a:t>
            </a:r>
          </a:p>
          <a:p>
            <a:pPr eaLnBrk="1" hangingPunct="1">
              <a:defRPr/>
            </a:pP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внесение  предложений </a:t>
            </a: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по открытию направлений подготовки кадров в профессиональных образовательных организациях, расположенных в муниципальных </a:t>
            </a: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образованиях;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реализация  проектов профориентационной направленности с целью пропаганды и популяризации востребованных профессий и специальностей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4" cy="6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66"/>
            <a:ext cx="9144000" cy="990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>
              <a:spcAft>
                <a:spcPts val="0"/>
              </a:spcAft>
              <a:tabLst>
                <a:tab pos="1857375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/>
              </a:rPr>
              <a:t>Республиканская программа мероприятий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ea typeface="Times New Roman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Times New Roman"/>
              </a:rPr>
              <a:t>кадровому обеспечению отрасли «Образование» 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/>
              </a:rPr>
              <a:t>Республики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Times New Roman"/>
              </a:rPr>
              <a:t>Коми на 2013-2017 годы</a:t>
            </a:r>
            <a:endParaRPr lang="ru-RU" sz="2400" b="1" dirty="0">
              <a:solidFill>
                <a:schemeClr val="bg1"/>
              </a:solidFill>
              <a:effectLst/>
              <a:latin typeface="+mn-lt"/>
              <a:ea typeface="Times New Roman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824" t="7830" r="19931" b="4982"/>
          <a:stretch/>
        </p:blipFill>
        <p:spPr bwMode="auto">
          <a:xfrm>
            <a:off x="6361" y="1052735"/>
            <a:ext cx="2981463" cy="3096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75856" y="1369220"/>
            <a:ext cx="5294536" cy="2031325"/>
          </a:xfrm>
          <a:prstGeom prst="rect">
            <a:avLst/>
          </a:prstGeom>
          <a:solidFill>
            <a:srgbClr val="FFFF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Цель - </a:t>
            </a:r>
            <a:r>
              <a:rPr lang="ru-RU" b="1" dirty="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создание условий для качественного непрерывного педагогического образования, обеспечения отрасли «Образование» Республики Коми педагогическими кадрами, способными решать задачи модернизации образования</a:t>
            </a:r>
            <a:endParaRPr lang="ru-RU" altLang="ru-RU" b="1" dirty="0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1591" y="4344719"/>
            <a:ext cx="2160241" cy="2380190"/>
            <a:chOff x="48442" y="2356"/>
            <a:chExt cx="2304607" cy="2380190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48442" y="2356"/>
              <a:ext cx="2304607" cy="238019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40779" y="66414"/>
              <a:ext cx="2119930" cy="21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1.Совершенствование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прогнозирования кадровых потреб-</a:t>
              </a:r>
              <a:r>
                <a:rPr lang="ru-RU" sz="1200" dirty="0" err="1">
                  <a:solidFill>
                    <a:schemeClr val="tx1"/>
                  </a:solidFill>
                  <a:latin typeface="Arial Black" pitchFamily="34" charset="0"/>
                </a:rPr>
                <a:t>ностей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 отрасли «Образование», формирования и распределения государственного задания и заказа на подготовку педагогических кадров в Республике Коми</a:t>
              </a:r>
              <a:endParaRPr lang="ru-RU" sz="12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55776" y="4335683"/>
            <a:ext cx="2160241" cy="2380190"/>
            <a:chOff x="48442" y="2356"/>
            <a:chExt cx="2304607" cy="2380190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48442" y="2356"/>
              <a:ext cx="2304607" cy="238019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88753" y="42666"/>
              <a:ext cx="2119930" cy="21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2. Повышение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привлекательности программ </a:t>
              </a: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профессионального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образования педагогического профиля, ориентированных на потребности рынка труда  </a:t>
              </a: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Республики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Коми</a:t>
              </a:r>
              <a:endParaRPr lang="ru-RU" sz="12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43003" y="4335683"/>
            <a:ext cx="2160241" cy="2380190"/>
            <a:chOff x="48442" y="2356"/>
            <a:chExt cx="2304607" cy="238019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48442" y="2356"/>
              <a:ext cx="2304607" cy="238019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8753" y="42666"/>
              <a:ext cx="2119930" cy="21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3. Повышение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востребованности выпускников </a:t>
              </a: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образовательных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организаций  профессионального образования педагогического профиля на республиканском рынке </a:t>
              </a: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труда</a:t>
              </a:r>
              <a:endParaRPr lang="ru-RU" sz="12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63979" y="4329681"/>
            <a:ext cx="1805115" cy="2380190"/>
            <a:chOff x="303194" y="-6482"/>
            <a:chExt cx="1925748" cy="2380190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303194" y="-6482"/>
              <a:ext cx="1925748" cy="238019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84865" y="23465"/>
              <a:ext cx="1562410" cy="21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4.Развитие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кадровых ресурсов отрасли «Образование» </a:t>
              </a:r>
              <a:r>
                <a:rPr lang="ru-RU" sz="1200" dirty="0" smtClean="0">
                  <a:solidFill>
                    <a:schemeClr val="tx1"/>
                  </a:solidFill>
                  <a:latin typeface="Arial Black" pitchFamily="34" charset="0"/>
                </a:rPr>
                <a:t>Республики </a:t>
              </a:r>
              <a:r>
                <a:rPr lang="ru-RU" sz="1200" dirty="0">
                  <a:solidFill>
                    <a:schemeClr val="tx1"/>
                  </a:solidFill>
                  <a:latin typeface="Arial Black" pitchFamily="34" charset="0"/>
                </a:rPr>
                <a:t>Коми</a:t>
              </a:r>
              <a:endParaRPr lang="ru-RU" sz="12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4580695" y="3519223"/>
            <a:ext cx="2336373" cy="684658"/>
          </a:xfrm>
          <a:prstGeom prst="downArrowCallout">
            <a:avLst>
              <a:gd name="adj1" fmla="val 319260"/>
              <a:gd name="adj2" fmla="val 322016"/>
              <a:gd name="adj3" fmla="val 16667"/>
              <a:gd name="adj4" fmla="val 6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663300"/>
                </a:solidFill>
                <a:latin typeface="Arial Black" pitchFamily="34" charset="0"/>
              </a:rPr>
              <a:t>задачи</a:t>
            </a:r>
            <a:endParaRPr lang="ru-RU" sz="14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4" cy="6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757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2976" cy="6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1758BF5-B865-4C62-A6E9-4354BD7DC9BB}" type="slidenum">
              <a:rPr lang="ru-RU" altLang="ru-RU">
                <a:solidFill>
                  <a:prstClr val="black"/>
                </a:solidFill>
              </a:rPr>
              <a:pPr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642937" y="357166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1F497D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1F497D"/>
                </a:solidFill>
                <a:latin typeface="Arial Black" pitchFamily="34" charset="0"/>
              </a:rPr>
              <a:t>Повышение привлекательности программ профессионального образования педагогического профиля, ориентированных на потребности рынка труда  Республики Коми</a:t>
            </a:r>
            <a:endParaRPr lang="ru-RU" altLang="ru-RU" b="1" dirty="0">
              <a:solidFill>
                <a:srgbClr val="1F497D"/>
              </a:solidFill>
              <a:latin typeface="Arial Black" pitchFamily="34" charset="0"/>
            </a:endParaRPr>
          </a:p>
        </p:txBody>
      </p:sp>
      <p:pic>
        <p:nvPicPr>
          <p:cNvPr id="7172" name="Picture 27" descr="pano"/>
          <p:cNvPicPr>
            <a:picLocks noChangeAspect="1" noChangeArrowheads="1"/>
          </p:cNvPicPr>
          <p:nvPr/>
        </p:nvPicPr>
        <p:blipFill>
          <a:blip r:embed="rId4">
            <a:lum bright="48000" contrast="-34000"/>
          </a:blip>
          <a:srcRect/>
          <a:stretch>
            <a:fillRect/>
          </a:stretch>
        </p:blipFill>
        <p:spPr bwMode="auto">
          <a:xfrm>
            <a:off x="3124200" y="5624513"/>
            <a:ext cx="60198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21892383"/>
              </p:ext>
            </p:extLst>
          </p:nvPr>
        </p:nvGraphicFramePr>
        <p:xfrm>
          <a:off x="0" y="1203865"/>
          <a:ext cx="9144000" cy="565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883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0" y="2672239"/>
            <a:ext cx="53753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 Black" pitchFamily="34" charset="0"/>
              </a:rPr>
              <a:t>Считаю, что огромный потенциал лежит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во внедрении новых механизмов профориентационной работы</a:t>
            </a:r>
            <a:r>
              <a:rPr lang="ru-RU" sz="1400" dirty="0" smtClean="0">
                <a:latin typeface="Arial Black" pitchFamily="34" charset="0"/>
              </a:rPr>
              <a:t>. Нужно раскрывать потенциал подрастающего поколения, развивать сильные стороны каждого ребёнка.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Начиная со школы вести его буквально за руку к дверям профтехучилищ, техникумов, ВУЗов</a:t>
            </a:r>
            <a:r>
              <a:rPr lang="ru-RU" sz="1400" dirty="0" smtClean="0">
                <a:latin typeface="Arial Black" pitchFamily="34" charset="0"/>
              </a:rPr>
              <a:t>. Направляя и помогая выбрать будущую профессию. В наших силах создать условия для гарантированного прохождения специализированной практики студентов и способствовать их трудоустройству.</a:t>
            </a:r>
          </a:p>
          <a:p>
            <a:pPr algn="ctr"/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Решать вопросы занятости выпускников наших учебных заведений</a:t>
            </a:r>
            <a:r>
              <a:rPr lang="ru-RU" sz="1400" dirty="0" smtClean="0">
                <a:latin typeface="Arial Black" pitchFamily="34" charset="0"/>
              </a:rPr>
              <a:t>, равно как и эффективное использование местных трудовых ресурсов, развитие внутренней трудовой миграции между районами республики -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это задача номер один в нашей работе по решению проблем занятости населения.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26521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 r="26562"/>
          <a:stretch>
            <a:fillRect/>
          </a:stretch>
        </p:blipFill>
        <p:spPr bwMode="auto">
          <a:xfrm>
            <a:off x="5208006" y="1"/>
            <a:ext cx="3935993" cy="26431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Стрелка вправо 1"/>
          <p:cNvSpPr/>
          <p:nvPr/>
        </p:nvSpPr>
        <p:spPr>
          <a:xfrm>
            <a:off x="5377736" y="3933056"/>
            <a:ext cx="63442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45814" y="3534012"/>
            <a:ext cx="28716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 Black" panose="020B0A04020102020204" pitchFamily="34" charset="0"/>
              </a:rPr>
              <a:t>Показатель оценки эффективности МО:</a:t>
            </a:r>
          </a:p>
          <a:p>
            <a:pPr algn="just"/>
            <a:r>
              <a:rPr lang="ru-RU" sz="1400" dirty="0" smtClean="0">
                <a:latin typeface="Arial Black" panose="020B0A04020102020204" pitchFamily="34" charset="0"/>
              </a:rPr>
              <a:t>доля выпускников общеобразовательных организаций, поступивших в профессиональные образовательные  организации Республики Коми</a:t>
            </a:r>
          </a:p>
          <a:p>
            <a:pPr algn="just"/>
            <a:endParaRPr lang="ru-RU" sz="1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780" y="2967335"/>
            <a:ext cx="80224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801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75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Основные направления профориентационной работы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Республике Коми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6968" cy="785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20315" t="22461" r="20937" b="10156"/>
          <a:stretch>
            <a:fillRect/>
          </a:stretch>
        </p:blipFill>
        <p:spPr bwMode="auto">
          <a:xfrm>
            <a:off x="-1" y="785794"/>
            <a:ext cx="3212639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11" name="Схема 10"/>
          <p:cNvGraphicFramePr/>
          <p:nvPr/>
        </p:nvGraphicFramePr>
        <p:xfrm>
          <a:off x="642910" y="1643050"/>
          <a:ext cx="8358214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14282" y="2857496"/>
            <a:ext cx="8736013" cy="936625"/>
          </a:xfrm>
          <a:prstGeom prst="downArrowCallout">
            <a:avLst>
              <a:gd name="adj1" fmla="val 319260"/>
              <a:gd name="adj2" fmla="val 322016"/>
              <a:gd name="adj3" fmla="val 16667"/>
              <a:gd name="adj4" fmla="val 6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Центр развития профессионального образования: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AutoShape 6" descr="10%"/>
          <p:cNvSpPr>
            <a:spLocks noChangeArrowheads="1"/>
          </p:cNvSpPr>
          <p:nvPr/>
        </p:nvSpPr>
        <p:spPr bwMode="auto">
          <a:xfrm>
            <a:off x="669461" y="4002548"/>
            <a:ext cx="7992888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latin typeface="Arial Black" pitchFamily="34" charset="0"/>
              </a:rPr>
              <a:t>Разработка механизмов эффективного научно-методического и организационного </a:t>
            </a:r>
            <a:endParaRPr lang="ru-RU" sz="1200" b="1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 Black" pitchFamily="34" charset="0"/>
              </a:rPr>
              <a:t>сопровождения </a:t>
            </a:r>
            <a:r>
              <a:rPr lang="ru-RU" sz="1200" b="1" dirty="0">
                <a:latin typeface="Arial Black" pitchFamily="34" charset="0"/>
              </a:rPr>
              <a:t>деятельности всех субъектов профориентационной работы</a:t>
            </a:r>
            <a:endParaRPr lang="ru-RU" sz="1200" b="1" dirty="0">
              <a:ln w="12700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8" name="AutoShape 6" descr="10%"/>
          <p:cNvSpPr>
            <a:spLocks noChangeArrowheads="1"/>
          </p:cNvSpPr>
          <p:nvPr/>
        </p:nvSpPr>
        <p:spPr bwMode="auto">
          <a:xfrm>
            <a:off x="676893" y="5009369"/>
            <a:ext cx="7992887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latin typeface="Arial Black" pitchFamily="34" charset="0"/>
              </a:rPr>
              <a:t>Выявление, разработка и распространение инновационных форм и методов </a:t>
            </a:r>
            <a:endParaRPr lang="ru-RU" sz="1200" b="1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 Black" pitchFamily="34" charset="0"/>
              </a:rPr>
              <a:t>профессиональной </a:t>
            </a:r>
            <a:r>
              <a:rPr lang="ru-RU" sz="1200" b="1" dirty="0">
                <a:latin typeface="Arial Black" pitchFamily="34" charset="0"/>
              </a:rPr>
              <a:t>ориентации для решения вопросов кадрового </a:t>
            </a:r>
            <a:r>
              <a:rPr lang="ru-RU" sz="1200" b="1" dirty="0" smtClean="0">
                <a:latin typeface="Arial Black" pitchFamily="34" charset="0"/>
              </a:rPr>
              <a:t>обеспечения</a:t>
            </a:r>
          </a:p>
          <a:p>
            <a:pPr algn="ctr">
              <a:defRPr/>
            </a:pPr>
            <a:r>
              <a:rPr lang="ru-RU" sz="1200" b="1" dirty="0" smtClean="0">
                <a:latin typeface="Arial Black" pitchFamily="34" charset="0"/>
              </a:rPr>
              <a:t> </a:t>
            </a:r>
            <a:r>
              <a:rPr lang="ru-RU" sz="1200" b="1" dirty="0">
                <a:latin typeface="Arial Black" pitchFamily="34" charset="0"/>
              </a:rPr>
              <a:t>отраслей экономики  РК</a:t>
            </a:r>
            <a:endParaRPr lang="ru-RU" sz="1200" b="1" dirty="0">
              <a:ln w="12700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9" name="AutoShape 6" descr="10%"/>
          <p:cNvSpPr>
            <a:spLocks noChangeArrowheads="1"/>
          </p:cNvSpPr>
          <p:nvPr/>
        </p:nvSpPr>
        <p:spPr bwMode="auto">
          <a:xfrm>
            <a:off x="676894" y="5877272"/>
            <a:ext cx="7992887" cy="66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latin typeface="Arial Black" pitchFamily="34" charset="0"/>
              </a:rPr>
              <a:t>Научно-методическое сопровождение служб профориентационной направленности  и </a:t>
            </a:r>
            <a:endParaRPr lang="ru-RU" sz="1200" b="1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 Black" pitchFamily="34" charset="0"/>
              </a:rPr>
              <a:t>центров </a:t>
            </a:r>
            <a:r>
              <a:rPr lang="ru-RU" sz="1200" b="1" dirty="0">
                <a:latin typeface="Arial Black" pitchFamily="34" charset="0"/>
              </a:rPr>
              <a:t>содействия трудоустройству выпускников образовательных учреждений РК</a:t>
            </a:r>
            <a:endParaRPr lang="ru-RU" sz="1200" b="1" dirty="0">
              <a:ln w="12700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01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7500"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Сопровождение профориентационной работы в РК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96968" cy="785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14" name="Схема 13"/>
          <p:cNvGraphicFramePr/>
          <p:nvPr/>
        </p:nvGraphicFramePr>
        <p:xfrm>
          <a:off x="0" y="1000108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5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1758BF5-B865-4C62-A6E9-4354BD7DC9BB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7172" name="Picture 27" descr="pano"/>
          <p:cNvPicPr>
            <a:picLocks noChangeAspect="1" noChangeArrowheads="1"/>
          </p:cNvPicPr>
          <p:nvPr/>
        </p:nvPicPr>
        <p:blipFill>
          <a:blip r:embed="rId3">
            <a:lum bright="48000" contrast="-34000"/>
          </a:blip>
          <a:srcRect/>
          <a:stretch>
            <a:fillRect/>
          </a:stretch>
        </p:blipFill>
        <p:spPr bwMode="auto">
          <a:xfrm>
            <a:off x="3124200" y="5624513"/>
            <a:ext cx="60198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0" y="1203865"/>
          <a:ext cx="9144000" cy="565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801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7500"/>
          </a:bodyPr>
          <a:lstStyle/>
          <a:p>
            <a:pPr algn="r"/>
            <a:r>
              <a:rPr lang="ru-RU" altLang="ru-RU" b="1" dirty="0" smtClean="0">
                <a:solidFill>
                  <a:schemeClr val="bg1"/>
                </a:solidFill>
                <a:latin typeface="Arial Black" pitchFamily="34" charset="0"/>
              </a:rPr>
              <a:t>Информационное сопровождение на сайте </a:t>
            </a:r>
          </a:p>
          <a:p>
            <a:pPr algn="r"/>
            <a:r>
              <a:rPr lang="ru-RU" altLang="ru-RU" b="1" dirty="0" smtClean="0">
                <a:solidFill>
                  <a:schemeClr val="bg1"/>
                </a:solidFill>
                <a:latin typeface="Arial Black" pitchFamily="34" charset="0"/>
              </a:rPr>
              <a:t>Министерства образования Республики Коми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396968" cy="785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7578" r="36310" b="11133"/>
          <a:stretch>
            <a:fillRect/>
          </a:stretch>
        </p:blipFill>
        <p:spPr bwMode="auto">
          <a:xfrm>
            <a:off x="0" y="357166"/>
            <a:ext cx="9144000" cy="57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63" descr="Бу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60481">
            <a:off x="7616360" y="5471523"/>
            <a:ext cx="1376094" cy="1033051"/>
          </a:xfrm>
          <a:prstGeom prst="rect">
            <a:avLst/>
          </a:prstGeom>
          <a:noFill/>
          <a:ln w="73025" cmpd="tri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4286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Black" pitchFamily="34" charset="0"/>
              </a:rPr>
              <a:t>Информационно-методическое сопровождение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971550" y="15573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971550" y="15573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8199" name="Text Box 32"/>
          <p:cNvSpPr txBox="1">
            <a:spLocks noChangeArrowheads="1"/>
          </p:cNvSpPr>
          <p:nvPr/>
        </p:nvSpPr>
        <p:spPr bwMode="auto">
          <a:xfrm>
            <a:off x="5940425" y="33226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8200" name="Text Box 40"/>
          <p:cNvSpPr txBox="1">
            <a:spLocks noChangeArrowheads="1"/>
          </p:cNvSpPr>
          <p:nvPr/>
        </p:nvSpPr>
        <p:spPr bwMode="auto">
          <a:xfrm>
            <a:off x="3563938" y="4168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8201" name="Text Box 50"/>
          <p:cNvSpPr txBox="1">
            <a:spLocks noChangeArrowheads="1"/>
          </p:cNvSpPr>
          <p:nvPr/>
        </p:nvSpPr>
        <p:spPr bwMode="auto">
          <a:xfrm>
            <a:off x="3779838" y="59880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altLang="ru-RU" sz="1800"/>
          </a:p>
        </p:txBody>
      </p:sp>
      <p:pic>
        <p:nvPicPr>
          <p:cNvPr id="8205" name="Рисунок 13"/>
          <p:cNvPicPr>
            <a:picLocks noChangeAspect="1" noChangeArrowheads="1"/>
          </p:cNvPicPr>
          <p:nvPr/>
        </p:nvPicPr>
        <p:blipFill>
          <a:blip r:embed="rId5" cstate="print"/>
          <a:srcRect l="28349" t="14767" r="26024" b="6102"/>
          <a:stretch>
            <a:fillRect/>
          </a:stretch>
        </p:blipFill>
        <p:spPr bwMode="auto">
          <a:xfrm>
            <a:off x="7110026" y="3068960"/>
            <a:ext cx="1614001" cy="18573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0" descr="C:\Users\ama001\AppData\Local\Microsoft\Windows\Temporary Internet Files\Content.Outlook\BZMT2ZT5\2013 08 13_Обложка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/>
          <a:stretch/>
        </p:blipFill>
        <p:spPr bwMode="auto">
          <a:xfrm>
            <a:off x="5652120" y="2398906"/>
            <a:ext cx="1116595" cy="1107088"/>
          </a:xfrm>
          <a:prstGeom prst="rect">
            <a:avLst/>
          </a:prstGeom>
          <a:noFill/>
          <a:ln cmpd="dbl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7578" r="36310" b="54102"/>
          <a:stretch>
            <a:fillRect/>
          </a:stretch>
        </p:blipFill>
        <p:spPr bwMode="auto">
          <a:xfrm>
            <a:off x="0" y="-1900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7570" t="33203" r="18191" b="7227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2F660-37DC-46DC-A7EE-B9019E6B862F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0" y="-38100"/>
            <a:ext cx="9144000" cy="1181084"/>
            <a:chOff x="0" y="0"/>
            <a:chExt cx="5760" cy="625"/>
          </a:xfrm>
        </p:grpSpPr>
        <p:sp>
          <p:nvSpPr>
            <p:cNvPr id="2765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44" cy="5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pic>
          <p:nvPicPr>
            <p:cNvPr id="27660" name="Picture 6" descr="Герб области_М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" y="61"/>
              <a:ext cx="32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Rectangle 7"/>
            <p:cNvSpPr>
              <a:spLocks noChangeArrowheads="1"/>
            </p:cNvSpPr>
            <p:nvPr/>
          </p:nvSpPr>
          <p:spPr bwMode="auto">
            <a:xfrm>
              <a:off x="524" y="0"/>
              <a:ext cx="5236" cy="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2000" b="1" dirty="0" smtClean="0">
                  <a:solidFill>
                    <a:schemeClr val="bg1"/>
                  </a:solidFill>
                  <a:latin typeface="Arial Black" pitchFamily="34" charset="0"/>
                </a:rPr>
                <a:t>Профессиональная ориентация для лиц в ограниченными возможностями здоровья</a:t>
              </a:r>
              <a:r>
                <a:rPr lang="ru-RU" altLang="ru-RU" sz="2000" dirty="0" smtClean="0">
                  <a:solidFill>
                    <a:srgbClr val="F82828"/>
                  </a:solidFill>
                  <a:latin typeface="Arial Black" pitchFamily="34" charset="0"/>
                </a:rPr>
                <a:t> </a:t>
              </a:r>
              <a:endParaRPr lang="ru-RU" altLang="ru-RU" sz="2000" dirty="0">
                <a:solidFill>
                  <a:srgbClr val="F82828"/>
                </a:solidFill>
                <a:latin typeface="Arial Black" pitchFamily="34" charset="0"/>
              </a:endParaRPr>
            </a:p>
          </p:txBody>
        </p:sp>
      </p:grpSp>
      <p:sp>
        <p:nvSpPr>
          <p:cNvPr id="27653" name="Oval 10"/>
          <p:cNvSpPr>
            <a:spLocks noChangeArrowheads="1"/>
          </p:cNvSpPr>
          <p:nvPr/>
        </p:nvSpPr>
        <p:spPr bwMode="auto">
          <a:xfrm>
            <a:off x="0" y="3429000"/>
            <a:ext cx="4067175" cy="218281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9BC2C2"/>
              </a:gs>
            </a:gsLst>
            <a:path path="shape">
              <a:fillToRect l="50000" t="50000" r="50000" b="50000"/>
            </a:path>
          </a:gra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 dirty="0">
              <a:latin typeface="Arial Black" pitchFamily="34" charset="0"/>
            </a:endParaRPr>
          </a:p>
          <a:p>
            <a:pPr algn="ctr" eaLnBrk="1" hangingPunct="1"/>
            <a:r>
              <a:rPr lang="ru-RU" altLang="ru-RU" sz="1400" b="1" dirty="0" smtClean="0">
                <a:latin typeface="Arial Black" pitchFamily="34" charset="0"/>
              </a:rPr>
              <a:t>Разработка </a:t>
            </a:r>
            <a:r>
              <a:rPr lang="ru-RU" altLang="ru-RU" sz="1400" b="1" dirty="0">
                <a:latin typeface="Arial Black" pitchFamily="34" charset="0"/>
              </a:rPr>
              <a:t>методических </a:t>
            </a:r>
          </a:p>
          <a:p>
            <a:pPr algn="ctr" eaLnBrk="1" hangingPunct="1"/>
            <a:r>
              <a:rPr lang="ru-RU" altLang="ru-RU" sz="1400" b="1" dirty="0">
                <a:latin typeface="Arial Black" pitchFamily="34" charset="0"/>
              </a:rPr>
              <a:t>материалов по профессиональной </a:t>
            </a:r>
          </a:p>
          <a:p>
            <a:pPr algn="ctr" eaLnBrk="1" hangingPunct="1"/>
            <a:r>
              <a:rPr lang="ru-RU" altLang="ru-RU" sz="1400" b="1" dirty="0" smtClean="0">
                <a:latin typeface="Arial Black" pitchFamily="34" charset="0"/>
              </a:rPr>
              <a:t>ориентации </a:t>
            </a:r>
            <a:r>
              <a:rPr lang="ru-RU" altLang="ru-RU" sz="1400" b="1" dirty="0">
                <a:latin typeface="Arial Black" pitchFamily="34" charset="0"/>
              </a:rPr>
              <a:t>для детей-инвалидов </a:t>
            </a:r>
          </a:p>
          <a:p>
            <a:pPr algn="ctr" eaLnBrk="1" hangingPunct="1"/>
            <a:r>
              <a:rPr lang="ru-RU" altLang="ru-RU" sz="1400" b="1" dirty="0">
                <a:latin typeface="Arial Black" pitchFamily="34" charset="0"/>
              </a:rPr>
              <a:t>и лиц с  ограниченными </a:t>
            </a:r>
          </a:p>
          <a:p>
            <a:pPr algn="ctr" eaLnBrk="1" hangingPunct="1"/>
            <a:r>
              <a:rPr lang="ru-RU" altLang="ru-RU" sz="1400" b="1" dirty="0">
                <a:latin typeface="Arial Black" pitchFamily="34" charset="0"/>
              </a:rPr>
              <a:t>возможностями здоровья</a:t>
            </a:r>
            <a:r>
              <a:rPr lang="ru-RU" altLang="ru-RU" sz="1400" dirty="0">
                <a:latin typeface="Arial Black" pitchFamily="34" charset="0"/>
              </a:rPr>
              <a:t> </a:t>
            </a:r>
          </a:p>
          <a:p>
            <a:pPr algn="ctr" eaLnBrk="1" hangingPunct="1"/>
            <a:endParaRPr lang="ru-RU" altLang="ru-RU" sz="1400" b="1" dirty="0">
              <a:latin typeface="Arial Black" pitchFamily="34" charset="0"/>
            </a:endParaRPr>
          </a:p>
        </p:txBody>
      </p:sp>
      <p:sp>
        <p:nvSpPr>
          <p:cNvPr id="27654" name="Oval 11"/>
          <p:cNvSpPr>
            <a:spLocks noChangeArrowheads="1"/>
          </p:cNvSpPr>
          <p:nvPr/>
        </p:nvSpPr>
        <p:spPr bwMode="auto">
          <a:xfrm>
            <a:off x="428625" y="5286375"/>
            <a:ext cx="3375025" cy="13747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9BC2C2"/>
              </a:gs>
            </a:gsLst>
            <a:path path="shape">
              <a:fillToRect l="50000" t="50000" r="50000" b="50000"/>
            </a:path>
          </a:gra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Arial Black" pitchFamily="34" charset="0"/>
              </a:rPr>
              <a:t>Размещение информации</a:t>
            </a:r>
          </a:p>
          <a:p>
            <a:pPr algn="ctr" eaLnBrk="1" hangingPunct="1"/>
            <a:r>
              <a:rPr lang="ru-RU" altLang="ru-RU" sz="1400" b="1">
                <a:latin typeface="Arial Black" pitchFamily="34" charset="0"/>
              </a:rPr>
              <a:t>на  сайте Министерства </a:t>
            </a:r>
          </a:p>
          <a:p>
            <a:pPr algn="ctr" eaLnBrk="1" hangingPunct="1"/>
            <a:r>
              <a:rPr lang="ru-RU" altLang="ru-RU" sz="1400" b="1">
                <a:latin typeface="Arial Black" pitchFamily="34" charset="0"/>
              </a:rPr>
              <a:t>(срок – постоянно)</a:t>
            </a:r>
            <a:endParaRPr lang="ru-RU" altLang="ru-RU" sz="1400">
              <a:latin typeface="Arial Black" pitchFamily="34" charset="0"/>
            </a:endParaRPr>
          </a:p>
        </p:txBody>
      </p:sp>
      <p:sp>
        <p:nvSpPr>
          <p:cNvPr id="27655" name="Выгнутая вниз стрелка 1"/>
          <p:cNvSpPr>
            <a:spLocks noChangeArrowheads="1"/>
          </p:cNvSpPr>
          <p:nvPr/>
        </p:nvSpPr>
        <p:spPr bwMode="auto">
          <a:xfrm rot="213047">
            <a:off x="3845061" y="6064228"/>
            <a:ext cx="798111" cy="554350"/>
          </a:xfrm>
          <a:prstGeom prst="curvedUpArrow">
            <a:avLst>
              <a:gd name="adj1" fmla="val 25011"/>
              <a:gd name="adj2" fmla="val 50023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t="15814" r="31627" b="28992"/>
          <a:stretch>
            <a:fillRect/>
          </a:stretch>
        </p:blipFill>
        <p:spPr bwMode="auto">
          <a:xfrm>
            <a:off x="0" y="0"/>
            <a:ext cx="2618843" cy="3429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26563" r="12134" b="15178"/>
          <a:stretch>
            <a:fillRect/>
          </a:stretch>
        </p:blipFill>
        <p:spPr bwMode="auto">
          <a:xfrm>
            <a:off x="4529765" y="1109599"/>
            <a:ext cx="2939866" cy="22901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Выгнутая вниз стрелка 1"/>
          <p:cNvSpPr>
            <a:spLocks noChangeArrowheads="1"/>
          </p:cNvSpPr>
          <p:nvPr/>
        </p:nvSpPr>
        <p:spPr bwMode="auto">
          <a:xfrm>
            <a:off x="3857625" y="5072063"/>
            <a:ext cx="801947" cy="504825"/>
          </a:xfrm>
          <a:prstGeom prst="curvedUpArrow">
            <a:avLst>
              <a:gd name="adj1" fmla="val 25011"/>
              <a:gd name="adj2" fmla="val 50023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6"/>
          <a:srcRect l="3204" t="16726" r="34141" b="4626"/>
          <a:stretch/>
        </p:blipFill>
        <p:spPr bwMode="auto">
          <a:xfrm>
            <a:off x="4659572" y="3494683"/>
            <a:ext cx="4392487" cy="3341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894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634678" y="2159794"/>
            <a:ext cx="2952750" cy="830997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Arial Black" pitchFamily="34" charset="0"/>
              </a:rPr>
              <a:t>Направления программы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23850" y="981075"/>
            <a:ext cx="4319588" cy="136842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9BC2C2"/>
              </a:gs>
            </a:gsLst>
            <a:path path="shape">
              <a:fillToRect l="50000" t="50000" r="50000" b="50000"/>
            </a:path>
          </a:gra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 Black" pitchFamily="34" charset="0"/>
              </a:rPr>
              <a:t>анализ профессиональных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 Black" pitchFamily="34" charset="0"/>
              </a:rPr>
              <a:t>намерений и планов выпускников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 Black" pitchFamily="34" charset="0"/>
              </a:rPr>
              <a:t>9-х классов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779838" y="4076700"/>
            <a:ext cx="5184775" cy="194468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87A9A9"/>
              </a:gs>
            </a:gsLst>
            <a:path path="shape">
              <a:fillToRect l="50000" t="50000" r="50000" b="50000"/>
            </a:path>
          </a:gradFill>
          <a:ln w="38100" cap="sq" cmpd="dbl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Black" pitchFamily="34" charset="0"/>
              </a:rPr>
              <a:t>анализ профессиональных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Black" pitchFamily="34" charset="0"/>
              </a:rPr>
              <a:t>намерений и планов детей-инвалидов и лиц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Black" pitchFamily="34" charset="0"/>
              </a:rPr>
              <a:t>с ограниченными возможностями здоровья,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Black" pitchFamily="34" charset="0"/>
              </a:rPr>
              <a:t>заканчивающих 9-е  и 11 -е классы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0" y="2636838"/>
            <a:ext cx="4679950" cy="1728787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9BC2C2"/>
              </a:gs>
            </a:gsLst>
            <a:path path="shape">
              <a:fillToRect l="50000" t="50000" r="50000" b="50000"/>
            </a:path>
          </a:gradFill>
          <a:ln w="38100" cap="sq" cmpd="dbl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Black" pitchFamily="34" charset="0"/>
              </a:rPr>
              <a:t>анализ профессиональных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Black" pitchFamily="34" charset="0"/>
              </a:rPr>
              <a:t>намерений и планов выпускников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Black" pitchFamily="34" charset="0"/>
              </a:rPr>
              <a:t>11-х классов</a:t>
            </a:r>
          </a:p>
        </p:txBody>
      </p:sp>
      <p:sp>
        <p:nvSpPr>
          <p:cNvPr id="410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217025" cy="692696"/>
          </a:xfrm>
          <a:solidFill>
            <a:schemeClr val="tx2">
              <a:lumMod val="60000"/>
              <a:lumOff val="40000"/>
            </a:schemeClr>
          </a:solidFill>
          <a:extLst/>
        </p:spPr>
        <p:txBody>
          <a:bodyPr lIns="92075" tIns="46038" rIns="92075" bIns="46038"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/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Реализация Республиканской комплексной программы «Контингент-прогноз»</a:t>
            </a:r>
            <a:br>
              <a:rPr lang="ru-RU" alt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endParaRPr lang="ru-RU" alt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H:\Профориентация-12\DSC_8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3490" r="3389" b="3488"/>
          <a:stretch>
            <a:fillRect/>
          </a:stretch>
        </p:blipFill>
        <p:spPr bwMode="auto">
          <a:xfrm>
            <a:off x="755576" y="4725144"/>
            <a:ext cx="2508791" cy="172819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" name="Picture 9" descr="H:\Профориентация-12\DSC_55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0" b="6029"/>
          <a:stretch>
            <a:fillRect/>
          </a:stretch>
        </p:blipFill>
        <p:spPr bwMode="auto">
          <a:xfrm>
            <a:off x="6869529" y="785794"/>
            <a:ext cx="2274471" cy="148088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/>
          <p:cNvSpPr/>
          <p:nvPr/>
        </p:nvSpPr>
        <p:spPr>
          <a:xfrm rot="11593077">
            <a:off x="4683406" y="1719713"/>
            <a:ext cx="799080" cy="481813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8902102">
            <a:off x="4794397" y="3086936"/>
            <a:ext cx="819867" cy="546514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221323">
            <a:off x="6564109" y="3347515"/>
            <a:ext cx="785194" cy="489507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 Black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214414" cy="6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39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0E364F9-DCBA-48D2-B6A4-14362A1CA593}" type="slidenum">
              <a:rPr lang="ru-RU" altLang="ru-R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36307"/>
            <a:ext cx="9144000" cy="692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800" b="1">
                <a:solidFill>
                  <a:schemeClr val="bg1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3589337" y="0"/>
            <a:ext cx="5554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</a:rPr>
              <a:t>Дополнительные стипендии</a:t>
            </a:r>
          </a:p>
        </p:txBody>
      </p:sp>
      <p:grpSp>
        <p:nvGrpSpPr>
          <p:cNvPr id="7174" name="Organization Chart 10"/>
          <p:cNvGrpSpPr>
            <a:grpSpLocks/>
          </p:cNvGrpSpPr>
          <p:nvPr/>
        </p:nvGrpSpPr>
        <p:grpSpPr bwMode="auto">
          <a:xfrm>
            <a:off x="107950" y="2500313"/>
            <a:ext cx="3888843" cy="4308475"/>
            <a:chOff x="973" y="1599"/>
            <a:chExt cx="2253" cy="2863"/>
          </a:xfrm>
        </p:grpSpPr>
        <p:cxnSp>
          <p:nvCxnSpPr>
            <p:cNvPr id="7180" name="_s87044"/>
            <p:cNvCxnSpPr>
              <a:cxnSpLocks noChangeShapeType="1"/>
              <a:stCxn id="7186" idx="1"/>
              <a:endCxn id="7183" idx="2"/>
            </p:cNvCxnSpPr>
            <p:nvPr/>
          </p:nvCxnSpPr>
          <p:spPr bwMode="auto">
            <a:xfrm rot="10800000">
              <a:off x="1599" y="2069"/>
              <a:ext cx="166" cy="19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_s87045"/>
            <p:cNvCxnSpPr>
              <a:cxnSpLocks noChangeShapeType="1"/>
              <a:stCxn id="6" idx="1"/>
              <a:endCxn id="7183" idx="2"/>
            </p:cNvCxnSpPr>
            <p:nvPr/>
          </p:nvCxnSpPr>
          <p:spPr bwMode="auto">
            <a:xfrm rot="10800000">
              <a:off x="1599" y="2069"/>
              <a:ext cx="187" cy="110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_s87046"/>
            <p:cNvCxnSpPr>
              <a:cxnSpLocks noChangeShapeType="1"/>
              <a:stCxn id="7184" idx="1"/>
              <a:endCxn id="7183" idx="2"/>
            </p:cNvCxnSpPr>
            <p:nvPr/>
          </p:nvCxnSpPr>
          <p:spPr bwMode="auto">
            <a:xfrm rot="10800000">
              <a:off x="1599" y="2069"/>
              <a:ext cx="187" cy="33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3" name="_s87047"/>
            <p:cNvSpPr>
              <a:spLocks noChangeArrowheads="1"/>
            </p:cNvSpPr>
            <p:nvPr/>
          </p:nvSpPr>
          <p:spPr bwMode="auto">
            <a:xfrm>
              <a:off x="973" y="1599"/>
              <a:ext cx="1252" cy="4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87A98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46 стипендий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для обучающихся школ 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 центров  ДО</a:t>
              </a:r>
            </a:p>
          </p:txBody>
        </p:sp>
        <p:sp>
          <p:nvSpPr>
            <p:cNvPr id="7184" name="_s87048"/>
            <p:cNvSpPr>
              <a:spLocks noChangeArrowheads="1"/>
            </p:cNvSpPr>
            <p:nvPr/>
          </p:nvSpPr>
          <p:spPr bwMode="auto">
            <a:xfrm>
              <a:off x="1786" y="2099"/>
              <a:ext cx="1209" cy="6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A9A96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 smtClean="0"/>
                <a:t>69 стипендия </a:t>
              </a:r>
              <a:r>
                <a:rPr lang="ru-RU" altLang="ru-RU" sz="1200" b="1" dirty="0"/>
                <a:t>для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/>
                <a:t> студентов вузов по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/>
                <a:t> 1200 руб.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/>
                <a:t>ежемесячно </a:t>
              </a:r>
            </a:p>
          </p:txBody>
        </p:sp>
        <p:sp>
          <p:nvSpPr>
            <p:cNvPr id="6" name="_s87049"/>
            <p:cNvSpPr>
              <a:spLocks noChangeArrowheads="1"/>
            </p:cNvSpPr>
            <p:nvPr/>
          </p:nvSpPr>
          <p:spPr bwMode="auto">
            <a:xfrm>
              <a:off x="1786" y="2811"/>
              <a:ext cx="1251" cy="7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altLang="ru-RU" sz="1200" b="1" dirty="0" smtClean="0">
                  <a:latin typeface="Arial" pitchFamily="34" charset="0"/>
                </a:rPr>
                <a:t>67 стипендий </a:t>
              </a:r>
              <a:r>
                <a:rPr lang="ru-RU" altLang="ru-RU" sz="1200" b="1" dirty="0">
                  <a:latin typeface="Arial" pitchFamily="34" charset="0"/>
                </a:rPr>
                <a:t>для</a:t>
              </a:r>
            </a:p>
            <a:p>
              <a:pPr algn="ctr">
                <a:defRPr/>
              </a:pPr>
              <a:r>
                <a:rPr lang="ru-RU" altLang="ru-RU" sz="1200" b="1" dirty="0">
                  <a:latin typeface="Arial" pitchFamily="34" charset="0"/>
                </a:rPr>
                <a:t> студентов </a:t>
              </a:r>
              <a:r>
                <a:rPr lang="ru-RU" altLang="ru-RU" sz="1200" b="1" dirty="0" smtClean="0">
                  <a:latin typeface="Arial" pitchFamily="34" charset="0"/>
                </a:rPr>
                <a:t>СПО по</a:t>
              </a:r>
              <a:endParaRPr lang="ru-RU" altLang="ru-RU" sz="1200" b="1" dirty="0">
                <a:latin typeface="Arial" pitchFamily="34" charset="0"/>
              </a:endParaRPr>
            </a:p>
            <a:p>
              <a:pPr algn="ctr">
                <a:defRPr/>
              </a:pPr>
              <a:r>
                <a:rPr lang="ru-RU" altLang="ru-RU" sz="1200" b="1" dirty="0">
                  <a:latin typeface="Arial" pitchFamily="34" charset="0"/>
                </a:rPr>
                <a:t>1200 руб.</a:t>
              </a:r>
            </a:p>
            <a:p>
              <a:pPr algn="ctr">
                <a:defRPr/>
              </a:pPr>
              <a:r>
                <a:rPr lang="ru-RU" altLang="ru-RU" sz="1200" b="1" dirty="0">
                  <a:latin typeface="Arial" pitchFamily="34" charset="0"/>
                </a:rPr>
                <a:t>ежемесячно</a:t>
              </a:r>
            </a:p>
          </p:txBody>
        </p:sp>
        <p:sp>
          <p:nvSpPr>
            <p:cNvPr id="7186" name="_s87050"/>
            <p:cNvSpPr>
              <a:spLocks noChangeArrowheads="1"/>
            </p:cNvSpPr>
            <p:nvPr/>
          </p:nvSpPr>
          <p:spPr bwMode="auto">
            <a:xfrm>
              <a:off x="1765" y="3634"/>
              <a:ext cx="1461" cy="82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 smtClean="0"/>
                <a:t>15 </a:t>
              </a:r>
              <a:r>
                <a:rPr lang="ru-RU" altLang="ru-RU" sz="1100" b="1" dirty="0"/>
                <a:t>стипендий для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/>
                <a:t>обучающихся в </a:t>
              </a:r>
              <a:r>
                <a:rPr lang="ru-RU" altLang="ru-RU" sz="1100" b="1" dirty="0" smtClean="0"/>
                <a:t>СПО - подготовка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 smtClean="0"/>
                <a:t> рабочих кадров, по </a:t>
              </a:r>
              <a:r>
                <a:rPr lang="ru-RU" altLang="ru-RU" sz="1100" b="1" dirty="0"/>
                <a:t>приоритетным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/>
                <a:t>направлениям </a:t>
              </a:r>
              <a:r>
                <a:rPr lang="ru-RU" altLang="ru-RU" sz="1100" b="1" dirty="0" smtClean="0"/>
                <a:t>экономики по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 smtClean="0"/>
                <a:t>1200 рублей ежемесячно</a:t>
              </a:r>
              <a:endParaRPr lang="ru-RU" altLang="ru-RU" sz="1100" b="1" dirty="0"/>
            </a:p>
          </p:txBody>
        </p:sp>
      </p:grp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0" y="765175"/>
            <a:ext cx="5543550" cy="16557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5778B7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</p:txBody>
      </p:sp>
      <p:sp>
        <p:nvSpPr>
          <p:cNvPr id="7176" name="Text Box 8" descr="Букет"/>
          <p:cNvSpPr txBox="1">
            <a:spLocks noChangeArrowheads="1"/>
          </p:cNvSpPr>
          <p:nvPr/>
        </p:nvSpPr>
        <p:spPr bwMode="auto">
          <a:xfrm>
            <a:off x="250825" y="981075"/>
            <a:ext cx="5400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73025" cmpd="tri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 dirty="0"/>
              <a:t>В целях государственной поддержки талантливых детей и молодежи Республики Коми учреждены </a:t>
            </a:r>
            <a:r>
              <a:rPr lang="ru-RU" altLang="ru-RU" sz="1600" b="1" i="1" dirty="0">
                <a:solidFill>
                  <a:srgbClr val="CC3300"/>
                </a:solidFill>
              </a:rPr>
              <a:t>специальные </a:t>
            </a:r>
            <a:r>
              <a:rPr lang="ru-RU" altLang="ru-RU" sz="1600" b="1" i="1" dirty="0" smtClean="0">
                <a:solidFill>
                  <a:srgbClr val="CC3300"/>
                </a:solidFill>
              </a:rPr>
              <a:t>стипендии </a:t>
            </a:r>
            <a:r>
              <a:rPr lang="ru-RU" altLang="ru-RU" sz="1600" b="1" i="1" dirty="0">
                <a:solidFill>
                  <a:srgbClr val="CC3300"/>
                </a:solidFill>
              </a:rPr>
              <a:t>Правительства Республики Коми</a:t>
            </a:r>
          </a:p>
        </p:txBody>
      </p:sp>
      <p:sp>
        <p:nvSpPr>
          <p:cNvPr id="7177" name="Oval 7"/>
          <p:cNvSpPr>
            <a:spLocks noChangeArrowheads="1"/>
          </p:cNvSpPr>
          <p:nvPr/>
        </p:nvSpPr>
        <p:spPr bwMode="auto">
          <a:xfrm>
            <a:off x="5292725" y="1557338"/>
            <a:ext cx="3563938" cy="12969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5778B7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/>
          </a:p>
        </p:txBody>
      </p:sp>
      <p:sp>
        <p:nvSpPr>
          <p:cNvPr id="7178" name="Text Box 8" descr="Букет"/>
          <p:cNvSpPr txBox="1">
            <a:spLocks noChangeArrowheads="1"/>
          </p:cNvSpPr>
          <p:nvPr/>
        </p:nvSpPr>
        <p:spPr bwMode="auto">
          <a:xfrm>
            <a:off x="5508625" y="1773238"/>
            <a:ext cx="3240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73025" cmpd="tri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/>
              <a:t>Назначение и выплата стипендии работодателями</a:t>
            </a:r>
            <a:endParaRPr lang="ru-RU" altLang="ru-RU" sz="1600" b="1" i="1">
              <a:solidFill>
                <a:srgbClr val="CC3300"/>
              </a:solidFill>
            </a:endParaRPr>
          </a:p>
        </p:txBody>
      </p:sp>
      <p:graphicFrame>
        <p:nvGraphicFramePr>
          <p:cNvPr id="7179" name="Object 23"/>
          <p:cNvGraphicFramePr>
            <a:graphicFrameLocks noChangeAspect="1"/>
          </p:cNvGraphicFramePr>
          <p:nvPr/>
        </p:nvGraphicFramePr>
        <p:xfrm>
          <a:off x="3787775" y="2781300"/>
          <a:ext cx="535622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Диаграмма" r:id="rId5" imgW="5324590" imgH="3562380" progId="MSGraph.Chart.8">
                  <p:embed followColorScheme="full"/>
                </p:oleObj>
              </mc:Choice>
              <mc:Fallback>
                <p:oleObj name="Диаграмма" r:id="rId5" imgW="5324590" imgH="3562380" progId="MSGraph.Chart.8">
                  <p:embed followColorScheme="full"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781300"/>
                        <a:ext cx="5356225" cy="358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6996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9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6140</TotalTime>
  <Words>2423</Words>
  <Application>Microsoft Office PowerPoint</Application>
  <PresentationFormat>Экран (4:3)</PresentationFormat>
  <Paragraphs>222</Paragraphs>
  <Slides>17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Ясность</vt:lpstr>
      <vt:lpstr>Диаграмма</vt:lpstr>
      <vt:lpstr>                                                                                        Профессиональная ориентация обучающихся с учетом прогнозной потребности и регионального рынка труда Республики Коми </vt:lpstr>
      <vt:lpstr>Презентация PowerPoint</vt:lpstr>
      <vt:lpstr>Презентация PowerPoint</vt:lpstr>
      <vt:lpstr>Презентация PowerPoint</vt:lpstr>
      <vt:lpstr>Информационно-методическое сопровождение</vt:lpstr>
      <vt:lpstr>Презентация PowerPoint</vt:lpstr>
      <vt:lpstr>Презентация PowerPoint</vt:lpstr>
      <vt:lpstr>  Реализация Республиканской комплексной программы «Контингент-прогноз»  </vt:lpstr>
      <vt:lpstr>Презентация PowerPoint</vt:lpstr>
      <vt:lpstr>Пилотный проект «Организация уроков «Технология» (уроков труда) для учащихся общеобразовательных учреждений (7-9 класс)  на базе ГПОУ  РК  «Печорский промышленно-экономический техникум» </vt:lpstr>
      <vt:lpstr>Презентация PowerPoint</vt:lpstr>
      <vt:lpstr>Презентация PowerPoint</vt:lpstr>
      <vt:lpstr>Основные направления работы по кадровому обеспечению на уровне МО:</vt:lpstr>
      <vt:lpstr>Республиканская программа мероприятий  по кадровому обеспечению отрасли «Образование»  Республики Коми на 2013-2017 годы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деятельности Министерства образования  Республики Коми в 2013 году</dc:title>
  <dc:creator>Ольга</dc:creator>
  <cp:lastModifiedBy>Сурина Светлана Викторовна</cp:lastModifiedBy>
  <cp:revision>641</cp:revision>
  <cp:lastPrinted>2014-01-17T07:38:26Z</cp:lastPrinted>
  <dcterms:created xsi:type="dcterms:W3CDTF">2013-01-12T09:10:12Z</dcterms:created>
  <dcterms:modified xsi:type="dcterms:W3CDTF">2014-03-11T10:25:34Z</dcterms:modified>
</cp:coreProperties>
</file>