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357" r:id="rId2"/>
    <p:sldId id="355" r:id="rId3"/>
    <p:sldId id="354" r:id="rId4"/>
    <p:sldId id="361" r:id="rId5"/>
    <p:sldId id="363" r:id="rId6"/>
    <p:sldId id="376" r:id="rId7"/>
    <p:sldId id="378" r:id="rId8"/>
    <p:sldId id="379" r:id="rId9"/>
    <p:sldId id="314" r:id="rId10"/>
    <p:sldId id="319" r:id="rId11"/>
    <p:sldId id="318" r:id="rId12"/>
    <p:sldId id="321" r:id="rId13"/>
    <p:sldId id="326" r:id="rId14"/>
    <p:sldId id="323" r:id="rId15"/>
    <p:sldId id="324" r:id="rId16"/>
    <p:sldId id="325" r:id="rId17"/>
    <p:sldId id="380" r:id="rId18"/>
    <p:sldId id="381" r:id="rId19"/>
    <p:sldId id="358" r:id="rId20"/>
    <p:sldId id="359" r:id="rId21"/>
    <p:sldId id="382" r:id="rId22"/>
    <p:sldId id="308" r:id="rId2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79"/>
    <a:srgbClr val="FFCC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wnloads\&#1048;&#1089;&#1087;&#1086;&#1083;&#1100;&#1079;&#1086;&#1074;&#1072;&#1085;&#1080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/>
      <c:line3DChart>
        <c:grouping val="standard"/>
        <c:ser>
          <c:idx val="0"/>
          <c:order val="0"/>
          <c:cat>
            <c:numRef>
              <c:f>Представления!$A$45:$A$54</c:f>
              <c:numCache>
                <c:formatCode>yyyy\-mm</c:formatCode>
                <c:ptCount val="10"/>
                <c:pt idx="0">
                  <c:v>41345</c:v>
                </c:pt>
                <c:pt idx="1">
                  <c:v>41376</c:v>
                </c:pt>
                <c:pt idx="2">
                  <c:v>41406</c:v>
                </c:pt>
                <c:pt idx="3">
                  <c:v>41437</c:v>
                </c:pt>
                <c:pt idx="4">
                  <c:v>41467</c:v>
                </c:pt>
                <c:pt idx="5">
                  <c:v>41498</c:v>
                </c:pt>
                <c:pt idx="6">
                  <c:v>41529</c:v>
                </c:pt>
                <c:pt idx="7">
                  <c:v>41559</c:v>
                </c:pt>
                <c:pt idx="8">
                  <c:v>41590</c:v>
                </c:pt>
                <c:pt idx="9">
                  <c:v>41620</c:v>
                </c:pt>
              </c:numCache>
            </c:numRef>
          </c:cat>
          <c:val>
            <c:numRef>
              <c:f>Представления!$B$45:$B$54</c:f>
              <c:numCache>
                <c:formatCode>General</c:formatCode>
                <c:ptCount val="10"/>
                <c:pt idx="0">
                  <c:v>1088</c:v>
                </c:pt>
                <c:pt idx="1">
                  <c:v>2089</c:v>
                </c:pt>
                <c:pt idx="2">
                  <c:v>3283</c:v>
                </c:pt>
                <c:pt idx="3">
                  <c:v>2731</c:v>
                </c:pt>
                <c:pt idx="4">
                  <c:v>1145</c:v>
                </c:pt>
                <c:pt idx="5">
                  <c:v>1154</c:v>
                </c:pt>
                <c:pt idx="6">
                  <c:v>1430</c:v>
                </c:pt>
                <c:pt idx="7">
                  <c:v>1739</c:v>
                </c:pt>
                <c:pt idx="8">
                  <c:v>2255</c:v>
                </c:pt>
                <c:pt idx="9">
                  <c:v>2099</c:v>
                </c:pt>
              </c:numCache>
            </c:numRef>
          </c:val>
        </c:ser>
        <c:ser>
          <c:idx val="1"/>
          <c:order val="1"/>
          <c:cat>
            <c:numRef>
              <c:f>Представления!$A$45:$A$54</c:f>
              <c:numCache>
                <c:formatCode>yyyy\-mm</c:formatCode>
                <c:ptCount val="10"/>
                <c:pt idx="0">
                  <c:v>41345</c:v>
                </c:pt>
                <c:pt idx="1">
                  <c:v>41376</c:v>
                </c:pt>
                <c:pt idx="2">
                  <c:v>41406</c:v>
                </c:pt>
                <c:pt idx="3">
                  <c:v>41437</c:v>
                </c:pt>
                <c:pt idx="4">
                  <c:v>41467</c:v>
                </c:pt>
                <c:pt idx="5">
                  <c:v>41498</c:v>
                </c:pt>
                <c:pt idx="6">
                  <c:v>41529</c:v>
                </c:pt>
                <c:pt idx="7">
                  <c:v>41559</c:v>
                </c:pt>
                <c:pt idx="8">
                  <c:v>41590</c:v>
                </c:pt>
                <c:pt idx="9">
                  <c:v>41620</c:v>
                </c:pt>
              </c:numCache>
            </c:numRef>
          </c:cat>
          <c:val>
            <c:numRef>
              <c:f>Представления!$C$45:$C$54</c:f>
              <c:numCache>
                <c:formatCode>General</c:formatCode>
                <c:ptCount val="10"/>
                <c:pt idx="0">
                  <c:v>118</c:v>
                </c:pt>
                <c:pt idx="1">
                  <c:v>1951</c:v>
                </c:pt>
                <c:pt idx="2">
                  <c:v>3210</c:v>
                </c:pt>
                <c:pt idx="3">
                  <c:v>2614</c:v>
                </c:pt>
                <c:pt idx="4">
                  <c:v>1090</c:v>
                </c:pt>
                <c:pt idx="5">
                  <c:v>1090</c:v>
                </c:pt>
                <c:pt idx="6">
                  <c:v>1329</c:v>
                </c:pt>
                <c:pt idx="7">
                  <c:v>1525</c:v>
                </c:pt>
                <c:pt idx="8">
                  <c:v>1651</c:v>
                </c:pt>
                <c:pt idx="9">
                  <c:v>1917</c:v>
                </c:pt>
              </c:numCache>
            </c:numRef>
          </c:val>
        </c:ser>
        <c:dLbls/>
        <c:axId val="70390528"/>
        <c:axId val="70392064"/>
        <c:axId val="68545600"/>
      </c:line3DChart>
      <c:dateAx>
        <c:axId val="70390528"/>
        <c:scaling>
          <c:orientation val="minMax"/>
        </c:scaling>
        <c:axPos val="b"/>
        <c:numFmt formatCode="yyyy\-mm" sourceLinked="1"/>
        <c:tickLblPos val="nextTo"/>
        <c:crossAx val="70392064"/>
        <c:crosses val="autoZero"/>
        <c:auto val="1"/>
        <c:lblOffset val="100"/>
        <c:baseTimeUnit val="months"/>
      </c:dateAx>
      <c:valAx>
        <c:axId val="70392064"/>
        <c:scaling>
          <c:orientation val="minMax"/>
        </c:scaling>
        <c:axPos val="l"/>
        <c:majorGridlines/>
        <c:numFmt formatCode="General" sourceLinked="1"/>
        <c:tickLblPos val="nextTo"/>
        <c:crossAx val="70390528"/>
        <c:crosses val="autoZero"/>
        <c:crossBetween val="between"/>
      </c:valAx>
      <c:serAx>
        <c:axId val="68545600"/>
        <c:scaling>
          <c:orientation val="minMax"/>
        </c:scaling>
        <c:delete val="1"/>
        <c:axPos val="b"/>
        <c:tickLblPos val="none"/>
        <c:crossAx val="70392064"/>
        <c:crosses val="autoZero"/>
      </c:serAx>
    </c:plotArea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05E26-1F13-445E-B995-E6008ED5C894}" type="datetimeFigureOut">
              <a:rPr lang="ru-RU" smtClean="0"/>
              <a:pPr/>
              <a:t>14.03.2014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684A0-5AB3-46E2-829B-CABDE59D32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8994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A08A0-3F66-4EBA-9BF9-E049BCE4B595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0DEFC-7AB7-488F-BC9B-37C44DFB0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67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6DAC-200F-4AEA-9EB6-4B0D6DC6C3E7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48AFC-8771-45B7-836F-E49901B86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427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C0646-034A-4E9A-9592-952EBF4AB918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A4216-A281-4EBC-9E69-E753B9253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24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A592D-5C95-4696-BD27-A8C7B4952FBE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D7AF0-F7A2-4D19-9B8B-40285701A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280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CD81F-F06F-44C2-BE45-EB63A3E61068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64FF4-EF0F-4BD3-A54B-F0C783A82D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737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96ADF-A939-4A43-83F4-F783E4EF571B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FFA70-F51C-4876-AFB8-D07EA7CB3D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660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2D910-E1C3-42DF-8D98-A66CC728BF55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EB78C-B4C0-4763-92F9-1CBE665F0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061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366A0-CABA-410B-A296-B68B1BA75FC3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9D0B4-15A9-44A3-BFEE-C0E3B8388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496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0366C-D3B4-4E71-BAEF-92520A5BC112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263D-D6FA-46F5-8E2D-C4A7A443B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173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3315C-C083-4BF2-8DCF-5B88F46D59EA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05D64-E15A-4F60-8342-743F7A18E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941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0FEB2-2A60-46B5-BDE9-46BB96C36A87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83128-4EEE-41DB-9282-B6A063957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02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D404AE-C1BF-4B70-8872-7B81EFCB3D17}" type="datetimeFigureOut">
              <a:rPr lang="ru-RU"/>
              <a:pPr>
                <a:defRPr/>
              </a:pPr>
              <a:t>14.03.2014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6D8B2B-3B4C-4EF4-BC91-A36014E04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ipkro.kostroma.ru/npo/MPROFK/default.asp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koipkro.kostroma.ru/npo/MPROFK/default.aspx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288607" y="1260049"/>
            <a:ext cx="6099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itchFamily="18" charset="0"/>
              </a:rPr>
              <a:t>Департамент образования и науки Костромской области</a:t>
            </a:r>
          </a:p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itchFamily="18" charset="0"/>
              </a:rPr>
              <a:t>Костромской областной институт развития образования</a:t>
            </a:r>
            <a:endParaRPr lang="ru-RU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3528" y="2177886"/>
            <a:ext cx="8496877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5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Реализация проекта  </a:t>
            </a:r>
          </a:p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5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«Моя профессиональная карьера» </a:t>
            </a:r>
          </a:p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5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DF7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на портале </a:t>
            </a:r>
          </a:p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5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DF7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«Образование Костромской области»</a:t>
            </a:r>
            <a:endParaRPr lang="ru-RU" sz="3500" dirty="0">
              <a:solidFill>
                <a:srgbClr val="FFDF7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2541" y="5733256"/>
            <a:ext cx="4853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16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itchFamily="18" charset="0"/>
              </a:rPr>
              <a:t>Комисарова Н.Н.</a:t>
            </a:r>
            <a:r>
              <a:rPr 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itchFamily="18" charset="0"/>
              </a:rPr>
              <a:t>, ст. преподаватель кафедры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itchFamily="18" charset="0"/>
              </a:rPr>
              <a:t>развития профессионального образования</a:t>
            </a:r>
            <a:endParaRPr lang="ru-RU" sz="1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7" y="386080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аучно-практическая конференция 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Региональная практика профессиональной ориентации и поддержки </a:t>
            </a:r>
            <a:endParaRPr lang="ru-RU" sz="14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профессионального 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самоопределения обучающихся: современное состояние и перспективы развития»</a:t>
            </a:r>
            <a:endParaRPr lang="ru-RU" sz="14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340768"/>
            <a:ext cx="2167440" cy="5040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82541" y="1124744"/>
            <a:ext cx="78778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82541" y="1196752"/>
            <a:ext cx="78778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961647" y="5856366"/>
            <a:ext cx="1994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марта 2014 года</a:t>
            </a:r>
            <a:endParaRPr lang="ru-RU" sz="1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34941" y="5589240"/>
            <a:ext cx="78778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34941" y="5661248"/>
            <a:ext cx="78778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4395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2" t="24018" r="33913" b="36529"/>
          <a:stretch/>
        </p:blipFill>
        <p:spPr bwMode="auto">
          <a:xfrm>
            <a:off x="627683" y="1859402"/>
            <a:ext cx="6133275" cy="30062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27656" y="365755"/>
            <a:ext cx="2632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Форумы</a:t>
            </a:r>
            <a:endParaRPr lang="ru-RU" sz="4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28" t="44757" r="42650" b="15039"/>
          <a:stretch/>
        </p:blipFill>
        <p:spPr bwMode="auto">
          <a:xfrm>
            <a:off x="2459856" y="1859402"/>
            <a:ext cx="3840336" cy="30062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49" t="21865" r="30459" b="4201"/>
          <a:stretch/>
        </p:blipFill>
        <p:spPr bwMode="auto">
          <a:xfrm>
            <a:off x="5148065" y="1929066"/>
            <a:ext cx="3384376" cy="29400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698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9" t="23815" r="23846" b="15310"/>
          <a:stretch/>
        </p:blipFill>
        <p:spPr bwMode="auto">
          <a:xfrm>
            <a:off x="370739" y="1556792"/>
            <a:ext cx="5892317" cy="33268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365755"/>
            <a:ext cx="81730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Электронные библиотеки</a:t>
            </a:r>
            <a:endParaRPr lang="ru-RU" sz="4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9018" r="3187" b="5856"/>
          <a:stretch/>
        </p:blipFill>
        <p:spPr bwMode="auto">
          <a:xfrm>
            <a:off x="2411759" y="1412776"/>
            <a:ext cx="3559759" cy="3570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9" t="21388" r="44821" b="13682"/>
          <a:stretch/>
        </p:blipFill>
        <p:spPr bwMode="auto">
          <a:xfrm>
            <a:off x="4748646" y="1511261"/>
            <a:ext cx="3999818" cy="34179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81452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15" t="21231" b="48011"/>
          <a:stretch/>
        </p:blipFill>
        <p:spPr bwMode="auto">
          <a:xfrm>
            <a:off x="1601253" y="1700808"/>
            <a:ext cx="5976664" cy="3909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75656" y="365755"/>
            <a:ext cx="62278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Календарь событий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276332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75656" y="476672"/>
            <a:ext cx="5793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0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Календарь профессий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99" b="6565"/>
          <a:stretch/>
        </p:blipFill>
        <p:spPr bwMode="auto">
          <a:xfrm>
            <a:off x="827584" y="1556792"/>
            <a:ext cx="6316147" cy="33963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49" t="27940" r="42225" b="21279"/>
          <a:stretch/>
        </p:blipFill>
        <p:spPr bwMode="auto">
          <a:xfrm>
            <a:off x="4716016" y="2780928"/>
            <a:ext cx="3815600" cy="28679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900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1452" y="332656"/>
            <a:ext cx="8359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Департаменты и комитеты</a:t>
            </a:r>
            <a:endParaRPr lang="ru-RU" sz="4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9" t="15299" r="6250" b="15299"/>
          <a:stretch/>
        </p:blipFill>
        <p:spPr bwMode="auto">
          <a:xfrm>
            <a:off x="683568" y="1196752"/>
            <a:ext cx="4752261" cy="26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195671" y="3218207"/>
            <a:ext cx="4954801" cy="2520204"/>
            <a:chOff x="2095128" y="3371476"/>
            <a:chExt cx="6117964" cy="3502121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25" t="30364" r="4385" b="11987"/>
            <a:stretch/>
          </p:blipFill>
          <p:spPr bwMode="auto">
            <a:xfrm>
              <a:off x="2123728" y="4077072"/>
              <a:ext cx="6089363" cy="279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1334" r="42864" b="75980"/>
            <a:stretch/>
          </p:blipFill>
          <p:spPr bwMode="auto">
            <a:xfrm>
              <a:off x="2095128" y="3861048"/>
              <a:ext cx="6117964" cy="95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25" t="30364" r="4385" b="59544"/>
            <a:stretch/>
          </p:blipFill>
          <p:spPr bwMode="auto">
            <a:xfrm>
              <a:off x="2095128" y="3371476"/>
              <a:ext cx="6117963" cy="489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7067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1452" y="332656"/>
            <a:ext cx="8352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Справочник образовательных услуг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04" b="7813"/>
          <a:stretch/>
        </p:blipFill>
        <p:spPr bwMode="auto">
          <a:xfrm>
            <a:off x="554664" y="1484784"/>
            <a:ext cx="8159552" cy="3788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665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1452" y="332656"/>
            <a:ext cx="8352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Справочник образовательных услуг</a:t>
            </a:r>
            <a:endParaRPr lang="ru-RU" sz="36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77" r="5689" b="25619"/>
          <a:stretch/>
        </p:blipFill>
        <p:spPr bwMode="auto">
          <a:xfrm>
            <a:off x="611560" y="1124744"/>
            <a:ext cx="6812505" cy="2474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31" r="11387" b="27840"/>
          <a:stretch/>
        </p:blipFill>
        <p:spPr bwMode="auto">
          <a:xfrm>
            <a:off x="1691680" y="3080517"/>
            <a:ext cx="6847594" cy="2532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075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63688" y="476672"/>
            <a:ext cx="5580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0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Выбираю профессию</a:t>
            </a:r>
            <a:endParaRPr lang="ru-RU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72" r="1855" b="11132"/>
          <a:stretch>
            <a:fillRect/>
          </a:stretch>
        </p:blipFill>
        <p:spPr bwMode="auto">
          <a:xfrm>
            <a:off x="935823" y="1412776"/>
            <a:ext cx="7236296" cy="4158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06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47664" y="476672"/>
            <a:ext cx="58327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Профессии от А до Я</a:t>
            </a:r>
            <a:endParaRPr lang="ru-RU" sz="4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19" r="1855" b="12109"/>
          <a:stretch>
            <a:fillRect/>
          </a:stretch>
        </p:blipFill>
        <p:spPr bwMode="auto">
          <a:xfrm>
            <a:off x="716259" y="1246113"/>
            <a:ext cx="5652121" cy="329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19" r="1855" b="12109"/>
          <a:stretch>
            <a:fillRect/>
          </a:stretch>
        </p:blipFill>
        <p:spPr bwMode="auto">
          <a:xfrm>
            <a:off x="1763688" y="1916832"/>
            <a:ext cx="5403879" cy="314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19" r="1855" b="12109"/>
          <a:stretch>
            <a:fillRect/>
          </a:stretch>
        </p:blipFill>
        <p:spPr bwMode="auto">
          <a:xfrm>
            <a:off x="3076272" y="2347731"/>
            <a:ext cx="5436097" cy="316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3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27784" y="476672"/>
            <a:ext cx="3540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0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Доска почёта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79" b="4915"/>
          <a:stretch/>
        </p:blipFill>
        <p:spPr bwMode="auto">
          <a:xfrm>
            <a:off x="530443" y="1256403"/>
            <a:ext cx="8119390" cy="4044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175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0599" b="4612"/>
          <a:stretch/>
        </p:blipFill>
        <p:spPr>
          <a:xfrm>
            <a:off x="467544" y="1700808"/>
            <a:ext cx="8307877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9596" y="404664"/>
            <a:ext cx="849687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5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портал</a:t>
            </a:r>
          </a:p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5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«Образование Костромской области»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xmlns="" val="3286343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27784" y="476672"/>
            <a:ext cx="3540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0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Доска почёта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15" b="5145"/>
          <a:stretch/>
        </p:blipFill>
        <p:spPr bwMode="auto">
          <a:xfrm>
            <a:off x="446109" y="1184558"/>
            <a:ext cx="8230347" cy="448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703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1965250"/>
              </p:ext>
            </p:extLst>
          </p:nvPr>
        </p:nvGraphicFramePr>
        <p:xfrm>
          <a:off x="683568" y="2060848"/>
          <a:ext cx="3528393" cy="35243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6131"/>
                <a:gridCol w="1176131"/>
                <a:gridCol w="1176131"/>
              </a:tblGrid>
              <a:tr h="68585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Месяц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Обращений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Уникальных пользователей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2013-03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1088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118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2013-04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2089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1951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2013-05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3283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3210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2013-06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2731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2614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2013-07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1145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1090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2013-08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1154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1090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2013-09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1430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1329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2013-10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1739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1525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2013-11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2255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1651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3849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2013-12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2099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1917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63435414"/>
              </p:ext>
            </p:extLst>
          </p:nvPr>
        </p:nvGraphicFramePr>
        <p:xfrm>
          <a:off x="4211960" y="299695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63688" y="908720"/>
            <a:ext cx="5813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0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Тренды популярности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66213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987824" y="1556792"/>
            <a:ext cx="5857916" cy="1143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Monotype Corsiva" pitchFamily="66" charset="0"/>
                <a:ea typeface="+mj-ea"/>
                <a:cs typeface="+mj-cs"/>
              </a:rPr>
              <a:t>СПАСИБО ЗА ВНИМАНИЕ!</a:t>
            </a:r>
            <a:endParaRPr kumimoji="0" lang="ru-RU" sz="72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-683568" y="5105400"/>
            <a:ext cx="9144000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 smtClean="0">
                <a:latin typeface="Constantia" pitchFamily="18" charset="0"/>
              </a:rPr>
              <a:t>Кафедра развития профессионального образования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i="1" dirty="0" smtClean="0">
                <a:latin typeface="Constantia" pitchFamily="18" charset="0"/>
              </a:rPr>
              <a:t>г. </a:t>
            </a:r>
            <a:r>
              <a:rPr i="1" dirty="0" err="1" smtClean="0">
                <a:latin typeface="Constantia" pitchFamily="18" charset="0"/>
              </a:rPr>
              <a:t>Кострома</a:t>
            </a:r>
            <a:r>
              <a:rPr i="1" dirty="0" smtClean="0">
                <a:latin typeface="Constantia" pitchFamily="18" charset="0"/>
              </a:rPr>
              <a:t>, </a:t>
            </a:r>
            <a:r>
              <a:rPr i="1" dirty="0" err="1" smtClean="0">
                <a:latin typeface="Constantia" pitchFamily="18" charset="0"/>
              </a:rPr>
              <a:t>ул</a:t>
            </a:r>
            <a:r>
              <a:rPr i="1" dirty="0" smtClean="0">
                <a:latin typeface="Constantia" pitchFamily="18" charset="0"/>
              </a:rPr>
              <a:t>. </a:t>
            </a:r>
            <a:r>
              <a:rPr i="1" dirty="0" err="1" smtClean="0">
                <a:latin typeface="Constantia" pitchFamily="18" charset="0"/>
              </a:rPr>
              <a:t>Ивана</a:t>
            </a:r>
            <a:r>
              <a:rPr i="1" dirty="0" smtClean="0">
                <a:latin typeface="Constantia" pitchFamily="18" charset="0"/>
              </a:rPr>
              <a:t> </a:t>
            </a:r>
            <a:r>
              <a:rPr i="1" dirty="0" err="1" smtClean="0">
                <a:latin typeface="Constantia" pitchFamily="18" charset="0"/>
              </a:rPr>
              <a:t>Сусанина</a:t>
            </a:r>
            <a:r>
              <a:rPr i="1" dirty="0" smtClean="0">
                <a:latin typeface="Constantia" pitchFamily="18" charset="0"/>
              </a:rPr>
              <a:t>, 52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i="1" dirty="0" err="1" smtClean="0">
                <a:latin typeface="Constantia" pitchFamily="18" charset="0"/>
              </a:rPr>
              <a:t>телефон</a:t>
            </a:r>
            <a:r>
              <a:rPr i="1" dirty="0" smtClean="0">
                <a:latin typeface="Constantia" pitchFamily="18" charset="0"/>
              </a:rPr>
              <a:t>:</a:t>
            </a:r>
            <a:r>
              <a:rPr lang="ru-RU" i="1" dirty="0" smtClean="0">
                <a:latin typeface="Constantia" pitchFamily="18" charset="0"/>
              </a:rPr>
              <a:t> 31-77- 91</a:t>
            </a:r>
            <a:r>
              <a:rPr i="1" dirty="0" smtClean="0">
                <a:latin typeface="Constantia" pitchFamily="18" charset="0"/>
              </a:rPr>
              <a:t>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i="1" dirty="0" err="1" smtClean="0">
                <a:latin typeface="Constantia" pitchFamily="18" charset="0"/>
              </a:rPr>
              <a:t>эл.почта</a:t>
            </a:r>
            <a:r>
              <a:rPr i="1" dirty="0" smtClean="0">
                <a:latin typeface="Constantia" pitchFamily="18" charset="0"/>
              </a:rPr>
              <a:t>: </a:t>
            </a:r>
            <a:r>
              <a:rPr lang="en-US" i="1" dirty="0" smtClean="0">
                <a:latin typeface="Constantia" pitchFamily="18" charset="0"/>
              </a:rPr>
              <a:t>kafedrarpo@yandex.ru</a:t>
            </a:r>
            <a:endParaRPr lang="ru-RU" i="1" dirty="0">
              <a:latin typeface="Constantia" pitchFamily="18" charset="0"/>
            </a:endParaRPr>
          </a:p>
        </p:txBody>
      </p:sp>
      <p:pic>
        <p:nvPicPr>
          <p:cNvPr id="8" name="Picture 2" descr="C:\Documents and Settings\Hamster\Мои документы\Мои рисунки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10091"/>
            <a:ext cx="3574392" cy="19148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200000" rev="0"/>
            </a:camera>
            <a:lightRig rig="threePt" dir="t">
              <a:rot lat="0" lon="0" rev="2700000"/>
            </a:lightRig>
          </a:scene3d>
          <a:sp3d>
            <a:bevelT w="63500" h="50800" prst="softRound"/>
          </a:sp3d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755576" y="3210309"/>
            <a:ext cx="79558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hlinkClick r:id="rId3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Arial" pitchFamily="34" charset="0"/>
                <a:ea typeface="Times New Roman" pitchFamily="18" charset="0"/>
                <a:hlinkClick r:id="rId3"/>
              </a:rPr>
              <a:t>АДРЕС САЙТА «МОЯ ПРОФЕССИОНАЛЬНАЯ КАРЬЕРА»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hlinkClick r:id="rId3"/>
              </a:rPr>
              <a:t>http://www.koipkro.kostroma.ru/npo/MPROFK/default.aspx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67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72008" y="404664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2">
                  <a:lumMod val="75000"/>
                </a:schemeClr>
              </a:buClr>
            </a:pPr>
            <a:r>
              <a:rPr lang="ru-RU" sz="36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«Моя профессиональная карьера»</a:t>
            </a:r>
            <a:endParaRPr lang="ru-RU" sz="36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428596" y="5934670"/>
            <a:ext cx="8139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hlinkClick r:id="rId2"/>
              </a:rPr>
              <a:t>http://www.koipkro.kostroma.ru/npo/MPROFK/default.aspx</a:t>
            </a:r>
            <a:endParaRPr lang="ru-RU" sz="240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6" b="29809"/>
          <a:stretch/>
        </p:blipFill>
        <p:spPr bwMode="auto">
          <a:xfrm>
            <a:off x="789409" y="1844824"/>
            <a:ext cx="7382991" cy="3100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030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09824" y="476672"/>
            <a:ext cx="48384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Целевые группы</a:t>
            </a:r>
            <a:endParaRPr lang="ru-RU" sz="4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02" t="30435" r="2737" b="29809"/>
          <a:stretch/>
        </p:blipFill>
        <p:spPr bwMode="auto">
          <a:xfrm>
            <a:off x="1773660" y="1246111"/>
            <a:ext cx="5174604" cy="4991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740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72" r="2588" b="12109"/>
          <a:stretch>
            <a:fillRect/>
          </a:stretch>
        </p:blipFill>
        <p:spPr bwMode="auto">
          <a:xfrm>
            <a:off x="1331640" y="4149080"/>
            <a:ext cx="3796872" cy="2169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11760" y="476672"/>
            <a:ext cx="41547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Обучающиеся</a:t>
            </a:r>
            <a:endParaRPr lang="ru-RU" sz="4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48" r="2588" b="12109"/>
          <a:stretch>
            <a:fillRect/>
          </a:stretch>
        </p:blipFill>
        <p:spPr bwMode="auto">
          <a:xfrm>
            <a:off x="570126" y="1279955"/>
            <a:ext cx="3938654" cy="22210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72" r="2588" b="13086"/>
          <a:stretch>
            <a:fillRect/>
          </a:stretch>
        </p:blipFill>
        <p:spPr bwMode="auto">
          <a:xfrm>
            <a:off x="2771800" y="1628800"/>
            <a:ext cx="3857126" cy="2175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8" t="28357" r="28219" b="14180"/>
          <a:stretch/>
        </p:blipFill>
        <p:spPr bwMode="auto">
          <a:xfrm>
            <a:off x="4423518" y="2506460"/>
            <a:ext cx="4098658" cy="2545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08" r="6250" b="9179"/>
          <a:stretch>
            <a:fillRect/>
          </a:stretch>
        </p:blipFill>
        <p:spPr bwMode="auto">
          <a:xfrm>
            <a:off x="4067944" y="3995655"/>
            <a:ext cx="3857126" cy="2169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9700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03648" y="476672"/>
            <a:ext cx="6770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Родители обучающихся</a:t>
            </a:r>
            <a:endParaRPr lang="ru-RU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72" r="2588" b="13086"/>
          <a:stretch>
            <a:fillRect/>
          </a:stretch>
        </p:blipFill>
        <p:spPr bwMode="auto">
          <a:xfrm>
            <a:off x="628275" y="1246113"/>
            <a:ext cx="5905368" cy="3330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08" r="1855" b="12109"/>
          <a:stretch>
            <a:fillRect/>
          </a:stretch>
        </p:blipFill>
        <p:spPr bwMode="auto">
          <a:xfrm>
            <a:off x="2730989" y="2737545"/>
            <a:ext cx="5817739" cy="2995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308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122226" y="476671"/>
            <a:ext cx="27967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4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Педагоги</a:t>
            </a:r>
            <a:endParaRPr lang="ru-RU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00" t="30033" r="1721" b="5313"/>
          <a:stretch/>
        </p:blipFill>
        <p:spPr bwMode="auto">
          <a:xfrm>
            <a:off x="578708" y="1299312"/>
            <a:ext cx="6101640" cy="29014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2" t="20015" r="1783" b="6675"/>
          <a:stretch/>
        </p:blipFill>
        <p:spPr bwMode="auto">
          <a:xfrm>
            <a:off x="3282564" y="2750047"/>
            <a:ext cx="5272906" cy="2660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37" r="2588" b="27734"/>
          <a:stretch>
            <a:fillRect/>
          </a:stretch>
        </p:blipFill>
        <p:spPr bwMode="auto">
          <a:xfrm>
            <a:off x="578708" y="4365104"/>
            <a:ext cx="4701890" cy="1767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641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95736" y="365755"/>
            <a:ext cx="51107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Система поиска </a:t>
            </a:r>
            <a:endParaRPr lang="ru-RU" sz="48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827585" y="1772816"/>
            <a:ext cx="7560839" cy="2664295"/>
            <a:chOff x="0" y="1785926"/>
            <a:chExt cx="9144000" cy="321471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28548" r="1031" b="15842"/>
            <a:stretch>
              <a:fillRect/>
            </a:stretch>
          </p:blipFill>
          <p:spPr bwMode="auto">
            <a:xfrm>
              <a:off x="0" y="1790711"/>
              <a:ext cx="9144000" cy="32099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Oval 3"/>
            <p:cNvSpPr>
              <a:spLocks noChangeArrowheads="1"/>
            </p:cNvSpPr>
            <p:nvPr/>
          </p:nvSpPr>
          <p:spPr bwMode="auto">
            <a:xfrm>
              <a:off x="7505700" y="1785926"/>
              <a:ext cx="1638300" cy="36195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62211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41" t="26147" r="27391" b="26919"/>
          <a:stretch/>
        </p:blipFill>
        <p:spPr bwMode="auto">
          <a:xfrm>
            <a:off x="1907704" y="1536314"/>
            <a:ext cx="4896544" cy="3548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9592" y="365755"/>
            <a:ext cx="7530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ru-RU" sz="4800" b="1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</a:rPr>
              <a:t>Регистрация на портале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xmlns="" val="18557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</Template>
  <TotalTime>549</TotalTime>
  <Words>181</Words>
  <Application>Microsoft Office PowerPoint</Application>
  <PresentationFormat>Экран (4:3)</PresentationFormat>
  <Paragraphs>75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шаблон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XTreme.ws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Интернет-ресурсы</dc:title>
  <dc:creator>НН</dc:creator>
  <cp:lastModifiedBy>СИО</cp:lastModifiedBy>
  <cp:revision>37</cp:revision>
  <cp:lastPrinted>2014-03-12T16:40:35Z</cp:lastPrinted>
  <dcterms:created xsi:type="dcterms:W3CDTF">2013-11-06T13:26:31Z</dcterms:created>
  <dcterms:modified xsi:type="dcterms:W3CDTF">2014-03-14T05:45:25Z</dcterms:modified>
</cp:coreProperties>
</file>