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</p:sldMasterIdLst>
  <p:notesMasterIdLst>
    <p:notesMasterId r:id="rId18"/>
  </p:notesMasterIdLst>
  <p:sldIdLst>
    <p:sldId id="301" r:id="rId3"/>
    <p:sldId id="315" r:id="rId4"/>
    <p:sldId id="316" r:id="rId5"/>
    <p:sldId id="317" r:id="rId6"/>
    <p:sldId id="326" r:id="rId7"/>
    <p:sldId id="318" r:id="rId8"/>
    <p:sldId id="319" r:id="rId9"/>
    <p:sldId id="328" r:id="rId10"/>
    <p:sldId id="329" r:id="rId11"/>
    <p:sldId id="330" r:id="rId12"/>
    <p:sldId id="332" r:id="rId13"/>
    <p:sldId id="331" r:id="rId14"/>
    <p:sldId id="333" r:id="rId15"/>
    <p:sldId id="336" r:id="rId16"/>
    <p:sldId id="33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D690872-98AD-4853-983E-011952B9D64F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9043614-1934-4577-8795-B655145F3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27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B0C52A-ECAA-488F-9EA2-7E44BD4AF846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294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CA0B389-4CE0-4675-BEF9-EFCF91C3657E}" type="slidenum">
              <a:rPr lang="ru-RU" sz="1200"/>
              <a:pPr algn="r"/>
              <a:t>14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</p:grpSp>
      </p:grpSp>
      <p:sp>
        <p:nvSpPr>
          <p:cNvPr id="6965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965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BBD9B-49A9-42A5-83D6-9DD10248FD37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6EDDD-1B07-4ABF-BFF8-7C0D918F9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4BB91-E2B9-44C0-9173-66C21D919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BD025-F714-4AFA-A29F-E0BD09B708D5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151C0-3231-41E4-BE0A-5AE8D7F7F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2038E-F582-4045-81B4-8618F261C732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E5BF9-DA62-4216-9CFD-A7B2AEE92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3E6E4-271E-4A0F-A7C3-2A79937A8B6F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252A4-3199-4F8E-9872-9C9AB1081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D6F57-3AD6-4820-AF12-A81A26ECE75B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3CDA-6307-429A-BDFD-1B895EAFB182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58CD1-76DC-4950-8304-5D0C6AE12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CA56A-2D78-4B24-8B96-FF985C46A031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EF26D-33C5-454B-B7C4-3FD3A02CE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C3587-9D98-4694-8169-17B833E0D92A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AED41-586F-4E34-992A-52DCDA177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B3669-9F12-49E9-9B77-FFA47A917F67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D410F-C561-4D77-88B7-A96FE96F2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EBE2F-9616-4933-B871-9FACD33943C9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B44DA-11C5-4E5E-A4C3-3325C8A9A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65195-13F3-4FC7-8FDF-4D9363E0268F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9FAE9-F0D7-490E-9854-04B12AF36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33DC4-44C4-404C-AC95-F88AC3D9A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980E1-F23C-4BC0-AD26-103FE403D5D8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B8E92-C646-4C0C-B6D8-1B5064E1B021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320BD-5854-4562-9E79-6C364144B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DD6BF-06E5-4CC1-9527-3D02A32B7F65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263C6-EC20-423E-90B3-A41217531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46684-A904-4624-9BCE-00B4763FDB76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08194-B50B-4E34-A4FA-EC929D15B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D2CAF-C67F-4DC2-8A2D-EB49AE7360EC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5C805-91DB-4158-A9E2-5A9EBA3ED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D721B-0492-4F45-BB1A-3FDCB13B1C1B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1F79B-BC91-4E14-8C65-D74E568C3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1A07B-C7FC-41FF-8956-FF554CB8B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D92E2-8862-4557-8A46-55DC31539B9D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DB8CA-0D35-45E7-8D39-7CC13E513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4AC2E-D4D8-4A47-8A34-7EE1741B6B1C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ED5AB-7F1B-4A69-872B-097A5FDF4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5ABEB-6130-456C-B4F3-28EC8021DF25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D266E-6A97-4CE3-B0F4-E94DD68CF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D859E-86F5-472B-9041-0440C3C179AA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829EB-EA4F-4FC5-8D88-1D054AE2B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1FFCB-5110-414F-AFB2-1C6E602888DF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4B8A5-6E7D-43F8-93F2-99D29C2E8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43DDE-39E4-4955-9F0D-1CE9952C5653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22465-E034-4F34-B4B1-2A790B620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8A101-EB8B-469C-8693-FA506CB4E054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49BB2F2D-094E-4FD5-9682-25E4970B3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  <a:cs typeface="+mn-cs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  <a:cs typeface="+mn-cs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862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5B439C-C951-44C0-A85C-D21C85FD6BE8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0" r:id="rId2"/>
    <p:sldLayoutId id="2147483699" r:id="rId3"/>
    <p:sldLayoutId id="2147483698" r:id="rId4"/>
    <p:sldLayoutId id="2147483697" r:id="rId5"/>
    <p:sldLayoutId id="2147483696" r:id="rId6"/>
    <p:sldLayoutId id="2147483695" r:id="rId7"/>
    <p:sldLayoutId id="2147483694" r:id="rId8"/>
    <p:sldLayoutId id="2147483693" r:id="rId9"/>
    <p:sldLayoutId id="2147483692" r:id="rId10"/>
    <p:sldLayoutId id="2147483691" r:id="rId11"/>
    <p:sldLayoutId id="2147483690" r:id="rId12"/>
    <p:sldLayoutId id="2147483689" r:id="rId13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B0CDACA-E3E2-4911-A3B2-8592B99B42B2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90900014-94CD-4BDA-A4AD-B342F9BAE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626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9626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grpSp>
        <p:nvGrpSpPr>
          <p:cNvPr id="1537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9626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9626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9626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9627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9627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9627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9627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9627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9627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1539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539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9627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9627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9628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9628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9628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9628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grpSp>
            <p:nvGrpSpPr>
              <p:cNvPr id="15401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9628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9628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9628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9628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9628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9629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9629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9629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</p:grpSp>
        </p:grpSp>
      </p:grpSp>
      <p:grpSp>
        <p:nvGrpSpPr>
          <p:cNvPr id="15371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9629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9629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1537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537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9629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grpSp>
            <p:nvGrpSpPr>
              <p:cNvPr id="15376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9630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9630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5" y="325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9630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5" y="175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9630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9630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4" y="890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9630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99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9630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9630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4" y="135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</p:grpSp>
        </p:grpSp>
        <p:sp>
          <p:nvSpPr>
            <p:cNvPr id="9630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0" r:id="rId2"/>
    <p:sldLayoutId id="2147483709" r:id="rId3"/>
    <p:sldLayoutId id="2147483708" r:id="rId4"/>
    <p:sldLayoutId id="2147483707" r:id="rId5"/>
    <p:sldLayoutId id="2147483706" r:id="rId6"/>
    <p:sldLayoutId id="2147483705" r:id="rId7"/>
    <p:sldLayoutId id="2147483704" r:id="rId8"/>
    <p:sldLayoutId id="2147483703" r:id="rId9"/>
    <p:sldLayoutId id="2147483702" r:id="rId10"/>
    <p:sldLayoutId id="2147483701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text=%D0%9C%D0%B5%D0%B6%D1%80%D0%B5%D0%B3%D0%B8%D0%BE%D0%BD%D0%B0%D0%BB%D1%8C%D0%BD%D0%B0%D1%8F%20%D0%BA%D0%BE%D0%BD%D1%84%D0%B5%D1%80%D0%B5%D0%BD%D1%86%D0%B8%D1%8F%20%20%C2%AB%D0%A0%D0%B0%D0%B7%D0%B2%D0%B8%D1%82%D0%B8%D0%B5%20%D0%B3%D0%BE%D1%81%D1%83%D0%B4%D0%B0%D1%80%D1%81%D1%82%D0%B2%D0%B5%D0%BD%D0%BD%D0%BE-%D0%BE%D0%B1%D1%89%D0%B5%D1%81%D1%82%D0%B2%D0%B5%D0%BD%D0%BD%D0%BE%D0%B3%D0%BE%20%D1%83%D0%BF%D1%80%D0%B0%D0%B2%D0%BB%D0%B5%D0%BD%D0%B8%D1%8F%20%D0%B2%20%D1%81%D0%B8%D1%81%D1%82%D0%B5%D0%BC%D0%B5%20%D0%BE%D0%B1%D1%80%D0%B0%D0%B7%D0%BE%D0%B2%D0%B0%D0%BD%D0%B8%D1%8F%20%D0%9A%D0%BE%D1%81%D1%82%D1%80%D0%BE%D0%BC%D1%81%D0%BA%D0%BE%D0%B9%20%D0%BE%D0%B1%D0%BB%D0%B0%D1%81%D1%82%D0%B8%C2%BB&amp;fp=0&amp;clid=40316&amp;img_url=http://www.tltnews.ru/upload/news/20.11.2012/bd6507ad4ae13feaaa77a106410db39c.jpg&amp;pos=0&amp;rpt=simage&amp;nojs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143125" y="1828800"/>
            <a:ext cx="6848475" cy="2386013"/>
          </a:xfrm>
        </p:spPr>
        <p:txBody>
          <a:bodyPr/>
          <a:lstStyle/>
          <a:p>
            <a:pPr marL="342900" indent="-342900" algn="ctr" eaLnBrk="1" hangingPunct="1"/>
            <a:r>
              <a:rPr lang="ru-RU" sz="2800" b="1" i="1" smtClean="0">
                <a:solidFill>
                  <a:schemeClr val="accent1"/>
                </a:solidFill>
                <a:latin typeface="Times New Roman" pitchFamily="18" charset="0"/>
              </a:rPr>
              <a:t>Роль государственно-общественного управления  в развитии системы образования Костромской области</a:t>
            </a:r>
          </a:p>
        </p:txBody>
      </p:sp>
      <p:sp>
        <p:nvSpPr>
          <p:cNvPr id="67591" name="Rectangle 5"/>
          <p:cNvSpPr>
            <a:spLocks noChangeArrowheads="1"/>
          </p:cNvSpPr>
          <p:nvPr/>
        </p:nvSpPr>
        <p:spPr bwMode="auto">
          <a:xfrm>
            <a:off x="1908175" y="4292600"/>
            <a:ext cx="67691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200">
              <a:latin typeface="Verdana" pitchFamily="34" charset="0"/>
            </a:endParaRPr>
          </a:p>
        </p:txBody>
      </p:sp>
      <p:sp>
        <p:nvSpPr>
          <p:cNvPr id="6759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graphicFrame>
        <p:nvGraphicFramePr>
          <p:cNvPr id="67589" name="Object 5"/>
          <p:cNvGraphicFramePr>
            <a:graphicFrameLocks noChangeAspect="1"/>
          </p:cNvGraphicFramePr>
          <p:nvPr/>
        </p:nvGraphicFramePr>
        <p:xfrm>
          <a:off x="6475413" y="188913"/>
          <a:ext cx="2525712" cy="571500"/>
        </p:xfrm>
        <a:graphic>
          <a:graphicData uri="http://schemas.openxmlformats.org/presentationml/2006/ole">
            <p:oleObj spid="_x0000_s67589" r:id="rId3" imgW="4710600" imgH="1058400" progId="">
              <p:embed/>
            </p:oleObj>
          </a:graphicData>
        </a:graphic>
      </p:graphicFrame>
      <p:sp>
        <p:nvSpPr>
          <p:cNvPr id="67593" name="TextBox 7"/>
          <p:cNvSpPr txBox="1">
            <a:spLocks noChangeArrowheads="1"/>
          </p:cNvSpPr>
          <p:nvPr/>
        </p:nvSpPr>
        <p:spPr bwMode="auto">
          <a:xfrm>
            <a:off x="214313" y="6335713"/>
            <a:ext cx="8715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76A776"/>
                </a:solidFill>
                <a:latin typeface="Times New Roman" pitchFamily="18" charset="0"/>
                <a:cs typeface="Times New Roman" pitchFamily="18" charset="0"/>
              </a:rPr>
              <a:t>8 ноября,  г.    Вологда</a:t>
            </a:r>
          </a:p>
        </p:txBody>
      </p:sp>
      <p:sp>
        <p:nvSpPr>
          <p:cNvPr id="67594" name="Прямоугольник 8"/>
          <p:cNvSpPr>
            <a:spLocks noChangeArrowheads="1"/>
          </p:cNvSpPr>
          <p:nvPr/>
        </p:nvSpPr>
        <p:spPr bwMode="auto">
          <a:xfrm>
            <a:off x="1116013" y="0"/>
            <a:ext cx="5616575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1200">
                <a:solidFill>
                  <a:srgbClr val="191919"/>
                </a:solidFill>
                <a:latin typeface="Times New Roman" pitchFamily="18" charset="0"/>
              </a:rPr>
              <a:t>Областное государственное бюджетное образовательное учреждение</a:t>
            </a:r>
          </a:p>
          <a:p>
            <a:pPr algn="ctr">
              <a:lnSpc>
                <a:spcPct val="114000"/>
              </a:lnSpc>
            </a:pPr>
            <a:r>
              <a:rPr lang="ru-RU" sz="1200">
                <a:solidFill>
                  <a:srgbClr val="191919"/>
                </a:solidFill>
                <a:latin typeface="Times New Roman" pitchFamily="18" charset="0"/>
              </a:rPr>
              <a:t>дополнительного профессионального образования</a:t>
            </a:r>
          </a:p>
          <a:p>
            <a:pPr algn="ctr">
              <a:lnSpc>
                <a:spcPct val="114000"/>
              </a:lnSpc>
            </a:pPr>
            <a:r>
              <a:rPr lang="ru-RU" sz="1200">
                <a:solidFill>
                  <a:srgbClr val="191919"/>
                </a:solidFill>
                <a:latin typeface="Times New Roman" pitchFamily="18" charset="0"/>
              </a:rPr>
              <a:t>«Костромской областной институт развития образования»</a:t>
            </a:r>
          </a:p>
        </p:txBody>
      </p:sp>
      <p:grpSp>
        <p:nvGrpSpPr>
          <p:cNvPr id="67595" name="Группа 11"/>
          <p:cNvGrpSpPr>
            <a:grpSpLocks/>
          </p:cNvGrpSpPr>
          <p:nvPr/>
        </p:nvGrpSpPr>
        <p:grpSpPr bwMode="auto">
          <a:xfrm>
            <a:off x="214313" y="142875"/>
            <a:ext cx="1117600" cy="1187450"/>
            <a:chOff x="214282" y="142853"/>
            <a:chExt cx="839761" cy="1187056"/>
          </a:xfrm>
        </p:grpSpPr>
        <p:sp>
          <p:nvSpPr>
            <p:cNvPr id="67596" name="TextBox 10"/>
            <p:cNvSpPr txBox="1">
              <a:spLocks noChangeArrowheads="1"/>
            </p:cNvSpPr>
            <p:nvPr/>
          </p:nvSpPr>
          <p:spPr bwMode="auto">
            <a:xfrm>
              <a:off x="214282" y="714356"/>
              <a:ext cx="838800" cy="6155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/>
              <a:r>
                <a:rPr lang="ru-RU" sz="2000" b="1">
                  <a:latin typeface="a_AvanteBsNr"/>
                </a:rPr>
                <a:t>ФЦПРО</a:t>
              </a:r>
            </a:p>
            <a:p>
              <a:pPr algn="ctr"/>
              <a:r>
                <a:rPr lang="ru-RU" sz="1400" b="1">
                  <a:latin typeface="a_AvanteBsNr"/>
                </a:rPr>
                <a:t>2011-2015</a:t>
              </a:r>
            </a:p>
          </p:txBody>
        </p:sp>
        <p:pic>
          <p:nvPicPr>
            <p:cNvPr id="67597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4282" y="142853"/>
              <a:ext cx="839761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5" descr="Стажировочная площад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33375"/>
            <a:ext cx="8532812" cy="591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595313"/>
          </a:xfrm>
        </p:spPr>
        <p:txBody>
          <a:bodyPr/>
          <a:lstStyle/>
          <a:p>
            <a:pPr algn="ctr"/>
            <a:r>
              <a:rPr lang="ru-RU" sz="20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Конкурс на лучший опыт деятельности </a:t>
            </a:r>
            <a:br>
              <a:rPr lang="ru-RU" sz="20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Управляющего совета образовательного учреждения</a:t>
            </a:r>
            <a:r>
              <a:rPr lang="ru-RU" sz="4000" smtClean="0"/>
              <a:t> 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987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304925"/>
            <a:ext cx="882015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Межрегиональная конференция  «Развитие государственно-общественного управления в системе образования Костромской области»</a:t>
            </a:r>
            <a:r>
              <a:rPr lang="ru-RU" sz="4000" smtClean="0"/>
              <a:t> </a:t>
            </a:r>
          </a:p>
        </p:txBody>
      </p:sp>
      <p:pic>
        <p:nvPicPr>
          <p:cNvPr id="80900" name="Picture 4" descr="i?id=115293117-0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989138"/>
            <a:ext cx="2806700" cy="21050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090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2546350"/>
            <a:ext cx="4964113" cy="3722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ru-RU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22" name="Объект 2"/>
          <p:cNvSpPr>
            <a:spLocks noGrp="1"/>
          </p:cNvSpPr>
          <p:nvPr>
            <p:ph idx="4294967295"/>
          </p:nvPr>
        </p:nvSpPr>
        <p:spPr>
          <a:xfrm>
            <a:off x="468313" y="476250"/>
            <a:ext cx="8229600" cy="388620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FontTx/>
              <a:buNone/>
            </a:pPr>
            <a:r>
              <a:rPr lang="ru-RU" sz="4000" smtClean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ru-RU" sz="2400" b="1" smtClean="0">
                <a:solidFill>
                  <a:schemeClr val="accent1"/>
                </a:solidFill>
                <a:latin typeface="Times New Roman" pitchFamily="18" charset="0"/>
              </a:rPr>
              <a:t>"Если самоуправление для вас проблема,  для которой вы не смогли найти оптимального решения, то это значит, что вы не там ищите …".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chemeClr val="accent1"/>
                </a:solidFill>
                <a:latin typeface="Times New Roman" pitchFamily="18" charset="0"/>
              </a:rPr>
              <a:t>Из новых Законов Мерфи</a:t>
            </a:r>
          </a:p>
        </p:txBody>
      </p:sp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349500"/>
            <a:ext cx="4824412" cy="361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2060575"/>
            <a:ext cx="8229600" cy="1371600"/>
          </a:xfrm>
        </p:spPr>
        <p:txBody>
          <a:bodyPr/>
          <a:lstStyle/>
          <a:p>
            <a:pPr algn="ctr"/>
            <a:r>
              <a:rPr lang="ru-RU" sz="32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468313" y="6237288"/>
            <a:ext cx="8424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Шалимова Н.А. ,к.п.н., факультет развития образовательных систем КОИРО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smtClean="0">
                <a:solidFill>
                  <a:schemeClr val="accent1"/>
                </a:solidFill>
                <a:latin typeface="Times New Roman" pitchFamily="18" charset="0"/>
              </a:rPr>
              <a:t>Общественное управление</a:t>
            </a:r>
          </a:p>
        </p:txBody>
      </p:sp>
      <p:sp>
        <p:nvSpPr>
          <p:cNvPr id="68610" name="Содержимое 2"/>
          <p:cNvSpPr>
            <a:spLocks noGrp="1"/>
          </p:cNvSpPr>
          <p:nvPr>
            <p:ph type="body" sz="half" idx="1"/>
          </p:nvPr>
        </p:nvSpPr>
        <p:spPr>
          <a:xfrm>
            <a:off x="0" y="1857375"/>
            <a:ext cx="4906963" cy="3886200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</a:rPr>
              <a:t>«Никакие задачи не могут быть продуктивно решены без учета тех процессов, которые идут в сопредельных секторах, не могут быть решены вне продуктивного взаимоотношения школы и общества» 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</a:rPr>
              <a:t>           П.Г. Щедровицкий</a:t>
            </a:r>
          </a:p>
        </p:txBody>
      </p:sp>
      <p:sp>
        <p:nvSpPr>
          <p:cNvPr id="6861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eaLnBrk="1" hangingPunct="1"/>
            <a:endParaRPr lang="ru-RU" sz="2400" smtClean="0"/>
          </a:p>
        </p:txBody>
      </p:sp>
      <p:pic>
        <p:nvPicPr>
          <p:cNvPr id="5" name="Picture 7" descr="Щедровицкий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286380" y="2857496"/>
            <a:ext cx="3638550" cy="2690813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государственно-общественного управления образованием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9634" name="Содержимое 2"/>
          <p:cNvSpPr>
            <a:spLocks noGrp="1"/>
          </p:cNvSpPr>
          <p:nvPr>
            <p:ph sz="quarter" idx="1"/>
          </p:nvPr>
        </p:nvSpPr>
        <p:spPr>
          <a:xfrm>
            <a:off x="500063" y="1571625"/>
            <a:ext cx="8201025" cy="4572000"/>
          </a:xfrm>
        </p:spPr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Повышение  роли всех участников образовательного процесса: обучающихся, родителей, педагогов, образовательных учреждений, общественности, административных и управленческих структур;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обеспечение развитие образования как открытой государственно-общественной системы;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создание  механизма общественного контроля образовательной политики;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укрепление материально-технической базы образовательных учреждений за счет привлечения в отрасль внебюджетных средств;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стимулирование инновационных  процессов в образовании.</a:t>
            </a:r>
          </a:p>
          <a:p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Заголовок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25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Система государственно-общественного управления образованием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571612"/>
            <a:ext cx="6643734" cy="642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Региональный общественный совет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2643182"/>
            <a:ext cx="6572296" cy="642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Муниципальный совет по развитию образования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3714752"/>
            <a:ext cx="6572296" cy="642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Управляющий совет по образовательного учреждения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29388" y="5214950"/>
            <a:ext cx="2357454" cy="928694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Подготовка кадров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5214950"/>
            <a:ext cx="2890862" cy="928694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Общественное наблюдение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5214950"/>
            <a:ext cx="2738462" cy="928694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Публичная отчетность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-1037431" y="3536156"/>
            <a:ext cx="33591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42938" y="1857375"/>
            <a:ext cx="5715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42938" y="4143375"/>
            <a:ext cx="64293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>
            <a:off x="7929563" y="4000500"/>
            <a:ext cx="64293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6894512" y="3535363"/>
            <a:ext cx="33575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 flipV="1">
            <a:off x="7929563" y="2928938"/>
            <a:ext cx="64293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0800000" flipV="1">
            <a:off x="7929563" y="1857375"/>
            <a:ext cx="64293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0" idx="0"/>
            <a:endCxn id="0" idx="2"/>
          </p:cNvCxnSpPr>
          <p:nvPr/>
        </p:nvCxnSpPr>
        <p:spPr>
          <a:xfrm rot="5400000" flipH="1" flipV="1">
            <a:off x="4429125" y="3500438"/>
            <a:ext cx="430213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0" idx="2"/>
          </p:cNvCxnSpPr>
          <p:nvPr/>
        </p:nvCxnSpPr>
        <p:spPr>
          <a:xfrm rot="5400000" flipH="1" flipV="1">
            <a:off x="4251325" y="4751388"/>
            <a:ext cx="785813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5400000" flipH="1" flipV="1">
            <a:off x="4358481" y="2428082"/>
            <a:ext cx="428625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/>
          </p:cNvSpPr>
          <p:nvPr>
            <p:ph type="title" idx="4294967295"/>
          </p:nvPr>
        </p:nvSpPr>
        <p:spPr>
          <a:xfrm>
            <a:off x="684213" y="333375"/>
            <a:ext cx="7924800" cy="1066800"/>
          </a:xfrm>
        </p:spPr>
        <p:txBody>
          <a:bodyPr/>
          <a:lstStyle/>
          <a:p>
            <a:pPr algn="ctr" eaLnBrk="1" hangingPunct="1"/>
            <a:r>
              <a:rPr lang="ru-RU" sz="3200" smtClean="0">
                <a:solidFill>
                  <a:schemeClr val="accent1"/>
                </a:solidFill>
                <a:latin typeface="Times New Roman" pitchFamily="18" charset="0"/>
              </a:rPr>
              <a:t>Государственно-общественное </a:t>
            </a:r>
            <a:br>
              <a:rPr lang="ru-RU" sz="3200" smtClean="0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ru-RU" sz="3200" smtClean="0">
                <a:solidFill>
                  <a:schemeClr val="accent1"/>
                </a:solidFill>
                <a:latin typeface="Times New Roman" pitchFamily="18" charset="0"/>
              </a:rPr>
              <a:t>управление ОУ</a:t>
            </a:r>
          </a:p>
        </p:txBody>
      </p:sp>
      <p:sp>
        <p:nvSpPr>
          <p:cNvPr id="71682" name="Rectangle 3"/>
          <p:cNvSpPr>
            <a:spLocks noGrp="1"/>
          </p:cNvSpPr>
          <p:nvPr>
            <p:ph idx="4294967295"/>
          </p:nvPr>
        </p:nvSpPr>
        <p:spPr>
          <a:xfrm>
            <a:off x="457200" y="1981200"/>
            <a:ext cx="8150225" cy="38862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683" name="Rectangle 4"/>
          <p:cNvSpPr>
            <a:spLocks noChangeArrowheads="1"/>
          </p:cNvSpPr>
          <p:nvPr/>
        </p:nvSpPr>
        <p:spPr bwMode="auto">
          <a:xfrm>
            <a:off x="1619250" y="1700213"/>
            <a:ext cx="640873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/>
              <a:t>Учредитель</a:t>
            </a:r>
          </a:p>
          <a:p>
            <a:pPr algn="ctr"/>
            <a:r>
              <a:rPr lang="ru-RU" sz="1600"/>
              <a:t>(орган государственной власти или местного самоуправления)</a:t>
            </a:r>
          </a:p>
        </p:txBody>
      </p:sp>
      <p:sp>
        <p:nvSpPr>
          <p:cNvPr id="71684" name="Rectangle 5"/>
          <p:cNvSpPr>
            <a:spLocks noChangeArrowheads="1"/>
          </p:cNvSpPr>
          <p:nvPr/>
        </p:nvSpPr>
        <p:spPr bwMode="auto">
          <a:xfrm>
            <a:off x="539750" y="2420938"/>
            <a:ext cx="2305050" cy="100806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/>
              <a:t>Директор</a:t>
            </a:r>
          </a:p>
          <a:p>
            <a:pPr algn="ctr"/>
            <a:r>
              <a:rPr lang="ru-RU" sz="1400"/>
              <a:t>(как правило, </a:t>
            </a:r>
          </a:p>
          <a:p>
            <a:pPr algn="ctr"/>
            <a:r>
              <a:rPr lang="ru-RU" sz="1400"/>
              <a:t>назначается учредителем)</a:t>
            </a:r>
          </a:p>
        </p:txBody>
      </p:sp>
      <p:sp>
        <p:nvSpPr>
          <p:cNvPr id="71685" name="Rectangle 6"/>
          <p:cNvSpPr>
            <a:spLocks noChangeArrowheads="1"/>
          </p:cNvSpPr>
          <p:nvPr/>
        </p:nvSpPr>
        <p:spPr bwMode="auto">
          <a:xfrm>
            <a:off x="539750" y="3573463"/>
            <a:ext cx="2232025" cy="863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/>
              <a:t>Администрация</a:t>
            </a:r>
          </a:p>
          <a:p>
            <a:pPr algn="ctr"/>
            <a:r>
              <a:rPr lang="ru-RU" sz="1400"/>
              <a:t>(назначается директором</a:t>
            </a:r>
            <a:r>
              <a:rPr lang="ru-RU"/>
              <a:t>)</a:t>
            </a:r>
          </a:p>
        </p:txBody>
      </p:sp>
      <p:sp>
        <p:nvSpPr>
          <p:cNvPr id="71686" name="AutoShape 7"/>
          <p:cNvSpPr>
            <a:spLocks noChangeArrowheads="1"/>
          </p:cNvSpPr>
          <p:nvPr/>
        </p:nvSpPr>
        <p:spPr bwMode="auto">
          <a:xfrm>
            <a:off x="3419475" y="2492375"/>
            <a:ext cx="2663825" cy="10795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/>
              <a:t>Управляющий совет</a:t>
            </a:r>
          </a:p>
          <a:p>
            <a:pPr algn="ctr"/>
            <a:r>
              <a:rPr lang="ru-RU" sz="1400"/>
              <a:t>(выборы, назначение,</a:t>
            </a:r>
          </a:p>
          <a:p>
            <a:pPr algn="ctr"/>
            <a:r>
              <a:rPr lang="ru-RU" sz="1400"/>
              <a:t>кооптация)</a:t>
            </a:r>
          </a:p>
        </p:txBody>
      </p:sp>
      <p:sp>
        <p:nvSpPr>
          <p:cNvPr id="71687" name="AutoShape 9"/>
          <p:cNvSpPr>
            <a:spLocks noChangeArrowheads="1"/>
          </p:cNvSpPr>
          <p:nvPr/>
        </p:nvSpPr>
        <p:spPr bwMode="auto">
          <a:xfrm>
            <a:off x="3635375" y="3716338"/>
            <a:ext cx="2016125" cy="649287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/>
              <a:t>Комитеты, комиссии</a:t>
            </a:r>
          </a:p>
        </p:txBody>
      </p:sp>
      <p:sp>
        <p:nvSpPr>
          <p:cNvPr id="71688" name="AutoShape 14"/>
          <p:cNvSpPr>
            <a:spLocks noChangeArrowheads="1"/>
          </p:cNvSpPr>
          <p:nvPr/>
        </p:nvSpPr>
        <p:spPr bwMode="auto">
          <a:xfrm>
            <a:off x="7092950" y="2420938"/>
            <a:ext cx="1800225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/>
              <a:t>Общее собрание</a:t>
            </a:r>
          </a:p>
          <a:p>
            <a:pPr algn="ctr"/>
            <a:r>
              <a:rPr lang="ru-RU" sz="1400"/>
              <a:t>(конференция)</a:t>
            </a:r>
          </a:p>
        </p:txBody>
      </p:sp>
      <p:sp>
        <p:nvSpPr>
          <p:cNvPr id="71689" name="AutoShape 16"/>
          <p:cNvSpPr>
            <a:spLocks noChangeArrowheads="1"/>
          </p:cNvSpPr>
          <p:nvPr/>
        </p:nvSpPr>
        <p:spPr bwMode="auto">
          <a:xfrm>
            <a:off x="6588125" y="2997200"/>
            <a:ext cx="1800225" cy="6492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Педагогический </a:t>
            </a:r>
          </a:p>
          <a:p>
            <a:pPr algn="ctr"/>
            <a:r>
              <a:rPr lang="ru-RU" sz="1600"/>
              <a:t>совет</a:t>
            </a:r>
          </a:p>
        </p:txBody>
      </p:sp>
      <p:sp>
        <p:nvSpPr>
          <p:cNvPr id="71690" name="AutoShape 17"/>
          <p:cNvSpPr>
            <a:spLocks noChangeArrowheads="1"/>
          </p:cNvSpPr>
          <p:nvPr/>
        </p:nvSpPr>
        <p:spPr bwMode="auto">
          <a:xfrm>
            <a:off x="7019925" y="3573463"/>
            <a:ext cx="1871663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Родительский </a:t>
            </a:r>
          </a:p>
          <a:p>
            <a:pPr algn="ctr"/>
            <a:r>
              <a:rPr lang="ru-RU" sz="1600"/>
              <a:t>комитет</a:t>
            </a:r>
          </a:p>
        </p:txBody>
      </p:sp>
      <p:sp>
        <p:nvSpPr>
          <p:cNvPr id="71691" name="AutoShape 18"/>
          <p:cNvSpPr>
            <a:spLocks noChangeArrowheads="1"/>
          </p:cNvSpPr>
          <p:nvPr/>
        </p:nvSpPr>
        <p:spPr bwMode="auto">
          <a:xfrm>
            <a:off x="6443663" y="4149725"/>
            <a:ext cx="1368425" cy="503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Ученический</a:t>
            </a:r>
          </a:p>
          <a:p>
            <a:pPr algn="ctr"/>
            <a:r>
              <a:rPr lang="ru-RU" sz="1600"/>
              <a:t>Совет</a:t>
            </a:r>
          </a:p>
        </p:txBody>
      </p:sp>
      <p:sp>
        <p:nvSpPr>
          <p:cNvPr id="71692" name="AutoShape 19"/>
          <p:cNvSpPr>
            <a:spLocks noChangeArrowheads="1"/>
          </p:cNvSpPr>
          <p:nvPr/>
        </p:nvSpPr>
        <p:spPr bwMode="auto">
          <a:xfrm>
            <a:off x="7451725" y="4581525"/>
            <a:ext cx="1439863" cy="4333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Иные формы</a:t>
            </a:r>
          </a:p>
        </p:txBody>
      </p:sp>
      <p:sp>
        <p:nvSpPr>
          <p:cNvPr id="71693" name="Rectangle 20"/>
          <p:cNvSpPr>
            <a:spLocks noChangeArrowheads="1"/>
          </p:cNvSpPr>
          <p:nvPr/>
        </p:nvSpPr>
        <p:spPr bwMode="auto">
          <a:xfrm>
            <a:off x="827088" y="4724400"/>
            <a:ext cx="6192837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Участники образовательного процесса</a:t>
            </a:r>
          </a:p>
          <a:p>
            <a:pPr algn="ctr"/>
            <a:r>
              <a:rPr lang="ru-RU"/>
              <a:t>(обучающиеся, родители, педагоги)</a:t>
            </a:r>
          </a:p>
        </p:txBody>
      </p:sp>
      <p:sp>
        <p:nvSpPr>
          <p:cNvPr id="71694" name="Rectangle 21"/>
          <p:cNvSpPr>
            <a:spLocks noChangeArrowheads="1"/>
          </p:cNvSpPr>
          <p:nvPr/>
        </p:nvSpPr>
        <p:spPr bwMode="auto">
          <a:xfrm>
            <a:off x="179388" y="5589588"/>
            <a:ext cx="3059112" cy="863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/>
              <a:t>Характер государственного</a:t>
            </a:r>
          </a:p>
          <a:p>
            <a:pPr algn="ctr"/>
            <a:r>
              <a:rPr lang="ru-RU" sz="1600" b="1"/>
              <a:t> управления</a:t>
            </a:r>
          </a:p>
        </p:txBody>
      </p:sp>
      <p:sp>
        <p:nvSpPr>
          <p:cNvPr id="71695" name="AutoShape 22"/>
          <p:cNvSpPr>
            <a:spLocks noChangeArrowheads="1"/>
          </p:cNvSpPr>
          <p:nvPr/>
        </p:nvSpPr>
        <p:spPr bwMode="auto">
          <a:xfrm>
            <a:off x="3419475" y="5589588"/>
            <a:ext cx="2951163" cy="8636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/>
              <a:t>Государственно-общественный</a:t>
            </a:r>
          </a:p>
          <a:p>
            <a:pPr algn="ctr"/>
            <a:r>
              <a:rPr lang="ru-RU" sz="1400" b="1"/>
              <a:t> характер управления</a:t>
            </a:r>
          </a:p>
        </p:txBody>
      </p:sp>
      <p:sp>
        <p:nvSpPr>
          <p:cNvPr id="71696" name="AutoShape 23"/>
          <p:cNvSpPr>
            <a:spLocks noChangeArrowheads="1"/>
          </p:cNvSpPr>
          <p:nvPr/>
        </p:nvSpPr>
        <p:spPr bwMode="auto">
          <a:xfrm>
            <a:off x="6588125" y="5734050"/>
            <a:ext cx="2376488" cy="7191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/>
              <a:t>Формы</a:t>
            </a:r>
          </a:p>
          <a:p>
            <a:pPr algn="ctr"/>
            <a:r>
              <a:rPr lang="ru-RU" sz="1600" b="1"/>
              <a:t>самоуправления</a:t>
            </a:r>
          </a:p>
        </p:txBody>
      </p:sp>
      <p:sp>
        <p:nvSpPr>
          <p:cNvPr id="71697" name="Line 24"/>
          <p:cNvSpPr>
            <a:spLocks noChangeShapeType="1"/>
          </p:cNvSpPr>
          <p:nvPr/>
        </p:nvSpPr>
        <p:spPr bwMode="auto">
          <a:xfrm>
            <a:off x="323850" y="5445125"/>
            <a:ext cx="8351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4"/>
          <p:cNvSpPr txBox="1">
            <a:spLocks noChangeArrowheads="1"/>
          </p:cNvSpPr>
          <p:nvPr/>
        </p:nvSpPr>
        <p:spPr bwMode="auto">
          <a:xfrm>
            <a:off x="285750" y="1785938"/>
            <a:ext cx="4786313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just"/>
            <a:r>
              <a:rPr lang="ru-RU" sz="2400" i="1">
                <a:latin typeface="Times New Roman" pitchFamily="18" charset="0"/>
                <a:cs typeface="Times New Roman" pitchFamily="18" charset="0"/>
              </a:rPr>
              <a:t>Цель создания Общественного совета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– содействовать модернизации муниципальной системы образования в соответствии с государственной политикой в сфере образования, социальным заказом и Программой социально-экономического развития городского округа город Шарья по отрасли «Образование».</a:t>
            </a:r>
          </a:p>
          <a:p>
            <a:pPr algn="ctr"/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0" name="Прямоугольник 4"/>
          <p:cNvSpPr>
            <a:spLocks noChangeArrowheads="1"/>
          </p:cNvSpPr>
          <p:nvPr/>
        </p:nvSpPr>
        <p:spPr bwMode="auto">
          <a:xfrm>
            <a:off x="1214438" y="1071563"/>
            <a:ext cx="75723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>
                <a:solidFill>
                  <a:srgbClr val="000000"/>
                </a:solidFill>
                <a:latin typeface="Georgia" pitchFamily="18" charset="0"/>
              </a:rPr>
              <a:t>Муниципальный общественный совет</a:t>
            </a:r>
            <a:endParaRPr lang="ru-RU" sz="260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73731" name="Прямоугольник 4"/>
          <p:cNvSpPr>
            <a:spLocks noChangeArrowheads="1"/>
          </p:cNvSpPr>
          <p:nvPr/>
        </p:nvSpPr>
        <p:spPr bwMode="auto">
          <a:xfrm>
            <a:off x="1143000" y="214313"/>
            <a:ext cx="7143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chemeClr val="accent1"/>
                </a:solidFill>
                <a:latin typeface="Times New Roman" pitchFamily="18" charset="0"/>
              </a:rPr>
              <a:t>Городской округ – город Шарья</a:t>
            </a:r>
          </a:p>
        </p:txBody>
      </p:sp>
      <p:pic>
        <p:nvPicPr>
          <p:cNvPr id="73732" name="Picture 6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5364163" y="2636838"/>
            <a:ext cx="3362325" cy="25130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3"/>
          <p:cNvSpPr txBox="1">
            <a:spLocks noChangeArrowheads="1"/>
          </p:cNvSpPr>
          <p:nvPr/>
        </p:nvSpPr>
        <p:spPr bwMode="auto">
          <a:xfrm>
            <a:off x="935038" y="404813"/>
            <a:ext cx="8066087" cy="1327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accent1"/>
                </a:solidFill>
                <a:latin typeface="Georgia" pitchFamily="18" charset="0"/>
              </a:rPr>
              <a:t>Региональный опыт – Костромская область 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accent1"/>
                </a:solidFill>
                <a:latin typeface="Georgia" pitchFamily="18" charset="0"/>
              </a:rPr>
              <a:t>Городской округ – город Шарья</a:t>
            </a:r>
          </a:p>
          <a:p>
            <a:pPr algn="ctr">
              <a:spcBef>
                <a:spcPct val="50000"/>
              </a:spcBef>
            </a:pPr>
            <a:endParaRPr lang="ru-RU" sz="2400" b="1">
              <a:solidFill>
                <a:schemeClr val="accent1"/>
              </a:solidFill>
              <a:latin typeface="Georgia" pitchFamily="18" charset="0"/>
            </a:endParaRPr>
          </a:p>
        </p:txBody>
      </p:sp>
      <p:sp>
        <p:nvSpPr>
          <p:cNvPr id="74754" name="Rectangle 4"/>
          <p:cNvSpPr>
            <a:spLocks noChangeArrowheads="1"/>
          </p:cNvSpPr>
          <p:nvPr/>
        </p:nvSpPr>
        <p:spPr bwMode="auto">
          <a:xfrm>
            <a:off x="285750" y="1285875"/>
            <a:ext cx="8429625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 indent="-76200" algn="just" eaLnBrk="0" hangingPunct="0">
              <a:tabLst>
                <a:tab pos="685800" algn="l"/>
                <a:tab pos="990600" algn="l"/>
              </a:tabLst>
            </a:pPr>
            <a:r>
              <a:rPr lang="ru-RU" sz="2400" i="1">
                <a:latin typeface="Times New Roman" pitchFamily="18" charset="0"/>
                <a:cs typeface="Times New Roman" pitchFamily="18" charset="0"/>
              </a:rPr>
              <a:t>Основные направления деятельности Общественного Совета: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  <a:tabLst>
                <a:tab pos="685800" algn="l"/>
                <a:tab pos="990600" algn="l"/>
              </a:tabLst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Совершенствование опыта демократических отношений образовательных учреждений и социального окружения, развитие единого муниципального образовательного пространства.</a:t>
            </a:r>
          </a:p>
          <a:p>
            <a:pPr algn="just" eaLnBrk="0" hangingPunct="0">
              <a:buFontTx/>
              <a:buChar char="•"/>
              <a:tabLst>
                <a:tab pos="685800" algn="l"/>
                <a:tab pos="990600" algn="l"/>
              </a:tabLst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Формирование в городской среде позитивного отношения к качеству образования и ценности образованности как проявлению индивидуальной и культурной сущности человека, определяющей его успешную социализацию.</a:t>
            </a:r>
          </a:p>
          <a:p>
            <a:pPr algn="just" eaLnBrk="0" hangingPunct="0">
              <a:buFontTx/>
              <a:buChar char="•"/>
              <a:tabLst>
                <a:tab pos="685800" algn="l"/>
                <a:tab pos="990600" algn="l"/>
              </a:tabLst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Концентрация и оптимизация потенциальных возможностей и ресурсов для модернизации муниципальной системы образования.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323851" y="260350"/>
            <a:ext cx="3562788" cy="288289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latin typeface="Georgia" pitchFamily="18" charset="0"/>
                <a:cs typeface="+mn-cs"/>
              </a:rPr>
              <a:t>Участие общественности в управлении образованием:</a:t>
            </a:r>
          </a:p>
          <a:p>
            <a:pPr>
              <a:defRPr/>
            </a:pPr>
            <a:endParaRPr lang="ru-RU" sz="1400" b="1" dirty="0">
              <a:solidFill>
                <a:srgbClr val="006600"/>
              </a:solidFill>
              <a:latin typeface="Georgia" pitchFamily="18" charset="0"/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ru-RU" sz="1400" dirty="0">
                <a:solidFill>
                  <a:srgbClr val="000066"/>
                </a:solidFill>
                <a:latin typeface="Georgia" pitchFamily="18" charset="0"/>
                <a:cs typeface="+mn-cs"/>
              </a:rPr>
              <a:t>деятельность органов государственно-общественного управления образованием;</a:t>
            </a:r>
          </a:p>
          <a:p>
            <a:pPr>
              <a:buFontTx/>
              <a:buChar char="•"/>
              <a:defRPr/>
            </a:pPr>
            <a:r>
              <a:rPr lang="ru-RU" sz="1400" dirty="0">
                <a:solidFill>
                  <a:srgbClr val="000066"/>
                </a:solidFill>
                <a:latin typeface="Georgia" pitchFamily="18" charset="0"/>
                <a:cs typeface="+mn-cs"/>
              </a:rPr>
              <a:t>деятельность органов педагогического самоуправления; </a:t>
            </a:r>
          </a:p>
          <a:p>
            <a:pPr>
              <a:buFontTx/>
              <a:buChar char="•"/>
              <a:defRPr/>
            </a:pPr>
            <a:r>
              <a:rPr lang="ru-RU" sz="1400" dirty="0">
                <a:solidFill>
                  <a:srgbClr val="000066"/>
                </a:solidFill>
                <a:latin typeface="Georgia" pitchFamily="18" charset="0"/>
                <a:cs typeface="+mn-cs"/>
              </a:rPr>
              <a:t>деятельность органов ученического самоуправления; </a:t>
            </a:r>
          </a:p>
          <a:p>
            <a:pPr>
              <a:buFontTx/>
              <a:buChar char="•"/>
              <a:defRPr/>
            </a:pPr>
            <a:r>
              <a:rPr lang="ru-RU" sz="1400" dirty="0">
                <a:solidFill>
                  <a:srgbClr val="000066"/>
                </a:solidFill>
                <a:latin typeface="Georgia" pitchFamily="18" charset="0"/>
                <a:cs typeface="+mn-cs"/>
              </a:rPr>
              <a:t>деятельность органов родительского самоуправления.</a:t>
            </a:r>
            <a:endParaRPr lang="ru-RU" dirty="0">
              <a:solidFill>
                <a:srgbClr val="000066"/>
              </a:solidFill>
              <a:latin typeface="Georgia" pitchFamily="18" charset="0"/>
              <a:cs typeface="+mn-cs"/>
            </a:endParaRP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5292725" y="260350"/>
            <a:ext cx="3565555" cy="288289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r">
              <a:defRPr/>
            </a:pPr>
            <a:r>
              <a:rPr lang="ru-RU" sz="1600" b="1" dirty="0">
                <a:solidFill>
                  <a:srgbClr val="C00000"/>
                </a:solidFill>
                <a:latin typeface="Georgia" pitchFamily="18" charset="0"/>
                <a:cs typeface="+mn-cs"/>
              </a:rPr>
              <a:t>Участие общественности в оценке и контроле качества образования:</a:t>
            </a:r>
          </a:p>
          <a:p>
            <a:pPr algn="ctr">
              <a:defRPr/>
            </a:pPr>
            <a:endParaRPr lang="ru-RU" sz="800" b="1" dirty="0">
              <a:solidFill>
                <a:srgbClr val="006600"/>
              </a:solidFill>
              <a:latin typeface="Georgia" pitchFamily="18" charset="0"/>
              <a:cs typeface="+mn-cs"/>
            </a:endParaRPr>
          </a:p>
          <a:p>
            <a:pPr algn="r">
              <a:defRPr/>
            </a:pPr>
            <a:r>
              <a:rPr lang="ru-RU" sz="1400" dirty="0">
                <a:solidFill>
                  <a:srgbClr val="000066"/>
                </a:solidFill>
                <a:latin typeface="Georgia" pitchFamily="18" charset="0"/>
                <a:cs typeface="+mn-cs"/>
              </a:rPr>
              <a:t>Участие общественных экспертов и общественных наблюдателей в профессиональных конкурсных отборах;</a:t>
            </a:r>
          </a:p>
          <a:p>
            <a:pPr algn="r">
              <a:buFont typeface="Verdana" pitchFamily="34" charset="0"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Georgia" pitchFamily="18" charset="0"/>
                <a:cs typeface="+mn-cs"/>
              </a:rPr>
              <a:t>распределении стимулирующей части фонда оплаты труда;</a:t>
            </a:r>
          </a:p>
          <a:p>
            <a:pPr algn="r">
              <a:buFont typeface="Verdana" pitchFamily="34" charset="0"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Georgia" pitchFamily="18" charset="0"/>
                <a:cs typeface="+mn-cs"/>
              </a:rPr>
              <a:t>аккредитации учреждения;</a:t>
            </a:r>
          </a:p>
          <a:p>
            <a:pPr algn="r">
              <a:buFont typeface="Verdana" pitchFamily="34" charset="0"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Georgia" pitchFamily="18" charset="0"/>
                <a:cs typeface="+mn-cs"/>
              </a:rPr>
              <a:t>итоговой аттестации учащихся;</a:t>
            </a:r>
          </a:p>
          <a:p>
            <a:pPr algn="r">
              <a:buFont typeface="Verdana" pitchFamily="34" charset="0"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Georgia" pitchFamily="18" charset="0"/>
                <a:cs typeface="+mn-cs"/>
              </a:rPr>
              <a:t>аттестации кадров.</a:t>
            </a:r>
            <a:endParaRPr lang="ru-RU" dirty="0">
              <a:solidFill>
                <a:srgbClr val="000066"/>
              </a:solidFill>
              <a:latin typeface="Georgia" pitchFamily="18" charset="0"/>
              <a:cs typeface="+mn-cs"/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323850" y="4076700"/>
            <a:ext cx="3887788" cy="2520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>
              <a:defRPr/>
            </a:pPr>
            <a:endParaRPr lang="ru-RU" sz="1400" b="1" dirty="0">
              <a:cs typeface="+mn-cs"/>
            </a:endParaRPr>
          </a:p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latin typeface="Georgia" pitchFamily="18" charset="0"/>
                <a:cs typeface="+mn-cs"/>
              </a:rPr>
              <a:t>Обмен информацией:</a:t>
            </a:r>
          </a:p>
          <a:p>
            <a:pPr>
              <a:defRPr/>
            </a:pPr>
            <a:endParaRPr lang="ru-RU" sz="1400" dirty="0">
              <a:solidFill>
                <a:srgbClr val="006600"/>
              </a:solidFill>
              <a:latin typeface="Georgia" pitchFamily="18" charset="0"/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ru-RU" sz="1400" dirty="0">
                <a:solidFill>
                  <a:srgbClr val="000066"/>
                </a:solidFill>
                <a:latin typeface="Georgia" pitchFamily="18" charset="0"/>
                <a:cs typeface="+mn-cs"/>
              </a:rPr>
              <a:t>публичная отчетность;</a:t>
            </a:r>
          </a:p>
          <a:p>
            <a:pPr>
              <a:buFontTx/>
              <a:buChar char="•"/>
              <a:defRPr/>
            </a:pPr>
            <a:r>
              <a:rPr lang="ru-RU" sz="1400" dirty="0">
                <a:solidFill>
                  <a:srgbClr val="000066"/>
                </a:solidFill>
                <a:latin typeface="Georgia" pitchFamily="18" charset="0"/>
                <a:cs typeface="+mn-cs"/>
              </a:rPr>
              <a:t>работа Интернет-сайтов;</a:t>
            </a:r>
          </a:p>
          <a:p>
            <a:pPr>
              <a:buFontTx/>
              <a:buChar char="•"/>
              <a:defRPr/>
            </a:pPr>
            <a:r>
              <a:rPr lang="ru-RU" sz="1400" dirty="0">
                <a:solidFill>
                  <a:srgbClr val="000066"/>
                </a:solidFill>
                <a:latin typeface="Georgia" pitchFamily="18" charset="0"/>
                <a:cs typeface="+mn-cs"/>
              </a:rPr>
              <a:t>осуществление обратной связи;</a:t>
            </a:r>
          </a:p>
          <a:p>
            <a:pPr>
              <a:buFontTx/>
              <a:buChar char="•"/>
              <a:defRPr/>
            </a:pPr>
            <a:r>
              <a:rPr lang="ru-RU" sz="1400" dirty="0">
                <a:solidFill>
                  <a:srgbClr val="000066"/>
                </a:solidFill>
                <a:latin typeface="Georgia" pitchFamily="18" charset="0"/>
                <a:cs typeface="+mn-cs"/>
              </a:rPr>
              <a:t>деятельность СМИ системы образования;</a:t>
            </a:r>
          </a:p>
          <a:p>
            <a:pPr>
              <a:buFontTx/>
              <a:buChar char="•"/>
              <a:defRPr/>
            </a:pPr>
            <a:r>
              <a:rPr lang="ru-RU" sz="1400" dirty="0">
                <a:solidFill>
                  <a:srgbClr val="000066"/>
                </a:solidFill>
                <a:latin typeface="Georgia" pitchFamily="18" charset="0"/>
                <a:cs typeface="+mn-cs"/>
              </a:rPr>
              <a:t>взаимодействие с прессой;</a:t>
            </a:r>
          </a:p>
          <a:p>
            <a:pPr>
              <a:buFontTx/>
              <a:buChar char="•"/>
              <a:defRPr/>
            </a:pPr>
            <a:r>
              <a:rPr lang="ru-RU" sz="1400" dirty="0">
                <a:solidFill>
                  <a:srgbClr val="000066"/>
                </a:solidFill>
                <a:latin typeface="Georgia" pitchFamily="18" charset="0"/>
                <a:cs typeface="+mn-cs"/>
              </a:rPr>
              <a:t>взаимодействие с радио;</a:t>
            </a:r>
          </a:p>
          <a:p>
            <a:pPr>
              <a:buFontTx/>
              <a:buChar char="•"/>
              <a:defRPr/>
            </a:pPr>
            <a:r>
              <a:rPr lang="ru-RU" sz="1400" dirty="0">
                <a:solidFill>
                  <a:srgbClr val="000066"/>
                </a:solidFill>
                <a:latin typeface="Georgia" pitchFamily="18" charset="0"/>
                <a:cs typeface="+mn-cs"/>
              </a:rPr>
              <a:t>взаимодействие с телевидением.</a:t>
            </a:r>
          </a:p>
          <a:p>
            <a:pPr>
              <a:defRPr/>
            </a:pPr>
            <a:endParaRPr lang="ru-RU" dirty="0">
              <a:solidFill>
                <a:srgbClr val="000066"/>
              </a:solidFill>
              <a:latin typeface="Georgia" pitchFamily="18" charset="0"/>
              <a:cs typeface="+mn-cs"/>
            </a:endParaRPr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5286380" y="4071942"/>
            <a:ext cx="3571900" cy="2520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>
              <a:defRPr/>
            </a:pPr>
            <a:endParaRPr lang="ru-RU" sz="1400" b="1" dirty="0">
              <a:cs typeface="+mn-cs"/>
            </a:endParaRPr>
          </a:p>
          <a:p>
            <a:pPr algn="ctr">
              <a:defRPr/>
            </a:pPr>
            <a:endParaRPr lang="ru-RU" sz="1400" b="1" dirty="0">
              <a:solidFill>
                <a:srgbClr val="006600"/>
              </a:solidFill>
              <a:latin typeface="Georgia" pitchFamily="18" charset="0"/>
              <a:cs typeface="+mn-cs"/>
            </a:endParaRPr>
          </a:p>
          <a:p>
            <a:pPr algn="ctr">
              <a:defRPr/>
            </a:pPr>
            <a:endParaRPr lang="ru-RU" sz="1400" b="1" dirty="0">
              <a:solidFill>
                <a:srgbClr val="006600"/>
              </a:solidFill>
              <a:latin typeface="Georgia" pitchFamily="18" charset="0"/>
              <a:cs typeface="+mn-cs"/>
            </a:endParaRPr>
          </a:p>
          <a:p>
            <a:pPr algn="ctr">
              <a:defRPr/>
            </a:pPr>
            <a:endParaRPr lang="ru-RU" sz="1400" b="1" dirty="0">
              <a:solidFill>
                <a:srgbClr val="006600"/>
              </a:solidFill>
              <a:latin typeface="Georgia" pitchFamily="18" charset="0"/>
              <a:cs typeface="+mn-cs"/>
            </a:endParaRPr>
          </a:p>
          <a:p>
            <a:pPr algn="r">
              <a:defRPr/>
            </a:pPr>
            <a:r>
              <a:rPr lang="ru-RU" sz="1600" b="1" dirty="0">
                <a:solidFill>
                  <a:srgbClr val="C00000"/>
                </a:solidFill>
                <a:latin typeface="Georgia" pitchFamily="18" charset="0"/>
                <a:cs typeface="+mn-cs"/>
              </a:rPr>
              <a:t>Социальное партнерство:</a:t>
            </a:r>
          </a:p>
          <a:p>
            <a:pPr algn="ctr">
              <a:defRPr/>
            </a:pPr>
            <a:endParaRPr lang="ru-RU" sz="1400" b="1" dirty="0">
              <a:latin typeface="Georgia" pitchFamily="18" charset="0"/>
              <a:cs typeface="+mn-cs"/>
            </a:endParaRPr>
          </a:p>
          <a:p>
            <a:pPr algn="r">
              <a:buFontTx/>
              <a:buChar char="•"/>
              <a:defRPr/>
            </a:pPr>
            <a:r>
              <a:rPr lang="ru-RU" sz="1400" dirty="0">
                <a:solidFill>
                  <a:srgbClr val="000066"/>
                </a:solidFill>
                <a:latin typeface="Georgia" pitchFamily="18" charset="0"/>
                <a:cs typeface="+mn-cs"/>
              </a:rPr>
              <a:t>социальное проектирование;</a:t>
            </a:r>
          </a:p>
          <a:p>
            <a:pPr algn="r">
              <a:buFontTx/>
              <a:buChar char="•"/>
              <a:defRPr/>
            </a:pPr>
            <a:r>
              <a:rPr lang="ru-RU" sz="1400" dirty="0">
                <a:solidFill>
                  <a:srgbClr val="000066"/>
                </a:solidFill>
                <a:latin typeface="Georgia" pitchFamily="18" charset="0"/>
                <a:cs typeface="+mn-cs"/>
              </a:rPr>
              <a:t>шефская помощь;</a:t>
            </a:r>
          </a:p>
          <a:p>
            <a:pPr algn="r">
              <a:buFontTx/>
              <a:buChar char="•"/>
              <a:defRPr/>
            </a:pPr>
            <a:r>
              <a:rPr lang="ru-RU" sz="1400" dirty="0">
                <a:solidFill>
                  <a:srgbClr val="000066"/>
                </a:solidFill>
                <a:latin typeface="Georgia" pitchFamily="18" charset="0"/>
                <a:cs typeface="+mn-cs"/>
              </a:rPr>
              <a:t>обучение и подготовка кадров.</a:t>
            </a:r>
            <a:endParaRPr lang="ru-RU" dirty="0">
              <a:solidFill>
                <a:srgbClr val="000066"/>
              </a:solidFill>
              <a:latin typeface="Georgia" pitchFamily="18" charset="0"/>
              <a:cs typeface="+mn-cs"/>
            </a:endParaRPr>
          </a:p>
        </p:txBody>
      </p:sp>
      <p:grpSp>
        <p:nvGrpSpPr>
          <p:cNvPr id="75789" name="Группа 9"/>
          <p:cNvGrpSpPr>
            <a:grpSpLocks/>
          </p:cNvGrpSpPr>
          <p:nvPr/>
        </p:nvGrpSpPr>
        <p:grpSpPr bwMode="auto">
          <a:xfrm>
            <a:off x="1476375" y="836613"/>
            <a:ext cx="5891213" cy="4968875"/>
            <a:chOff x="1476375" y="836613"/>
            <a:chExt cx="5891213" cy="4968875"/>
          </a:xfrm>
        </p:grpSpPr>
        <p:pic>
          <p:nvPicPr>
            <p:cNvPr id="75790" name="Picture 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1476375" y="836613"/>
              <a:ext cx="5891213" cy="496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1" name="Oval 9"/>
            <p:cNvSpPr>
              <a:spLocks noChangeArrowheads="1"/>
            </p:cNvSpPr>
            <p:nvPr/>
          </p:nvSpPr>
          <p:spPr bwMode="auto">
            <a:xfrm>
              <a:off x="3286125" y="2357438"/>
              <a:ext cx="2592388" cy="252095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ru-RU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Взаимо-действие</a:t>
              </a:r>
              <a:r>
                <a:rPr lang="ru-RU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 системы образования с </a:t>
              </a:r>
              <a:r>
                <a:rPr lang="ru-RU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обществен-ностью</a:t>
              </a:r>
              <a:endPara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СДП_Вебинар</Template>
  <TotalTime>747</TotalTime>
  <Words>500</Words>
  <Application>Microsoft Office PowerPoint</Application>
  <PresentationFormat>Экран (4:3)</PresentationFormat>
  <Paragraphs>102</Paragraphs>
  <Slides>15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Пиксел</vt:lpstr>
      <vt:lpstr>Пастель</vt:lpstr>
      <vt:lpstr>Роль государственно-общественного управления  в развитии системы образования Костромской области</vt:lpstr>
      <vt:lpstr>Общественное управление</vt:lpstr>
      <vt:lpstr>Система государственно-общественного управления образованием</vt:lpstr>
      <vt:lpstr>Система государственно-общественного управления образованием</vt:lpstr>
      <vt:lpstr>Государственно-общественное  управление ОУ</vt:lpstr>
      <vt:lpstr>Слайд 6</vt:lpstr>
      <vt:lpstr>Слайд 7</vt:lpstr>
      <vt:lpstr>Слайд 8</vt:lpstr>
      <vt:lpstr>Слайд 9</vt:lpstr>
      <vt:lpstr>Слайд 10</vt:lpstr>
      <vt:lpstr>Слайд 11</vt:lpstr>
      <vt:lpstr>Конкурс на лучший опыт деятельности  Управляющего совета образовательного учреждения </vt:lpstr>
      <vt:lpstr>Межрегиональная конференция  «Развитие государственно-общественного управления в системе образования Костромской области» </vt:lpstr>
      <vt:lpstr>Слайд 14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ОБЩЕСТВЕННОЕ УЧАСТИЕ В УПРАВЛЕНИИ ОБРАЗОВАНИЕМ: ЦЕЛИ, ПРИНЦИПЫ, ОСНОВНЫЕ ПОНЯТИЯ, ФОРМЫ</dc:title>
  <dc:creator>shishov</dc:creator>
  <cp:lastModifiedBy>Admin</cp:lastModifiedBy>
  <cp:revision>86</cp:revision>
  <dcterms:created xsi:type="dcterms:W3CDTF">2013-03-19T08:27:01Z</dcterms:created>
  <dcterms:modified xsi:type="dcterms:W3CDTF">2013-11-07T15:36:43Z</dcterms:modified>
</cp:coreProperties>
</file>